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32" r:id="rId3"/>
    <p:sldMasterId id="2147483744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9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442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4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469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49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14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47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30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763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62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616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693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90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890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48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70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90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6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95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91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07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99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89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08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48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64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51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0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69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87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618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205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0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44949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75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34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5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1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2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77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70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F858F60-6996-4075-92DC-EB5FB8DBF29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DDD4206-F2F2-4EB7-8E94-02CB2B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32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Hot Big Bang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Universe evolves from hot and dense state towards a cold vacuum</a:t>
            </a:r>
          </a:p>
        </p:txBody>
      </p:sp>
    </p:spTree>
    <p:extLst>
      <p:ext uri="{BB962C8B-B14F-4D97-AF65-F5344CB8AC3E}">
        <p14:creationId xmlns:p14="http://schemas.microsoft.com/office/powerpoint/2010/main" val="353249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Expectations of  a Hot Dense Universe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this directly in the ONLINE text</a:t>
            </a:r>
          </a:p>
          <a:p>
            <a:r>
              <a:rPr lang="en-US" dirty="0"/>
              <a:t>Simple physics argues that the initial state of the Universe was extremely hot and dense, so hot than no atomic nuclei could exist or form</a:t>
            </a:r>
          </a:p>
          <a:p>
            <a:r>
              <a:rPr lang="en-US" dirty="0"/>
              <a:t>If that hot gas starts to expand </a:t>
            </a:r>
            <a:r>
              <a:rPr lang="en-US" dirty="0">
                <a:sym typeface="Wingdings" panose="05000000000000000000" pitchFamily="2" charset="2"/>
              </a:rPr>
              <a:t> it cools and the physics of the Universe is determined mostly by its temperature at some time.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3886200" cy="97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00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Main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Universal Expansion means the universe used to be a small place where all the matter was together as the universe expands (ages) its density goes down </a:t>
            </a:r>
          </a:p>
          <a:p>
            <a:r>
              <a:rPr lang="en-US" b="1" dirty="0"/>
              <a:t>1963 Accidental Discovery of the Microwave Background by Penzias and Wilson of Bell Labs.</a:t>
            </a:r>
          </a:p>
        </p:txBody>
      </p:sp>
    </p:spTree>
    <p:extLst>
      <p:ext uri="{BB962C8B-B14F-4D97-AF65-F5344CB8AC3E}">
        <p14:creationId xmlns:p14="http://schemas.microsoft.com/office/powerpoint/2010/main" val="22242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Predicted Thermal Spectrum easily confirmed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zebu.uoregon.edu/timages/1.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52600"/>
            <a:ext cx="7620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73198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Expected spectral shape under conditions of thermal equilibrium. Temperature at this epoch is about 3K</a:t>
            </a:r>
          </a:p>
        </p:txBody>
      </p:sp>
    </p:spTree>
    <p:extLst>
      <p:ext uri="{BB962C8B-B14F-4D97-AF65-F5344CB8AC3E}">
        <p14:creationId xmlns:p14="http://schemas.microsoft.com/office/powerpoint/2010/main" val="243568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MWB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origin of the microwave background (MWB) will become clearer later- for now considered it as the energy from the very early universe now redshifted to very long wavelengths. </a:t>
            </a:r>
          </a:p>
          <a:p>
            <a:r>
              <a:rPr lang="en-US" b="1" dirty="0"/>
              <a:t>The observed ratio of photons (400 per cubic centimeter) to hydrogen in the Universe is about 1 billion to 1. That is, for every H-atom there are one billion microwave background photons. This will be extremely important later.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7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Mass- Energy exchange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photon + photon </a:t>
            </a:r>
            <a:r>
              <a:rPr lang="fr-FR" b="1" dirty="0">
                <a:sym typeface="Wingdings" panose="05000000000000000000" pitchFamily="2" charset="2"/>
              </a:rPr>
              <a:t></a:t>
            </a:r>
            <a:r>
              <a:rPr lang="fr-FR" b="1" dirty="0"/>
              <a:t> </a:t>
            </a:r>
            <a:r>
              <a:rPr lang="fr-FR" b="1" dirty="0" err="1"/>
              <a:t>particle</a:t>
            </a:r>
            <a:r>
              <a:rPr lang="fr-FR" b="1" dirty="0"/>
              <a:t> + </a:t>
            </a:r>
            <a:r>
              <a:rPr lang="fr-FR" b="1" dirty="0" err="1"/>
              <a:t>antiparticle</a:t>
            </a:r>
            <a:r>
              <a:rPr lang="fr-FR" b="1" dirty="0"/>
              <a:t> photon + photon </a:t>
            </a:r>
            <a:r>
              <a:rPr lang="fr-FR" b="1" dirty="0">
                <a:sym typeface="Wingdings" panose="05000000000000000000" pitchFamily="2" charset="2"/>
              </a:rPr>
              <a:t></a:t>
            </a:r>
            <a:r>
              <a:rPr lang="fr-FR" b="1" dirty="0"/>
              <a:t> </a:t>
            </a:r>
            <a:r>
              <a:rPr lang="fr-FR" b="1" dirty="0" err="1"/>
              <a:t>particle</a:t>
            </a:r>
            <a:r>
              <a:rPr lang="fr-FR" b="1" dirty="0"/>
              <a:t> +</a:t>
            </a:r>
            <a:r>
              <a:rPr lang="fr-FR" b="1" dirty="0" err="1"/>
              <a:t>antiparticle</a:t>
            </a:r>
            <a:r>
              <a:rPr lang="fr-FR" b="1" dirty="0"/>
              <a:t> </a:t>
            </a:r>
          </a:p>
          <a:p>
            <a:r>
              <a:rPr lang="en-US" b="1" dirty="0"/>
              <a:t>Average photon energy depends on the Temperature of the Universe </a:t>
            </a:r>
          </a:p>
          <a:p>
            <a:r>
              <a:rPr lang="en-US" b="1" dirty="0"/>
              <a:t>This temperature is steadily in decline and therefore the average energy per photon declines as the Universe expands and cools </a:t>
            </a:r>
          </a:p>
          <a:p>
            <a:r>
              <a:rPr lang="en-US" b="1" dirty="0"/>
              <a:t>At any given time in the Universe, the distribution of photon energies looks like this (this is the blackbody curve) </a:t>
            </a:r>
          </a:p>
          <a:p>
            <a:endParaRPr lang="fr-FR" b="1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"/>
            <a:ext cx="1019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010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44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Particle?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= 2/3</a:t>
            </a:r>
          </a:p>
          <a:p>
            <a:r>
              <a:rPr lang="en-US" dirty="0"/>
              <a:t>D = -1/3</a:t>
            </a:r>
          </a:p>
          <a:p>
            <a:r>
              <a:rPr lang="en-US" dirty="0"/>
              <a:t>Quarks bound</a:t>
            </a:r>
          </a:p>
          <a:p>
            <a:r>
              <a:rPr lang="en-US" dirty="0"/>
              <a:t>Gluon “strings”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6291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657600" y="3505200"/>
            <a:ext cx="15240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49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Baryon number (+1,0,-1)</a:t>
            </a:r>
          </a:p>
          <a:p>
            <a:r>
              <a:rPr lang="en-US" sz="2400" dirty="0"/>
              <a:t>Lepton Number (+1,0,-1)</a:t>
            </a:r>
          </a:p>
          <a:p>
            <a:r>
              <a:rPr lang="en-US" sz="2400" dirty="0"/>
              <a:t>Charge (+1,0,-1)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34862"/>
            <a:ext cx="131445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49" y="3434862"/>
            <a:ext cx="2390775" cy="249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92" y="3546231"/>
            <a:ext cx="1409700" cy="2419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92" y="3781425"/>
            <a:ext cx="15049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</TotalTime>
  <Words>336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Tw Cen MT</vt:lpstr>
      <vt:lpstr>Tw Cen MT Condensed</vt:lpstr>
      <vt:lpstr>Wingdings 3</vt:lpstr>
      <vt:lpstr>Clarity</vt:lpstr>
      <vt:lpstr>Integral</vt:lpstr>
      <vt:lpstr>Retrospect</vt:lpstr>
      <vt:lpstr>Depth</vt:lpstr>
      <vt:lpstr>The Hot Big Bang Model</vt:lpstr>
      <vt:lpstr>Expectations of  a Hot Dense Universe</vt:lpstr>
      <vt:lpstr>Two Main Observations</vt:lpstr>
      <vt:lpstr>Predicted Thermal Spectrum easily confirmed</vt:lpstr>
      <vt:lpstr>The MWB</vt:lpstr>
      <vt:lpstr>Mass- Energy exchange </vt:lpstr>
      <vt:lpstr>What is a Particle?</vt:lpstr>
      <vt:lpstr>Conservation Rules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Hot Big Bang Model</dc:title>
  <dc:creator>Dr. Nuts</dc:creator>
  <cp:lastModifiedBy>Greg</cp:lastModifiedBy>
  <cp:revision>4</cp:revision>
  <dcterms:created xsi:type="dcterms:W3CDTF">2014-01-31T00:36:55Z</dcterms:created>
  <dcterms:modified xsi:type="dcterms:W3CDTF">2020-01-27T20:10:32Z</dcterms:modified>
</cp:coreProperties>
</file>