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708" r:id="rId2"/>
    <p:sldMasterId id="2147483720" r:id="rId3"/>
    <p:sldMasterId id="2147483732" r:id="rId4"/>
    <p:sldMasterId id="2147483744" r:id="rId5"/>
  </p:sldMasterIdLst>
  <p:sldIdLst>
    <p:sldId id="256" r:id="rId6"/>
    <p:sldId id="257" r:id="rId7"/>
    <p:sldId id="258" r:id="rId8"/>
    <p:sldId id="259" r:id="rId9"/>
    <p:sldId id="260" r:id="rId10"/>
    <p:sldId id="261" r:id="rId11"/>
    <p:sldId id="262" r:id="rId12"/>
    <p:sldId id="263" r:id="rId13"/>
    <p:sldId id="264" r:id="rId14"/>
    <p:sldId id="267" r:id="rId15"/>
    <p:sldId id="265" r:id="rId16"/>
    <p:sldId id="268" r:id="rId17"/>
    <p:sldId id="266"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948"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p>
            <a:fld id="{16CD71CB-DC4A-443E-B3FD-DB6FB5CD1E1A}" type="datetimeFigureOut">
              <a:rPr lang="en-US" smtClean="0"/>
              <a:t>1/29/2020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570A5CBA-6CDB-448A-B0FF-5F76EC9C7EF9}"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a:t>Click to edit Master title style</a:t>
            </a:r>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p>
            <a:r>
              <a:rPr kumimoji="0" lang="en-US"/>
              <a:t>Click to edit Master title style</a:t>
            </a:r>
          </a:p>
        </p:txBody>
      </p:sp>
      <p:sp>
        <p:nvSpPr>
          <p:cNvPr id="3" name="Vertical Text Placeholder 2"/>
          <p:cNvSpPr>
            <a:spLocks noGrp="1"/>
          </p:cNvSpPr>
          <p:nvPr>
            <p:ph type="body" orient="vert" idx="1"/>
          </p:nvPr>
        </p:nvSpPr>
        <p:spPr>
          <a:xfrm>
            <a:off x="609600" y="274639"/>
            <a:ext cx="5867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CD71CB-DC4A-443E-B3FD-DB6FB5CD1E1A}" type="datetimeFigureOut">
              <a:rPr lang="en-US" smtClean="0"/>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6CD71CB-DC4A-443E-B3FD-DB6FB5CD1E1A}" type="datetimeFigureOut">
              <a:rPr lang="en-US" smtClean="0"/>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D71CB-DC4A-443E-B3FD-DB6FB5CD1E1A}" type="datetimeFigureOut">
              <a:rPr lang="en-US" smtClean="0"/>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16CD71CB-DC4A-443E-B3FD-DB6FB5CD1E1A}" type="datetimeFigureOut">
              <a:rPr lang="en-US" smtClean="0"/>
              <a:t>1/29/2020</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570A5CBA-6CDB-448A-B0FF-5F76EC9C7EF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D6A3F-1251-49DA-890E-EDE1497763A8}"/>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4CF1D620-84E6-4D4C-A3A5-A0AE2246F68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18D6AA78-5842-4719-93FF-2446F8119EE6}"/>
              </a:ext>
            </a:extLst>
          </p:cNvPr>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a:extLst>
              <a:ext uri="{FF2B5EF4-FFF2-40B4-BE49-F238E27FC236}">
                <a16:creationId xmlns:a16="http://schemas.microsoft.com/office/drawing/2014/main" id="{BFB5AB5E-F198-46DF-A4C9-9A28743923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75E691-C744-441B-BE7B-AB14AD2408D5}"/>
              </a:ext>
            </a:extLst>
          </p:cNvPr>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21605254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AC04C-6B93-4D90-8D3D-A0B0186651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83135BE-A232-434F-9D3C-45B76F566D3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CEDFB1-82DF-44BA-895C-17EA6B4F6F36}"/>
              </a:ext>
            </a:extLst>
          </p:cNvPr>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a:extLst>
              <a:ext uri="{FF2B5EF4-FFF2-40B4-BE49-F238E27FC236}">
                <a16:creationId xmlns:a16="http://schemas.microsoft.com/office/drawing/2014/main" id="{33A5F143-4BA9-41C0-8089-2FEF696E16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D9691D-3D25-4F9E-9C38-826A3FFC91FD}"/>
              </a:ext>
            </a:extLst>
          </p:cNvPr>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286660150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347BE-3F88-43D3-B005-19B9A5DC78E4}"/>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B178D5B8-8AD8-4B51-88DC-0273192EB86F}"/>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8B00CE-A4E3-420E-AA1B-FC4D148167A7}"/>
              </a:ext>
            </a:extLst>
          </p:cNvPr>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a:extLst>
              <a:ext uri="{FF2B5EF4-FFF2-40B4-BE49-F238E27FC236}">
                <a16:creationId xmlns:a16="http://schemas.microsoft.com/office/drawing/2014/main" id="{8255CD24-F129-4F4B-A7C0-AE09237C63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7EE758-E7DF-48F4-A692-2EE3A587EE7E}"/>
              </a:ext>
            </a:extLst>
          </p:cNvPr>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34225879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6D4DF-F544-4371-8AB0-35C30CE2EB8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FC2576-D550-46EB-B8BB-38CE149330EE}"/>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8B40CC-333B-4A83-A5D7-DC6954FE3AE3}"/>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C9CED5-B3E0-444C-AF42-956D6BA494A8}"/>
              </a:ext>
            </a:extLst>
          </p:cNvPr>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a:extLst>
              <a:ext uri="{FF2B5EF4-FFF2-40B4-BE49-F238E27FC236}">
                <a16:creationId xmlns:a16="http://schemas.microsoft.com/office/drawing/2014/main" id="{E085BD86-92B2-411E-8BE8-FAFFF19107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EF6E10-BE1E-4125-8631-33DF8FD4675C}"/>
              </a:ext>
            </a:extLst>
          </p:cNvPr>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250690043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65483-FA13-4C61-9235-469983196F05}"/>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32277D4-62DD-4995-896B-7DEACC111E0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6130328-55E2-4941-8BDB-C8CBB04C4F2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D0600B-EB1D-460A-AA23-44AFA5945D0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9235B71D-3A5D-4879-9141-B11AE630A896}"/>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019743-BF4B-489A-8F31-9D69342314C1}"/>
              </a:ext>
            </a:extLst>
          </p:cNvPr>
          <p:cNvSpPr>
            <a:spLocks noGrp="1"/>
          </p:cNvSpPr>
          <p:nvPr>
            <p:ph type="dt" sz="half" idx="10"/>
          </p:nvPr>
        </p:nvSpPr>
        <p:spPr/>
        <p:txBody>
          <a:bodyPr/>
          <a:lstStyle/>
          <a:p>
            <a:fld id="{16CD71CB-DC4A-443E-B3FD-DB6FB5CD1E1A}" type="datetimeFigureOut">
              <a:rPr lang="en-US" smtClean="0"/>
              <a:t>1/29/2020</a:t>
            </a:fld>
            <a:endParaRPr lang="en-US"/>
          </a:p>
        </p:txBody>
      </p:sp>
      <p:sp>
        <p:nvSpPr>
          <p:cNvPr id="8" name="Footer Placeholder 7">
            <a:extLst>
              <a:ext uri="{FF2B5EF4-FFF2-40B4-BE49-F238E27FC236}">
                <a16:creationId xmlns:a16="http://schemas.microsoft.com/office/drawing/2014/main" id="{B6256C65-6356-4D3C-B542-0B424C1ECA2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F5B181-0454-405A-8D66-1F363BA5893E}"/>
              </a:ext>
            </a:extLst>
          </p:cNvPr>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15688616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2A36C-1E51-451B-836A-50A010E1F5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55524E-9029-4D83-A358-8012587041A5}"/>
              </a:ext>
            </a:extLst>
          </p:cNvPr>
          <p:cNvSpPr>
            <a:spLocks noGrp="1"/>
          </p:cNvSpPr>
          <p:nvPr>
            <p:ph type="dt" sz="half" idx="10"/>
          </p:nvPr>
        </p:nvSpPr>
        <p:spPr/>
        <p:txBody>
          <a:bodyPr/>
          <a:lstStyle/>
          <a:p>
            <a:fld id="{16CD71CB-DC4A-443E-B3FD-DB6FB5CD1E1A}" type="datetimeFigureOut">
              <a:rPr lang="en-US" smtClean="0"/>
              <a:t>1/29/2020</a:t>
            </a:fld>
            <a:endParaRPr lang="en-US"/>
          </a:p>
        </p:txBody>
      </p:sp>
      <p:sp>
        <p:nvSpPr>
          <p:cNvPr id="4" name="Footer Placeholder 3">
            <a:extLst>
              <a:ext uri="{FF2B5EF4-FFF2-40B4-BE49-F238E27FC236}">
                <a16:creationId xmlns:a16="http://schemas.microsoft.com/office/drawing/2014/main" id="{E7C98555-032E-4F2B-8001-F2598743F98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B511881-5567-4557-BB92-AE812DC23981}"/>
              </a:ext>
            </a:extLst>
          </p:cNvPr>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122684096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5D474A-5563-4D1B-B688-425DC96F07B7}"/>
              </a:ext>
            </a:extLst>
          </p:cNvPr>
          <p:cNvSpPr>
            <a:spLocks noGrp="1"/>
          </p:cNvSpPr>
          <p:nvPr>
            <p:ph type="dt" sz="half" idx="10"/>
          </p:nvPr>
        </p:nvSpPr>
        <p:spPr/>
        <p:txBody>
          <a:bodyPr/>
          <a:lstStyle/>
          <a:p>
            <a:fld id="{16CD71CB-DC4A-443E-B3FD-DB6FB5CD1E1A}" type="datetimeFigureOut">
              <a:rPr lang="en-US" smtClean="0"/>
              <a:t>1/29/2020</a:t>
            </a:fld>
            <a:endParaRPr lang="en-US"/>
          </a:p>
        </p:txBody>
      </p:sp>
      <p:sp>
        <p:nvSpPr>
          <p:cNvPr id="3" name="Footer Placeholder 2">
            <a:extLst>
              <a:ext uri="{FF2B5EF4-FFF2-40B4-BE49-F238E27FC236}">
                <a16:creationId xmlns:a16="http://schemas.microsoft.com/office/drawing/2014/main" id="{DD23451D-05B8-4D7B-BAA2-3DE793B31D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AED0E6B-1A45-4572-A03B-4602ABC3E5B7}"/>
              </a:ext>
            </a:extLst>
          </p:cNvPr>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3847953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a:t>Click to edit Master title style</a:t>
            </a:r>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16230-2B39-4299-82BF-0DD68595936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7DF33B26-008E-4F0A-95DF-474D50FA3039}"/>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451520C-D22E-44D7-B09C-1A9C8223C7A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91648B7-2A0E-4C7C-B16A-F996C6B6D5F0}"/>
              </a:ext>
            </a:extLst>
          </p:cNvPr>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a:extLst>
              <a:ext uri="{FF2B5EF4-FFF2-40B4-BE49-F238E27FC236}">
                <a16:creationId xmlns:a16="http://schemas.microsoft.com/office/drawing/2014/main" id="{C23B5811-C303-4995-93EA-BA1FF838AB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B34776F-DB06-4C28-B5D8-1E4A441C18AA}"/>
              </a:ext>
            </a:extLst>
          </p:cNvPr>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13941991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96D79-9192-4A2A-B244-EFEF447459D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1017E40-5766-45F0-94DD-25CDD3456201}"/>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47D87FF3-5801-430B-A206-B35EF15A93F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427802DA-A03C-4E03-87F6-F8B0E8060A0F}"/>
              </a:ext>
            </a:extLst>
          </p:cNvPr>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a:extLst>
              <a:ext uri="{FF2B5EF4-FFF2-40B4-BE49-F238E27FC236}">
                <a16:creationId xmlns:a16="http://schemas.microsoft.com/office/drawing/2014/main" id="{F90F2A77-EF78-4633-BBD4-4207DE0844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B26CC4-2436-484B-9370-54943809AB3F}"/>
              </a:ext>
            </a:extLst>
          </p:cNvPr>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42666726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8AC3A-D49B-48D6-9C01-FA9B945477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AE30A05-19D2-470E-92CA-366452F741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C80E9F-42F5-4BF0-AEE3-AFC51203EE99}"/>
              </a:ext>
            </a:extLst>
          </p:cNvPr>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a:extLst>
              <a:ext uri="{FF2B5EF4-FFF2-40B4-BE49-F238E27FC236}">
                <a16:creationId xmlns:a16="http://schemas.microsoft.com/office/drawing/2014/main" id="{D707BB5D-3011-4FD4-98D9-5202D67D97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566F38-ABB6-4704-AF9C-243C462066A6}"/>
              </a:ext>
            </a:extLst>
          </p:cNvPr>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20793494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D7D2625-05FE-4357-B98D-ACB596872CC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14B672-68AF-425D-80E1-1DCB73AFAFA6}"/>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5F8524-408F-47E8-850E-16D3651631D8}"/>
              </a:ext>
            </a:extLst>
          </p:cNvPr>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a:extLst>
              <a:ext uri="{FF2B5EF4-FFF2-40B4-BE49-F238E27FC236}">
                <a16:creationId xmlns:a16="http://schemas.microsoft.com/office/drawing/2014/main" id="{B5D22AE6-6279-4869-A62C-A9D4C1E51B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1FCAC5-5DAC-4B9D-8E9E-D58040E2AC11}"/>
              </a:ext>
            </a:extLst>
          </p:cNvPr>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37314206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a:xfrm>
            <a:off x="2396319" y="329308"/>
            <a:ext cx="3086292" cy="309201"/>
          </a:xfrm>
        </p:spPr>
        <p:txBody>
          <a:bodyPr/>
          <a:lstStyle/>
          <a:p>
            <a:endParaRPr lang="en-US"/>
          </a:p>
        </p:txBody>
      </p:sp>
      <p:sp>
        <p:nvSpPr>
          <p:cNvPr id="6" name="Slide Number Placeholder 5"/>
          <p:cNvSpPr>
            <a:spLocks noGrp="1"/>
          </p:cNvSpPr>
          <p:nvPr>
            <p:ph type="sldNum" sz="quarter" idx="12"/>
          </p:nvPr>
        </p:nvSpPr>
        <p:spPr>
          <a:xfrm>
            <a:off x="1434703" y="798973"/>
            <a:ext cx="802005" cy="503578"/>
          </a:xfrm>
        </p:spPr>
        <p:txBody>
          <a:bodyPr/>
          <a:lstStyle/>
          <a:p>
            <a:fld id="{570A5CBA-6CDB-448A-B0FF-5F76EC9C7EF9}" type="slidenum">
              <a:rPr lang="en-US" smtClean="0"/>
              <a:t>‹#›</a:t>
            </a:fld>
            <a:endParaRPr lang="en-US"/>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2005842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44776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6540631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7606456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CD71CB-DC4A-443E-B3FD-DB6FB5CD1E1A}" type="datetimeFigureOut">
              <a:rPr lang="en-US" smtClean="0"/>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5217272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CD71CB-DC4A-443E-B3FD-DB6FB5CD1E1A}" type="datetimeFigureOut">
              <a:rPr lang="en-US" smtClean="0"/>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24862146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p>
            <a:r>
              <a:rPr kumimoji="0" lang="en-US"/>
              <a:t>Click to edit Master title style</a:t>
            </a:r>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D71CB-DC4A-443E-B3FD-DB6FB5CD1E1A}" type="datetimeFigureOut">
              <a:rPr lang="en-US" smtClean="0"/>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18420100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0681934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16CD71CB-DC4A-443E-B3FD-DB6FB5CD1E1A}" type="datetimeFigureOut">
              <a:rPr lang="en-US" smtClean="0"/>
              <a:t>1/29/2020</a:t>
            </a:fld>
            <a:endParaRPr lang="en-US"/>
          </a:p>
        </p:txBody>
      </p:sp>
      <p:sp>
        <p:nvSpPr>
          <p:cNvPr id="6" name="Footer Placeholder 5"/>
          <p:cNvSpPr>
            <a:spLocks noGrp="1"/>
          </p:cNvSpPr>
          <p:nvPr>
            <p:ph type="ftr" sz="quarter" idx="11"/>
          </p:nvPr>
        </p:nvSpPr>
        <p:spPr>
          <a:xfrm>
            <a:off x="1437530" y="318641"/>
            <a:ext cx="3251553" cy="320931"/>
          </a:xfrm>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9798700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314481672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1512910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427199320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174991191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69985350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22616902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CD71CB-DC4A-443E-B3FD-DB6FB5CD1E1A}" type="datetimeFigureOut">
              <a:rPr lang="en-US" smtClean="0"/>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471557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a:t>Click to edit Master title style</a:t>
            </a:r>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6CD71CB-DC4A-443E-B3FD-DB6FB5CD1E1A}" type="datetimeFigureOut">
              <a:rPr lang="en-US" smtClean="0"/>
              <a:t>1/29/2020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0A5CBA-6CDB-448A-B0FF-5F76EC9C7EF9}"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37402906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911009598"/>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829424008"/>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257267512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31430920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88727317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423881474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3987635858"/>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117507986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2193813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a:t>Click to edit Master title style</a:t>
            </a:r>
          </a:p>
        </p:txBody>
      </p:sp>
      <p:sp>
        <p:nvSpPr>
          <p:cNvPr id="3" name="Date Placeholder 2"/>
          <p:cNvSpPr>
            <a:spLocks noGrp="1"/>
          </p:cNvSpPr>
          <p:nvPr>
            <p:ph type="dt" sz="half" idx="10"/>
          </p:nvPr>
        </p:nvSpPr>
        <p:spPr/>
        <p:txBody>
          <a:bodyPr/>
          <a:lstStyle/>
          <a:p>
            <a:fld id="{16CD71CB-DC4A-443E-B3FD-DB6FB5CD1E1A}" type="datetimeFigureOut">
              <a:rPr lang="en-US" smtClean="0"/>
              <a:t>1/29/2020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226923284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CD71CB-DC4A-443E-B3FD-DB6FB5CD1E1A}" type="datetimeFigureOut">
              <a:rPr lang="en-US" smtClean="0"/>
              <a:t>1/29/2020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0A5CBA-6CDB-448A-B0FF-5F76EC9C7EF9}" type="slidenum">
              <a:rPr lang="en-US" smtClean="0"/>
              <a:t>‹#›</a:t>
            </a:fld>
            <a:endParaRPr lang="en-US"/>
          </a:p>
        </p:txBody>
      </p:sp>
    </p:spTree>
    <p:extLst>
      <p:ext uri="{BB962C8B-B14F-4D97-AF65-F5344CB8AC3E}">
        <p14:creationId xmlns:p14="http://schemas.microsoft.com/office/powerpoint/2010/main" val="3212480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CD71CB-DC4A-443E-B3FD-DB6FB5CD1E1A}" type="datetimeFigureOut">
              <a:rPr lang="en-US" smtClean="0"/>
              <a:t>1/29/2020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a:t>Click to edit Master title style</a:t>
            </a:r>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6CD71CB-DC4A-443E-B3FD-DB6FB5CD1E1A}" type="datetimeFigureOut">
              <a:rPr lang="en-US" smtClean="0"/>
              <a:t>1/29/2020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0A5CBA-6CDB-448A-B0FF-5F76EC9C7E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a:t>Click to edit Master title style</a:t>
            </a:r>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a:t>Click icon to add picture</a:t>
            </a:r>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p>
            <a:fld id="{16CD71CB-DC4A-443E-B3FD-DB6FB5CD1E1A}" type="datetimeFigureOut">
              <a:rPr lang="en-US" smtClean="0"/>
              <a:t>1/29/2020</a:t>
            </a:fld>
            <a:endParaRPr lang="en-US"/>
          </a:p>
        </p:txBody>
      </p:sp>
      <p:sp>
        <p:nvSpPr>
          <p:cNvPr id="6" name="Footer Placeholder 5"/>
          <p:cNvSpPr>
            <a:spLocks noGrp="1"/>
          </p:cNvSpPr>
          <p:nvPr>
            <p:ph type="ftr" sz="quarter" idx="11"/>
          </p:nvPr>
        </p:nvSpPr>
        <p:spPr>
          <a:xfrm>
            <a:off x="914400" y="55499"/>
            <a:ext cx="5562600" cy="365125"/>
          </a:xfrm>
        </p:spPr>
        <p:txBody>
          <a:bodyPr/>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p>
            <a:fld id="{570A5CBA-6CDB-448A-B0FF-5F76EC9C7E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3.jp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slideLayout" Target="../slideLayouts/slideLayout57.xml"/><Relationship Id="rId18"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17" Type="http://schemas.openxmlformats.org/officeDocument/2006/relationships/slideLayout" Target="../slideLayouts/slideLayout61.xml"/><Relationship Id="rId2" Type="http://schemas.openxmlformats.org/officeDocument/2006/relationships/slideLayout" Target="../slideLayouts/slideLayout46.xml"/><Relationship Id="rId16" Type="http://schemas.openxmlformats.org/officeDocument/2006/relationships/slideLayout" Target="../slideLayouts/slideLayout60.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5" Type="http://schemas.openxmlformats.org/officeDocument/2006/relationships/slideLayout" Target="../slideLayouts/slideLayout5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slideLayout" Target="../slideLayouts/slideLayout5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p>
            <a:r>
              <a:rPr kumimoji="0" lang="en-US"/>
              <a:t>Click to edit Master title style</a:t>
            </a:r>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16CD71CB-DC4A-443E-B3FD-DB6FB5CD1E1A}" type="datetimeFigureOut">
              <a:rPr lang="en-US" smtClean="0"/>
              <a:t>1/29/2020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570A5CBA-6CDB-448A-B0FF-5F76EC9C7EF9}"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16CD71CB-DC4A-443E-B3FD-DB6FB5CD1E1A}" type="datetimeFigureOut">
              <a:rPr lang="en-US" smtClean="0"/>
              <a:t>1/29/2020</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570A5CBA-6CDB-448A-B0FF-5F76EC9C7E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E7CF67-8054-4ED9-98AE-7AB15119F3A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930AE8-CD0A-4190-B6DD-568A3A19EAC1}"/>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0B5D5A-7A54-42CE-845B-F4F581490E5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16CD71CB-DC4A-443E-B3FD-DB6FB5CD1E1A}" type="datetimeFigureOut">
              <a:rPr lang="en-US" smtClean="0"/>
              <a:t>1/29/2020</a:t>
            </a:fld>
            <a:endParaRPr lang="en-US"/>
          </a:p>
        </p:txBody>
      </p:sp>
      <p:sp>
        <p:nvSpPr>
          <p:cNvPr id="5" name="Footer Placeholder 4">
            <a:extLst>
              <a:ext uri="{FF2B5EF4-FFF2-40B4-BE49-F238E27FC236}">
                <a16:creationId xmlns:a16="http://schemas.microsoft.com/office/drawing/2014/main" id="{7E7256BF-CBB4-48BE-841D-BADD18C0B7C9}"/>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4667651-C8BD-4EFD-8F1E-8BAA75EB10AA}"/>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0A5CBA-6CDB-448A-B0FF-5F76EC9C7EF9}" type="slidenum">
              <a:rPr lang="en-US" smtClean="0"/>
              <a:t>‹#›</a:t>
            </a:fld>
            <a:endParaRPr lang="en-US"/>
          </a:p>
        </p:txBody>
      </p:sp>
    </p:spTree>
    <p:extLst>
      <p:ext uri="{BB962C8B-B14F-4D97-AF65-F5344CB8AC3E}">
        <p14:creationId xmlns:p14="http://schemas.microsoft.com/office/powerpoint/2010/main" val="2587342005"/>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16CD71CB-DC4A-443E-B3FD-DB6FB5CD1E1A}" type="datetimeFigureOut">
              <a:rPr lang="en-US" smtClean="0"/>
              <a:t>1/29/2020</a:t>
            </a:fld>
            <a:endParaRPr lang="en-US"/>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570A5CBA-6CDB-448A-B0FF-5F76EC9C7EF9}" type="slidenum">
              <a:rPr lang="en-US" smtClean="0"/>
              <a:t>‹#›</a:t>
            </a:fld>
            <a:endParaRPr lang="en-US"/>
          </a:p>
        </p:txBody>
      </p:sp>
    </p:spTree>
    <p:extLst>
      <p:ext uri="{BB962C8B-B14F-4D97-AF65-F5344CB8AC3E}">
        <p14:creationId xmlns:p14="http://schemas.microsoft.com/office/powerpoint/2010/main" val="28106042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16CD71CB-DC4A-443E-B3FD-DB6FB5CD1E1A}" type="datetimeFigureOut">
              <a:rPr lang="en-US" smtClean="0"/>
              <a:t>1/29/2020</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570A5CBA-6CDB-448A-B0FF-5F76EC9C7EF9}" type="slidenum">
              <a:rPr lang="en-US" smtClean="0"/>
              <a:t>‹#›</a:t>
            </a:fld>
            <a:endParaRPr lang="en-US"/>
          </a:p>
        </p:txBody>
      </p:sp>
    </p:spTree>
    <p:extLst>
      <p:ext uri="{BB962C8B-B14F-4D97-AF65-F5344CB8AC3E}">
        <p14:creationId xmlns:p14="http://schemas.microsoft.com/office/powerpoint/2010/main" val="2660528296"/>
      </p:ext>
    </p:extLst>
  </p:cSld>
  <p:clrMap bg1="dk1" tx1="lt1" bg2="dk2" tx2="lt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 id="2147483761"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Preserving the Neutrons</a:t>
            </a:r>
          </a:p>
        </p:txBody>
      </p:sp>
      <p:sp>
        <p:nvSpPr>
          <p:cNvPr id="3" name="Subtitle 2"/>
          <p:cNvSpPr>
            <a:spLocks noGrp="1"/>
          </p:cNvSpPr>
          <p:nvPr>
            <p:ph type="subTitle" idx="1"/>
          </p:nvPr>
        </p:nvSpPr>
        <p:spPr/>
        <p:txBody>
          <a:bodyPr/>
          <a:lstStyle/>
          <a:p>
            <a:r>
              <a:rPr lang="en-US" dirty="0"/>
              <a:t>After their creation, neutrons start to decay and can only be save in atomic nuclei – specifically Helium</a:t>
            </a:r>
          </a:p>
        </p:txBody>
      </p:sp>
    </p:spTree>
    <p:extLst>
      <p:ext uri="{BB962C8B-B14F-4D97-AF65-F5344CB8AC3E}">
        <p14:creationId xmlns:p14="http://schemas.microsoft.com/office/powerpoint/2010/main" val="2451838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first step</a:t>
            </a:r>
          </a:p>
        </p:txBody>
      </p:sp>
      <p:sp>
        <p:nvSpPr>
          <p:cNvPr id="3" name="Content Placeholder 2"/>
          <p:cNvSpPr>
            <a:spLocks noGrp="1"/>
          </p:cNvSpPr>
          <p:nvPr>
            <p:ph idx="1"/>
          </p:nvPr>
        </p:nvSpPr>
        <p:spPr/>
        <p:txBody>
          <a:bodyPr/>
          <a:lstStyle/>
          <a:p>
            <a:r>
              <a:rPr lang="en-US" dirty="0"/>
              <a:t>Proton + Proton </a:t>
            </a:r>
            <a:r>
              <a:rPr lang="en-US" dirty="0">
                <a:sym typeface="Wingdings" panose="05000000000000000000" pitchFamily="2" charset="2"/>
              </a:rPr>
              <a:t> goes to 2P bound state but nature doesn’t allow this so one of the P’s turns into a N</a:t>
            </a:r>
          </a:p>
          <a:p>
            <a:r>
              <a:rPr lang="en-US" dirty="0">
                <a:sym typeface="Wingdings" panose="05000000000000000000" pitchFamily="2" charset="2"/>
              </a:rPr>
              <a:t>So we have proton + proton  (</a:t>
            </a:r>
            <a:r>
              <a:rPr lang="en-US" dirty="0" err="1">
                <a:sym typeface="Wingdings" panose="05000000000000000000" pitchFamily="2" charset="2"/>
              </a:rPr>
              <a:t>pn</a:t>
            </a:r>
            <a:r>
              <a:rPr lang="en-US" dirty="0">
                <a:sym typeface="Wingdings" panose="05000000000000000000" pitchFamily="2" charset="2"/>
              </a:rPr>
              <a:t>) bound state which is called deuterium</a:t>
            </a:r>
          </a:p>
          <a:p>
            <a:r>
              <a:rPr lang="en-US" dirty="0">
                <a:sym typeface="Wingdings" panose="05000000000000000000" pitchFamily="2" charset="2"/>
              </a:rPr>
              <a:t>Note that the binding energy of (</a:t>
            </a:r>
            <a:r>
              <a:rPr lang="en-US" dirty="0" err="1">
                <a:sym typeface="Wingdings" panose="05000000000000000000" pitchFamily="2" charset="2"/>
              </a:rPr>
              <a:t>pn</a:t>
            </a:r>
            <a:r>
              <a:rPr lang="en-US" dirty="0">
                <a:sym typeface="Wingdings" panose="05000000000000000000" pitchFamily="2" charset="2"/>
              </a:rPr>
              <a:t>) is low and (</a:t>
            </a:r>
            <a:r>
              <a:rPr lang="en-US" dirty="0" err="1">
                <a:sym typeface="Wingdings" panose="05000000000000000000" pitchFamily="2" charset="2"/>
              </a:rPr>
              <a:t>pn</a:t>
            </a:r>
            <a:r>
              <a:rPr lang="en-US" dirty="0">
                <a:sym typeface="Wingdings" panose="05000000000000000000" pitchFamily="2" charset="2"/>
              </a:rPr>
              <a:t>) can easily be photo dissociated back into p + n; the n is now free an can decay</a:t>
            </a:r>
            <a:endParaRPr lang="en-US" dirty="0"/>
          </a:p>
        </p:txBody>
      </p:sp>
    </p:spTree>
    <p:extLst>
      <p:ext uri="{BB962C8B-B14F-4D97-AF65-F5344CB8AC3E}">
        <p14:creationId xmlns:p14="http://schemas.microsoft.com/office/powerpoint/2010/main" val="3156932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Making Helium</a:t>
            </a:r>
          </a:p>
        </p:txBody>
      </p:sp>
      <p:sp>
        <p:nvSpPr>
          <p:cNvPr id="3" name="Content Placeholder 2"/>
          <p:cNvSpPr>
            <a:spLocks noGrp="1"/>
          </p:cNvSpPr>
          <p:nvPr>
            <p:ph idx="1"/>
          </p:nvPr>
        </p:nvSpPr>
        <p:spPr/>
        <p:txBody>
          <a:bodyPr>
            <a:normAutofit fontScale="92500" lnSpcReduction="10000"/>
          </a:bodyPr>
          <a:lstStyle/>
          <a:p>
            <a:r>
              <a:rPr lang="pt-BR" b="1" dirty="0"/>
              <a:t>H + H ==&gt; </a:t>
            </a:r>
            <a:r>
              <a:rPr lang="pt-BR" b="1" baseline="30000" dirty="0"/>
              <a:t>2</a:t>
            </a:r>
            <a:r>
              <a:rPr lang="pt-BR" b="1" dirty="0"/>
              <a:t>H (deuterium) + positron + neutrino </a:t>
            </a:r>
          </a:p>
          <a:p>
            <a:pPr lvl="1"/>
            <a:r>
              <a:rPr lang="en-US" b="1" baseline="30000" dirty="0"/>
              <a:t>2</a:t>
            </a:r>
            <a:r>
              <a:rPr lang="en-US" b="1" dirty="0"/>
              <a:t>H + photon ==&gt; p + n </a:t>
            </a:r>
            <a:r>
              <a:rPr lang="en-US" dirty="0"/>
              <a:t> (start over --this is where 1 billion to 1 becomes important)</a:t>
            </a:r>
          </a:p>
          <a:p>
            <a:pPr lvl="1"/>
            <a:r>
              <a:rPr lang="en-US" b="1" baseline="30000" dirty="0"/>
              <a:t>2</a:t>
            </a:r>
            <a:r>
              <a:rPr lang="en-US" b="1" dirty="0"/>
              <a:t>H + H ==&gt; </a:t>
            </a:r>
            <a:r>
              <a:rPr lang="en-US" b="1" baseline="30000" dirty="0"/>
              <a:t>3</a:t>
            </a:r>
            <a:r>
              <a:rPr lang="en-US" b="1" dirty="0"/>
              <a:t>He + photon (continue)</a:t>
            </a:r>
          </a:p>
          <a:p>
            <a:pPr lvl="2"/>
            <a:r>
              <a:rPr lang="en-US" b="1" baseline="30000" dirty="0"/>
              <a:t>3</a:t>
            </a:r>
            <a:r>
              <a:rPr lang="en-US" b="1" dirty="0"/>
              <a:t>He + </a:t>
            </a:r>
            <a:r>
              <a:rPr lang="en-US" b="1" baseline="30000" dirty="0"/>
              <a:t>3</a:t>
            </a:r>
            <a:r>
              <a:rPr lang="en-US" b="1" dirty="0"/>
              <a:t>He ==&gt; </a:t>
            </a:r>
            <a:r>
              <a:rPr lang="en-US" b="1" baseline="30000" dirty="0"/>
              <a:t>4</a:t>
            </a:r>
            <a:r>
              <a:rPr lang="en-US" b="1" dirty="0"/>
              <a:t>He + p + p </a:t>
            </a:r>
          </a:p>
          <a:p>
            <a:r>
              <a:rPr lang="en-US" dirty="0"/>
              <a:t>where we now have formed stable </a:t>
            </a:r>
            <a:r>
              <a:rPr lang="en-US" b="1" baseline="30000" dirty="0"/>
              <a:t>4</a:t>
            </a:r>
            <a:r>
              <a:rPr lang="en-US" b="1" dirty="0"/>
              <a:t>He</a:t>
            </a:r>
            <a:r>
              <a:rPr lang="en-US" dirty="0"/>
              <a:t>. If it were not for the formation of </a:t>
            </a:r>
            <a:r>
              <a:rPr lang="en-US" b="1" baseline="30000" dirty="0"/>
              <a:t>4</a:t>
            </a:r>
            <a:r>
              <a:rPr lang="en-US" b="1" dirty="0"/>
              <a:t>He</a:t>
            </a:r>
            <a:r>
              <a:rPr lang="en-US" dirty="0"/>
              <a:t>, then the Universe would be devoid of neutrons. Thus the free neutrons created in the early Universe end up in </a:t>
            </a:r>
            <a:r>
              <a:rPr lang="en-US" b="1" baseline="30000" dirty="0"/>
              <a:t>4</a:t>
            </a:r>
            <a:r>
              <a:rPr lang="en-US" b="1" dirty="0"/>
              <a:t>He</a:t>
            </a:r>
            <a:r>
              <a:rPr lang="en-US" dirty="0"/>
              <a:t> nuclei.</a:t>
            </a:r>
          </a:p>
        </p:txBody>
      </p:sp>
    </p:spTree>
    <p:extLst>
      <p:ext uri="{BB962C8B-B14F-4D97-AF65-F5344CB8AC3E}">
        <p14:creationId xmlns:p14="http://schemas.microsoft.com/office/powerpoint/2010/main" val="2494324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4710" y="452718"/>
            <a:ext cx="1344090" cy="1400530"/>
          </a:xfrm>
        </p:spPr>
        <p:txBody>
          <a:bodyPr/>
          <a:lstStyle/>
          <a:p>
            <a:r>
              <a:rPr lang="en-US" sz="2800" dirty="0"/>
              <a:t>The Proton-Proton </a:t>
            </a:r>
            <a:br>
              <a:rPr lang="en-US" sz="2800" dirty="0"/>
            </a:br>
            <a:r>
              <a:rPr lang="en-US" sz="2800" dirty="0"/>
              <a:t>Chain</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9800" y="-31679"/>
            <a:ext cx="6934200" cy="7494163"/>
          </a:xfrm>
        </p:spPr>
      </p:pic>
    </p:spTree>
    <p:extLst>
      <p:ext uri="{BB962C8B-B14F-4D97-AF65-F5344CB8AC3E}">
        <p14:creationId xmlns:p14="http://schemas.microsoft.com/office/powerpoint/2010/main" val="21389899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Predicted Helium Abundance</a:t>
            </a:r>
          </a:p>
        </p:txBody>
      </p:sp>
      <p:sp>
        <p:nvSpPr>
          <p:cNvPr id="3" name="Content Placeholder 2"/>
          <p:cNvSpPr>
            <a:spLocks noGrp="1"/>
          </p:cNvSpPr>
          <p:nvPr>
            <p:ph idx="1"/>
          </p:nvPr>
        </p:nvSpPr>
        <p:spPr/>
        <p:txBody>
          <a:bodyPr>
            <a:normAutofit fontScale="92500" lnSpcReduction="20000"/>
          </a:bodyPr>
          <a:lstStyle/>
          <a:p>
            <a:r>
              <a:rPr lang="en-US" dirty="0"/>
              <a:t>The </a:t>
            </a:r>
            <a:r>
              <a:rPr lang="en-US" b="1" i="1" dirty="0" err="1"/>
              <a:t>p/n</a:t>
            </a:r>
            <a:r>
              <a:rPr lang="en-US" dirty="0"/>
              <a:t> ratio was 7. So for every 14 protons there are 2 neutrons. </a:t>
            </a:r>
          </a:p>
          <a:p>
            <a:r>
              <a:rPr lang="en-US" dirty="0"/>
              <a:t>The end result of the proton-proton chain is the conversion of 2 protons and 2 neutrons into 1 </a:t>
            </a:r>
            <a:r>
              <a:rPr lang="en-US" b="1" baseline="30000" dirty="0"/>
              <a:t>4</a:t>
            </a:r>
            <a:r>
              <a:rPr lang="en-US" b="1" dirty="0"/>
              <a:t>He</a:t>
            </a:r>
            <a:r>
              <a:rPr lang="en-US" dirty="0"/>
              <a:t> nucleus. </a:t>
            </a:r>
          </a:p>
          <a:p>
            <a:r>
              <a:rPr lang="en-US" dirty="0"/>
              <a:t>Hence, after the reaction our initial mix of 14 protons and 2 neutrons has been changed to 12 protons and 1 </a:t>
            </a:r>
            <a:r>
              <a:rPr lang="en-US" b="1" baseline="30000" dirty="0"/>
              <a:t>4</a:t>
            </a:r>
            <a:r>
              <a:rPr lang="en-US" b="1" dirty="0"/>
              <a:t>He</a:t>
            </a:r>
            <a:r>
              <a:rPr lang="en-US" dirty="0"/>
              <a:t> nucleus. The mass of </a:t>
            </a:r>
            <a:r>
              <a:rPr lang="en-US" b="1" baseline="30000" dirty="0"/>
              <a:t>4</a:t>
            </a:r>
            <a:r>
              <a:rPr lang="en-US" b="1" dirty="0"/>
              <a:t>He</a:t>
            </a:r>
            <a:r>
              <a:rPr lang="en-US" dirty="0"/>
              <a:t> is approximately 4 times the mass of a proton. </a:t>
            </a:r>
          </a:p>
          <a:p>
            <a:r>
              <a:rPr lang="en-US" dirty="0"/>
              <a:t>This leads to a very specific prediction for the mass fraction of the Universe which is in the form of helium at 25%</a:t>
            </a:r>
          </a:p>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304800"/>
            <a:ext cx="8229601" cy="1076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387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Two Unknowns</a:t>
            </a:r>
          </a:p>
        </p:txBody>
      </p:sp>
      <p:sp>
        <p:nvSpPr>
          <p:cNvPr id="3" name="Content Placeholder 2"/>
          <p:cNvSpPr>
            <a:spLocks noGrp="1"/>
          </p:cNvSpPr>
          <p:nvPr>
            <p:ph idx="1"/>
          </p:nvPr>
        </p:nvSpPr>
        <p:spPr/>
        <p:txBody>
          <a:bodyPr/>
          <a:lstStyle/>
          <a:p>
            <a:r>
              <a:rPr lang="en-US" b="1" dirty="0"/>
              <a:t>The Unknown Quark-Gluon Plasma physical behavior</a:t>
            </a:r>
          </a:p>
          <a:p>
            <a:r>
              <a:rPr lang="en-US" b="1" dirty="0"/>
              <a:t>The Unexplained Matter/Anti-Matter Asymmetry </a:t>
            </a:r>
            <a:r>
              <a:rPr lang="en-US" b="1" dirty="0">
                <a:sym typeface="Wingdings" panose="05000000000000000000" pitchFamily="2" charset="2"/>
              </a:rPr>
              <a:t> why is it 1 part in 1 billion?</a:t>
            </a:r>
            <a:endParaRPr lang="en-US" b="1" dirty="0"/>
          </a:p>
          <a:p>
            <a:r>
              <a:rPr lang="en-US" dirty="0"/>
              <a:t>These unknowns are all adequately described in the text material</a:t>
            </a:r>
          </a:p>
          <a:p>
            <a:pPr marL="0" indent="0">
              <a:buNone/>
            </a:pPr>
            <a:endParaRPr lang="en-US" dirty="0"/>
          </a:p>
        </p:txBody>
      </p:sp>
    </p:spTree>
    <p:extLst>
      <p:ext uri="{BB962C8B-B14F-4D97-AF65-F5344CB8AC3E}">
        <p14:creationId xmlns:p14="http://schemas.microsoft.com/office/powerpoint/2010/main" val="1639332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The Thermal History of the Universe</a:t>
            </a:r>
            <a:br>
              <a:rPr lang="en-US" b="1" dirty="0"/>
            </a:br>
            <a:endParaRPr lang="en-US" dirty="0"/>
          </a:p>
        </p:txBody>
      </p:sp>
      <p:sp>
        <p:nvSpPr>
          <p:cNvPr id="3" name="Content Placeholder 2"/>
          <p:cNvSpPr>
            <a:spLocks noGrp="1"/>
          </p:cNvSpPr>
          <p:nvPr>
            <p:ph idx="1"/>
          </p:nvPr>
        </p:nvSpPr>
        <p:spPr/>
        <p:txBody>
          <a:bodyPr/>
          <a:lstStyle/>
          <a:p>
            <a:r>
              <a:rPr lang="en-US" dirty="0"/>
              <a:t>Remember, under conditions of thermal equilibrium all of the physics is determined only by temperature </a:t>
            </a:r>
          </a:p>
          <a:p>
            <a:r>
              <a:rPr lang="en-US" dirty="0"/>
              <a:t>In general, at early times, this means that the conditions of the Universe at some temperature, T, don’t depend on what happened at earlier times and higher temperature</a:t>
            </a:r>
          </a:p>
        </p:txBody>
      </p:sp>
    </p:spTree>
    <p:extLst>
      <p:ext uri="{BB962C8B-B14F-4D97-AF65-F5344CB8AC3E}">
        <p14:creationId xmlns:p14="http://schemas.microsoft.com/office/powerpoint/2010/main" val="4274261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p:spPr>
        <p:txBody>
          <a:bodyPr>
            <a:normAutofit fontScale="90000"/>
          </a:bodyPr>
          <a:lstStyle/>
          <a:p>
            <a:br>
              <a:rPr lang="en-US" sz="3600" b="1" dirty="0"/>
            </a:br>
            <a:r>
              <a:rPr lang="en-US" sz="3600" b="1" dirty="0"/>
              <a:t>Stage 1: The Universe at 1/100 of a Second: Proton-Neutron Equilibrium</a:t>
            </a:r>
            <a:r>
              <a:rPr lang="en-US" b="1" dirty="0"/>
              <a:t>:</a:t>
            </a:r>
            <a:br>
              <a:rPr lang="en-US" b="1" dirty="0"/>
            </a:br>
            <a:endParaRPr lang="en-US" dirty="0"/>
          </a:p>
        </p:txBody>
      </p:sp>
      <p:sp>
        <p:nvSpPr>
          <p:cNvPr id="3" name="Content Placeholder 2"/>
          <p:cNvSpPr>
            <a:spLocks noGrp="1"/>
          </p:cNvSpPr>
          <p:nvPr>
            <p:ph idx="1"/>
          </p:nvPr>
        </p:nvSpPr>
        <p:spPr/>
        <p:txBody>
          <a:bodyPr/>
          <a:lstStyle/>
          <a:p>
            <a:r>
              <a:rPr lang="en-US" dirty="0"/>
              <a:t>T = 100 billion K</a:t>
            </a:r>
          </a:p>
          <a:p>
            <a:r>
              <a:rPr lang="en-US" dirty="0"/>
              <a:t>Density = 1 billion grams per cc </a:t>
            </a:r>
            <a:r>
              <a:rPr lang="en-US" dirty="0">
                <a:sym typeface="Wingdings" panose="05000000000000000000" pitchFamily="2" charset="2"/>
              </a:rPr>
              <a:t> this is below nuclear density so atoms can now exist.</a:t>
            </a:r>
          </a:p>
          <a:p>
            <a:r>
              <a:rPr lang="en-US" dirty="0">
                <a:sym typeface="Wingdings" panose="05000000000000000000" pitchFamily="2" charset="2"/>
              </a:rPr>
              <a:t>Constituents of the Universe are:</a:t>
            </a:r>
          </a:p>
          <a:p>
            <a:pPr lvl="1"/>
            <a:r>
              <a:rPr lang="en-US" dirty="0">
                <a:sym typeface="Wingdings" panose="05000000000000000000" pitchFamily="2" charset="2"/>
              </a:rPr>
              <a:t>Protons (p+), neutrons (n), electrons (e-) and neutrinos (</a:t>
            </a:r>
            <a:r>
              <a:rPr lang="en-US" dirty="0">
                <a:latin typeface="Symbol" panose="05050102010706020507" pitchFamily="18" charset="2"/>
                <a:sym typeface="Wingdings" panose="05000000000000000000" pitchFamily="2" charset="2"/>
              </a:rPr>
              <a:t>n)</a:t>
            </a:r>
            <a:endParaRPr lang="en-US" dirty="0">
              <a:sym typeface="Wingdings" panose="05000000000000000000" pitchFamily="2" charset="2"/>
            </a:endParaRPr>
          </a:p>
          <a:p>
            <a:pPr lvl="1"/>
            <a:r>
              <a:rPr lang="en-US" dirty="0">
                <a:sym typeface="Wingdings" panose="05000000000000000000" pitchFamily="2" charset="2"/>
              </a:rPr>
              <a:t>1 billion photons for each p+,</a:t>
            </a:r>
            <a:r>
              <a:rPr lang="en-US" dirty="0" err="1">
                <a:sym typeface="Wingdings" panose="05000000000000000000" pitchFamily="2" charset="2"/>
              </a:rPr>
              <a:t>n,e</a:t>
            </a:r>
            <a:r>
              <a:rPr lang="en-US" dirty="0">
                <a:sym typeface="Wingdings" panose="05000000000000000000" pitchFamily="2" charset="2"/>
              </a:rPr>
              <a:t>-</a:t>
            </a:r>
          </a:p>
          <a:p>
            <a:pPr lvl="1"/>
            <a:r>
              <a:rPr lang="en-US" dirty="0">
                <a:sym typeface="Wingdings" panose="05000000000000000000" pitchFamily="2" charset="2"/>
              </a:rPr>
              <a:t>Matter and energy in thermal equilibrium</a:t>
            </a:r>
          </a:p>
          <a:p>
            <a:pPr lvl="1"/>
            <a:endParaRPr lang="en-US" dirty="0"/>
          </a:p>
        </p:txBody>
      </p:sp>
    </p:spTree>
    <p:extLst>
      <p:ext uri="{BB962C8B-B14F-4D97-AF65-F5344CB8AC3E}">
        <p14:creationId xmlns:p14="http://schemas.microsoft.com/office/powerpoint/2010/main" val="3530234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The importance of  the neutrinos (</a:t>
            </a:r>
            <a:r>
              <a:rPr lang="en-US" dirty="0">
                <a:latin typeface="Symbol" panose="05050102010706020507" pitchFamily="18" charset="2"/>
              </a:rPr>
              <a:t>n )</a:t>
            </a:r>
            <a:endParaRPr lang="en-US" dirty="0"/>
          </a:p>
        </p:txBody>
      </p:sp>
      <p:sp>
        <p:nvSpPr>
          <p:cNvPr id="3" name="Content Placeholder 2"/>
          <p:cNvSpPr>
            <a:spLocks noGrp="1"/>
          </p:cNvSpPr>
          <p:nvPr>
            <p:ph idx="1"/>
          </p:nvPr>
        </p:nvSpPr>
        <p:spPr/>
        <p:txBody>
          <a:bodyPr>
            <a:normAutofit/>
          </a:bodyPr>
          <a:lstStyle/>
          <a:p>
            <a:r>
              <a:rPr lang="en-US" sz="1800" dirty="0"/>
              <a:t>In these two reactions we can see that neutrinos are the mediating agent which allows protons to be converted to neutrons and vice-versa. </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484783"/>
            <a:ext cx="8721090" cy="4343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3505200" y="3505200"/>
            <a:ext cx="2209800" cy="923330"/>
          </a:xfrm>
          <a:prstGeom prst="rect">
            <a:avLst/>
          </a:prstGeom>
          <a:noFill/>
        </p:spPr>
        <p:txBody>
          <a:bodyPr wrap="square" rtlCol="0">
            <a:spAutoFit/>
          </a:bodyPr>
          <a:lstStyle/>
          <a:p>
            <a:r>
              <a:rPr lang="en-US" dirty="0"/>
              <a:t>B = +1</a:t>
            </a:r>
          </a:p>
          <a:p>
            <a:r>
              <a:rPr lang="en-US" dirty="0"/>
              <a:t>L = +1</a:t>
            </a:r>
          </a:p>
          <a:p>
            <a:r>
              <a:rPr lang="en-US" dirty="0"/>
              <a:t>C=0</a:t>
            </a:r>
          </a:p>
        </p:txBody>
      </p:sp>
      <p:sp>
        <p:nvSpPr>
          <p:cNvPr id="5" name="TextBox 4"/>
          <p:cNvSpPr txBox="1"/>
          <p:nvPr/>
        </p:nvSpPr>
        <p:spPr>
          <a:xfrm>
            <a:off x="6934200" y="5410200"/>
            <a:ext cx="1371600" cy="923330"/>
          </a:xfrm>
          <a:prstGeom prst="rect">
            <a:avLst/>
          </a:prstGeom>
          <a:noFill/>
        </p:spPr>
        <p:txBody>
          <a:bodyPr wrap="square" rtlCol="0">
            <a:spAutoFit/>
          </a:bodyPr>
          <a:lstStyle/>
          <a:p>
            <a:r>
              <a:rPr lang="en-US" dirty="0"/>
              <a:t>B=1</a:t>
            </a:r>
          </a:p>
          <a:p>
            <a:r>
              <a:rPr lang="en-US" dirty="0"/>
              <a:t>L=-1</a:t>
            </a:r>
          </a:p>
          <a:p>
            <a:r>
              <a:rPr lang="en-US" dirty="0"/>
              <a:t>C=+1</a:t>
            </a:r>
          </a:p>
        </p:txBody>
      </p:sp>
    </p:spTree>
    <p:extLst>
      <p:ext uri="{BB962C8B-B14F-4D97-AF65-F5344CB8AC3E}">
        <p14:creationId xmlns:p14="http://schemas.microsoft.com/office/powerpoint/2010/main" val="411530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down)">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Proton-Neutron equilibrium</a:t>
            </a:r>
            <a:br>
              <a:rPr lang="en-US" dirty="0"/>
            </a:br>
            <a:endParaRPr lang="en-US" dirty="0"/>
          </a:p>
        </p:txBody>
      </p:sp>
      <p:sp>
        <p:nvSpPr>
          <p:cNvPr id="3" name="Content Placeholder 2"/>
          <p:cNvSpPr>
            <a:spLocks noGrp="1"/>
          </p:cNvSpPr>
          <p:nvPr>
            <p:ph idx="1"/>
          </p:nvPr>
        </p:nvSpPr>
        <p:spPr/>
        <p:txBody>
          <a:bodyPr/>
          <a:lstStyle/>
          <a:p>
            <a:r>
              <a:rPr lang="en-US" dirty="0"/>
              <a:t>A free neutron will decay in about 900 seconds (its half-life). At t = 0.01 seconds, none of the neutrons have decayed and furthermore, new neutrons are being made from protons. So, as long as the neutrinos can interact with neutrons and protons, this balance will be kept. Hence the proton-to-neutron (</a:t>
            </a:r>
            <a:r>
              <a:rPr lang="en-US" b="1" i="1" dirty="0"/>
              <a:t> </a:t>
            </a:r>
            <a:r>
              <a:rPr lang="en-US" b="1" i="1" dirty="0" err="1"/>
              <a:t>p/n</a:t>
            </a:r>
            <a:r>
              <a:rPr lang="en-US" b="1" i="1" dirty="0"/>
              <a:t> </a:t>
            </a:r>
            <a:r>
              <a:rPr lang="en-US" dirty="0"/>
              <a:t>) ratio is 1.</a:t>
            </a:r>
          </a:p>
        </p:txBody>
      </p:sp>
    </p:spTree>
    <p:extLst>
      <p:ext uri="{BB962C8B-B14F-4D97-AF65-F5344CB8AC3E}">
        <p14:creationId xmlns:p14="http://schemas.microsoft.com/office/powerpoint/2010/main" val="2407453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Stage 2: At 1 Second old. The Neutrons Begin to Decay Away</a:t>
            </a:r>
          </a:p>
        </p:txBody>
      </p:sp>
      <p:sp>
        <p:nvSpPr>
          <p:cNvPr id="3" name="Content Placeholder 2"/>
          <p:cNvSpPr>
            <a:spLocks noGrp="1"/>
          </p:cNvSpPr>
          <p:nvPr>
            <p:ph idx="1"/>
          </p:nvPr>
        </p:nvSpPr>
        <p:spPr/>
        <p:txBody>
          <a:bodyPr>
            <a:normAutofit fontScale="85000" lnSpcReduction="10000"/>
          </a:bodyPr>
          <a:lstStyle/>
          <a:p>
            <a:r>
              <a:rPr lang="en-US" dirty="0"/>
              <a:t>At this time the Universe has cooled to 10 billion degrees ((still hotter than centers of stars) and the density is around 1000 grams per cubic centimeter. Two important changes are now occurring:</a:t>
            </a:r>
          </a:p>
          <a:p>
            <a:pPr lvl="1"/>
            <a:r>
              <a:rPr lang="en-US" dirty="0"/>
              <a:t>No more proton-anti-proton or neutron-anti-neutron pairs can be created from the radiation field. The average energy per photon is now too low so only light particles (like electrons) can still be produced via pair production.  </a:t>
            </a:r>
          </a:p>
          <a:p>
            <a:pPr lvl="1"/>
            <a:r>
              <a:rPr lang="en-US" dirty="0"/>
              <a:t>The Universe now becomes transparent to neutrinos and thus the neutrinos are no longer interacting with the photons and the neutrons.</a:t>
            </a:r>
          </a:p>
          <a:p>
            <a:endParaRPr lang="en-US" dirty="0"/>
          </a:p>
        </p:txBody>
      </p:sp>
    </p:spTree>
    <p:extLst>
      <p:ext uri="{BB962C8B-B14F-4D97-AF65-F5344CB8AC3E}">
        <p14:creationId xmlns:p14="http://schemas.microsoft.com/office/powerpoint/2010/main" val="24032061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t>Stage 3: The Universe from 1-10 seconds: The Last Hurrah for the Electrons</a:t>
            </a:r>
            <a:br>
              <a:rPr lang="en-US" sz="2800" b="1" dirty="0"/>
            </a:br>
            <a:endParaRPr lang="en-US" sz="2800" dirty="0"/>
          </a:p>
        </p:txBody>
      </p:sp>
      <p:sp>
        <p:nvSpPr>
          <p:cNvPr id="3" name="Content Placeholder 2"/>
          <p:cNvSpPr>
            <a:spLocks noGrp="1"/>
          </p:cNvSpPr>
          <p:nvPr>
            <p:ph idx="1"/>
          </p:nvPr>
        </p:nvSpPr>
        <p:spPr/>
        <p:txBody>
          <a:bodyPr>
            <a:normAutofit fontScale="62500" lnSpcReduction="20000"/>
          </a:bodyPr>
          <a:lstStyle/>
          <a:p>
            <a:r>
              <a:rPr lang="en-US" dirty="0"/>
              <a:t>When the Universe is 10 seconds old, it has cooled to the point where the average energy per photon is less than the rest mass energy of any known particle, hence no particles can be created. However, in this interval of 1-10 seconds, the Universe is already below the threshold energy for the creation of P+ and N.</a:t>
            </a:r>
          </a:p>
          <a:p>
            <a:pPr marL="118872" indent="0">
              <a:buNone/>
            </a:pPr>
            <a:endParaRPr lang="en-US" dirty="0"/>
          </a:p>
          <a:p>
            <a:r>
              <a:rPr lang="en-US" dirty="0"/>
              <a:t> This leads to the important physical situation that the reaction </a:t>
            </a:r>
            <a:r>
              <a:rPr lang="en-US" b="1" dirty="0" err="1"/>
              <a:t>electron+anti-electron</a:t>
            </a:r>
            <a:r>
              <a:rPr lang="en-US" b="1" dirty="0"/>
              <a:t> --&gt; </a:t>
            </a:r>
            <a:r>
              <a:rPr lang="en-US" b="1" dirty="0" err="1"/>
              <a:t>photon+photon</a:t>
            </a:r>
            <a:r>
              <a:rPr lang="en-US" b="1" dirty="0"/>
              <a:t> </a:t>
            </a:r>
            <a:r>
              <a:rPr lang="en-US" dirty="0"/>
              <a:t>is now greatly favored over the reverse reaction </a:t>
            </a:r>
            <a:r>
              <a:rPr lang="en-US" b="1" dirty="0" err="1"/>
              <a:t>photon+photon</a:t>
            </a:r>
            <a:r>
              <a:rPr lang="en-US" b="1" dirty="0"/>
              <a:t> --&gt; </a:t>
            </a:r>
            <a:r>
              <a:rPr lang="en-US" b="1" dirty="0" err="1"/>
              <a:t>electron+anti-electron</a:t>
            </a:r>
            <a:r>
              <a:rPr lang="en-US" b="1" dirty="0"/>
              <a:t>. </a:t>
            </a:r>
            <a:r>
              <a:rPr lang="en-US" dirty="0"/>
              <a:t>In fact, it is this electron + anti-electron annihilation that produces most of the photons that we now observe in the CMB.</a:t>
            </a:r>
          </a:p>
          <a:p>
            <a:pPr marL="118872" indent="0">
              <a:buNone/>
            </a:pPr>
            <a:endParaRPr lang="en-US" dirty="0"/>
          </a:p>
          <a:p>
            <a:r>
              <a:rPr lang="en-US" dirty="0"/>
              <a:t>By t = 10 seconds the (</a:t>
            </a:r>
            <a:r>
              <a:rPr lang="en-US" b="1" i="1" dirty="0"/>
              <a:t> </a:t>
            </a:r>
            <a:r>
              <a:rPr lang="en-US" b="1" i="1" dirty="0" err="1"/>
              <a:t>p/n</a:t>
            </a:r>
            <a:r>
              <a:rPr lang="en-US" b="1" i="1" dirty="0"/>
              <a:t> </a:t>
            </a:r>
            <a:r>
              <a:rPr lang="en-US" dirty="0"/>
              <a:t>) ratio is now 3:1. No more particle creation is occurring from the photon field. The Universe consists of protons, neutrons and electrons plus a billion photons for each matter particle and non-interacting neutrinos.</a:t>
            </a:r>
          </a:p>
        </p:txBody>
      </p:sp>
    </p:spTree>
    <p:extLst>
      <p:ext uri="{BB962C8B-B14F-4D97-AF65-F5344CB8AC3E}">
        <p14:creationId xmlns:p14="http://schemas.microsoft.com/office/powerpoint/2010/main" val="3322651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Autofit/>
          </a:bodyPr>
          <a:lstStyle/>
          <a:p>
            <a:r>
              <a:rPr lang="en-US" sz="3200" b="1" dirty="0"/>
              <a:t>Stage 5: 3-20 minutes: The Onset of Helium Formation</a:t>
            </a:r>
            <a:br>
              <a:rPr lang="en-US" sz="3200" b="1" dirty="0"/>
            </a:br>
            <a:endParaRPr lang="en-US" sz="3200" dirty="0"/>
          </a:p>
        </p:txBody>
      </p:sp>
      <p:sp>
        <p:nvSpPr>
          <p:cNvPr id="3" name="Content Placeholder 2"/>
          <p:cNvSpPr>
            <a:spLocks noGrp="1"/>
          </p:cNvSpPr>
          <p:nvPr>
            <p:ph idx="1"/>
          </p:nvPr>
        </p:nvSpPr>
        <p:spPr/>
        <p:txBody>
          <a:bodyPr>
            <a:normAutofit fontScale="92500" lnSpcReduction="20000"/>
          </a:bodyPr>
          <a:lstStyle/>
          <a:p>
            <a:r>
              <a:rPr lang="en-US" dirty="0"/>
              <a:t>The Universe has now cooled to a temperature of a few hundred million degrees. The density is approximately 10 grams per cubic centimeter. These values are now very similar to the conditions inside a star. </a:t>
            </a:r>
          </a:p>
          <a:p>
            <a:endParaRPr lang="en-US" dirty="0"/>
          </a:p>
          <a:p>
            <a:r>
              <a:rPr lang="en-US" dirty="0"/>
              <a:t>However, since the Universe is still expanding rapidly, the Universe is not like a star where the temperature and density remain constant. </a:t>
            </a:r>
          </a:p>
          <a:p>
            <a:endParaRPr lang="en-US" dirty="0"/>
          </a:p>
          <a:p>
            <a:r>
              <a:rPr lang="en-US" dirty="0"/>
              <a:t>At this time </a:t>
            </a:r>
            <a:r>
              <a:rPr lang="en-US" b="1" i="1" dirty="0" err="1"/>
              <a:t>p/n</a:t>
            </a:r>
            <a:r>
              <a:rPr lang="en-US" b="1" i="1" dirty="0"/>
              <a:t> </a:t>
            </a:r>
            <a:r>
              <a:rPr lang="en-US" dirty="0"/>
              <a:t>is </a:t>
            </a:r>
            <a:r>
              <a:rPr lang="en-US" b="1" dirty="0"/>
              <a:t>7</a:t>
            </a:r>
            <a:r>
              <a:rPr lang="en-US" dirty="0"/>
              <a:t> and the first steps of the </a:t>
            </a:r>
            <a:r>
              <a:rPr lang="en-US" b="1" dirty="0"/>
              <a:t>proton-proton cycle</a:t>
            </a:r>
            <a:r>
              <a:rPr lang="en-US" dirty="0"/>
              <a:t> begin.</a:t>
            </a:r>
          </a:p>
        </p:txBody>
      </p:sp>
    </p:spTree>
    <p:extLst>
      <p:ext uri="{BB962C8B-B14F-4D97-AF65-F5344CB8AC3E}">
        <p14:creationId xmlns:p14="http://schemas.microsoft.com/office/powerpoint/2010/main" val="222940895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5.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5.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39</TotalTime>
  <Words>986</Words>
  <Application>Microsoft Office PowerPoint</Application>
  <PresentationFormat>On-screen Show (4:3)</PresentationFormat>
  <Paragraphs>58</Paragraphs>
  <Slides>13</Slides>
  <Notes>0</Notes>
  <HiddenSlides>0</HiddenSlides>
  <MMClips>0</MMClips>
  <ScaleCrop>false</ScaleCrop>
  <HeadingPairs>
    <vt:vector size="6" baseType="variant">
      <vt:variant>
        <vt:lpstr>Fonts Used</vt:lpstr>
      </vt:variant>
      <vt:variant>
        <vt:i4>11</vt:i4>
      </vt:variant>
      <vt:variant>
        <vt:lpstr>Theme</vt:lpstr>
      </vt:variant>
      <vt:variant>
        <vt:i4>5</vt:i4>
      </vt:variant>
      <vt:variant>
        <vt:lpstr>Slide Titles</vt:lpstr>
      </vt:variant>
      <vt:variant>
        <vt:i4>13</vt:i4>
      </vt:variant>
    </vt:vector>
  </HeadingPairs>
  <TitlesOfParts>
    <vt:vector size="29" baseType="lpstr">
      <vt:lpstr>Arial</vt:lpstr>
      <vt:lpstr>Calibri</vt:lpstr>
      <vt:lpstr>Calibri Light</vt:lpstr>
      <vt:lpstr>Century Gothic</vt:lpstr>
      <vt:lpstr>Consolas</vt:lpstr>
      <vt:lpstr>Corbel</vt:lpstr>
      <vt:lpstr>Gill Sans MT</vt:lpstr>
      <vt:lpstr>Symbol</vt:lpstr>
      <vt:lpstr>Wingdings</vt:lpstr>
      <vt:lpstr>Wingdings 2</vt:lpstr>
      <vt:lpstr>Wingdings 3</vt:lpstr>
      <vt:lpstr>Metro</vt:lpstr>
      <vt:lpstr>Module</vt:lpstr>
      <vt:lpstr>Office Theme</vt:lpstr>
      <vt:lpstr>Gallery</vt:lpstr>
      <vt:lpstr>Ion</vt:lpstr>
      <vt:lpstr>Preserving the Neutrons</vt:lpstr>
      <vt:lpstr>Two Unknowns</vt:lpstr>
      <vt:lpstr>The Thermal History of the Universe </vt:lpstr>
      <vt:lpstr> Stage 1: The Universe at 1/100 of a Second: Proton-Neutron Equilibrium: </vt:lpstr>
      <vt:lpstr>The importance of  the neutrinos (n )</vt:lpstr>
      <vt:lpstr>Proton-Neutron equilibrium </vt:lpstr>
      <vt:lpstr>Stage 2: At 1 Second old. The Neutrons Begin to Decay Away</vt:lpstr>
      <vt:lpstr>Stage 3: The Universe from 1-10 seconds: The Last Hurrah for the Electrons </vt:lpstr>
      <vt:lpstr>Stage 5: 3-20 minutes: The Onset of Helium Formation </vt:lpstr>
      <vt:lpstr>The first step</vt:lpstr>
      <vt:lpstr>Making Helium</vt:lpstr>
      <vt:lpstr>The Proton-Proton  Chain</vt:lpstr>
      <vt:lpstr>Predicted Helium Abundance</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Preserving the Neutrons</dc:title>
  <dc:creator>Dr. Nuts</dc:creator>
  <cp:lastModifiedBy>Greg</cp:lastModifiedBy>
  <cp:revision>7</cp:revision>
  <dcterms:created xsi:type="dcterms:W3CDTF">2014-02-01T22:46:50Z</dcterms:created>
  <dcterms:modified xsi:type="dcterms:W3CDTF">2020-01-29T20:14:42Z</dcterms:modified>
</cp:coreProperties>
</file>