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716" r:id="rId2"/>
    <p:sldMasterId id="2147483733" r:id="rId3"/>
    <p:sldMasterId id="2147483751" r:id="rId4"/>
    <p:sldMasterId id="2147483763" r:id="rId5"/>
    <p:sldMasterId id="2147483781" r:id="rId6"/>
    <p:sldMasterId id="2147483799" r:id="rId7"/>
    <p:sldMasterId id="2147483817" r:id="rId8"/>
  </p:sldMasterIdLst>
  <p:sldIdLst>
    <p:sldId id="256" r:id="rId9"/>
    <p:sldId id="257" r:id="rId10"/>
    <p:sldId id="258" r:id="rId11"/>
    <p:sldId id="259" r:id="rId12"/>
    <p:sldId id="260" r:id="rId13"/>
    <p:sldId id="261" r:id="rId14"/>
    <p:sldId id="262" r:id="rId15"/>
    <p:sldId id="263" r:id="rId16"/>
    <p:sldId id="264" r:id="rId17"/>
    <p:sldId id="266" r:id="rId18"/>
    <p:sldId id="267" r:id="rId19"/>
    <p:sldId id="271" r:id="rId20"/>
    <p:sldId id="269" r:id="rId21"/>
    <p:sldId id="270" r:id="rId22"/>
    <p:sldId id="26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4" autoAdjust="0"/>
    <p:restoredTop sz="94660"/>
  </p:normalViewPr>
  <p:slideViewPr>
    <p:cSldViewPr snapToGrid="0">
      <p:cViewPr varScale="1">
        <p:scale>
          <a:sx n="87" d="100"/>
          <a:sy n="87" d="100"/>
        </p:scale>
        <p:origin x="108"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452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15783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7220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13317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3435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68316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52016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98895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26326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46944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21896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705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33631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20189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06147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42845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1772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724925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50480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3820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39710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38255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5823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15032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01277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69500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953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0970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342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8523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8148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9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1975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287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6097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8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070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3713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8242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6372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Tree>
    <p:extLst>
      <p:ext uri="{BB962C8B-B14F-4D97-AF65-F5344CB8AC3E}">
        <p14:creationId xmlns:p14="http://schemas.microsoft.com/office/powerpoint/2010/main" val="212368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5702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665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4986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515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2808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3377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3182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3080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4953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3072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016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5718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968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4507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842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29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074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7689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3774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495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9548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74363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949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234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0541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50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29612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3978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4321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18250703"/>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239363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791780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041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4015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57F1E4F-1CFF-5643-939E-217C01CDF565}"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174242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77475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933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2791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5915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74340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12218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8543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16517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74077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56996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81740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23148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80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29858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10267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25706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051551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6059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31969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19815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96250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05247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48714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982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36639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20310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5342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24569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37916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75663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79028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0454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34099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94525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3963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89056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5087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04854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44913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61712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35404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81266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9930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40186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34321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177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4.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3.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7.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6.xml"/><Relationship Id="rId3" Type="http://schemas.openxmlformats.org/officeDocument/2006/relationships/slideLayout" Target="../slideLayouts/slideLayout80.xml"/><Relationship Id="rId21" Type="http://schemas.openxmlformats.org/officeDocument/2006/relationships/image" Target="../media/image13.png"/><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image" Target="../media/image1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11.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image" Target="../media/image16.png"/><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3619517"/>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900978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930519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217C01CDF56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831294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539583"/>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9806865"/>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7178241"/>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61BEF0D-F0BB-DE4B-95CE-6DB70DBA9567}" type="datetimeFigureOut">
              <a:rPr lang="en-US" smtClean="0"/>
              <a:pPr/>
              <a:t>3/10/2020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4110676"/>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9710-C7EB-4D65-8ADB-21AC9FEF65BA}"/>
              </a:ext>
            </a:extLst>
          </p:cNvPr>
          <p:cNvSpPr>
            <a:spLocks noGrp="1"/>
          </p:cNvSpPr>
          <p:nvPr>
            <p:ph type="ctrTitle"/>
          </p:nvPr>
        </p:nvSpPr>
        <p:spPr>
          <a:xfrm>
            <a:off x="280987" y="300037"/>
            <a:ext cx="8915399" cy="2262781"/>
          </a:xfrm>
        </p:spPr>
        <p:txBody>
          <a:bodyPr/>
          <a:lstStyle/>
          <a:p>
            <a:r>
              <a:rPr lang="en-US" dirty="0"/>
              <a:t>Is there Intelligent </a:t>
            </a:r>
            <a:br>
              <a:rPr lang="en-US" dirty="0"/>
            </a:br>
            <a:r>
              <a:rPr lang="en-US" dirty="0"/>
              <a:t>Life On Earth?</a:t>
            </a:r>
          </a:p>
        </p:txBody>
      </p:sp>
      <p:sp>
        <p:nvSpPr>
          <p:cNvPr id="3" name="Subtitle 2">
            <a:extLst>
              <a:ext uri="{FF2B5EF4-FFF2-40B4-BE49-F238E27FC236}">
                <a16:creationId xmlns:a16="http://schemas.microsoft.com/office/drawing/2014/main" id="{69F01FB4-0E3B-4D34-91F2-FD611E20099B}"/>
              </a:ext>
            </a:extLst>
          </p:cNvPr>
          <p:cNvSpPr>
            <a:spLocks noGrp="1"/>
          </p:cNvSpPr>
          <p:nvPr>
            <p:ph type="subTitle" idx="1"/>
          </p:nvPr>
        </p:nvSpPr>
        <p:spPr>
          <a:xfrm>
            <a:off x="474663" y="3168900"/>
            <a:ext cx="8915399" cy="1126283"/>
          </a:xfrm>
        </p:spPr>
        <p:txBody>
          <a:bodyPr/>
          <a:lstStyle/>
          <a:p>
            <a:r>
              <a:rPr lang="en-US" dirty="0"/>
              <a:t>Final Exam</a:t>
            </a:r>
          </a:p>
          <a:p>
            <a:r>
              <a:rPr lang="en-US" dirty="0"/>
              <a:t>Mon March 16 2:45 – don’t forget your brain </a:t>
            </a:r>
          </a:p>
        </p:txBody>
      </p:sp>
      <p:pic>
        <p:nvPicPr>
          <p:cNvPr id="4" name="Picture 3">
            <a:extLst>
              <a:ext uri="{FF2B5EF4-FFF2-40B4-BE49-F238E27FC236}">
                <a16:creationId xmlns:a16="http://schemas.microsoft.com/office/drawing/2014/main" id="{E5EF6E96-039C-475D-BCB2-11BB2B1D07B7}"/>
              </a:ext>
            </a:extLst>
          </p:cNvPr>
          <p:cNvPicPr>
            <a:picLocks noChangeAspect="1"/>
          </p:cNvPicPr>
          <p:nvPr/>
        </p:nvPicPr>
        <p:blipFill>
          <a:blip r:embed="rId2"/>
          <a:stretch>
            <a:fillRect/>
          </a:stretch>
        </p:blipFill>
        <p:spPr>
          <a:xfrm>
            <a:off x="7046912" y="0"/>
            <a:ext cx="4686300" cy="6858000"/>
          </a:xfrm>
          <a:prstGeom prst="rect">
            <a:avLst/>
          </a:prstGeom>
        </p:spPr>
      </p:pic>
    </p:spTree>
    <p:extLst>
      <p:ext uri="{BB962C8B-B14F-4D97-AF65-F5344CB8AC3E}">
        <p14:creationId xmlns:p14="http://schemas.microsoft.com/office/powerpoint/2010/main" val="287181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330" y="1768971"/>
            <a:ext cx="3917108" cy="1348381"/>
          </a:xfrm>
        </p:spPr>
        <p:txBody>
          <a:bodyPr/>
          <a:lstStyle/>
          <a:p>
            <a:r>
              <a:rPr lang="en-US" sz="3600" dirty="0"/>
              <a:t>Four views of Nature and Humans</a:t>
            </a:r>
          </a:p>
        </p:txBody>
      </p:sp>
      <p:sp>
        <p:nvSpPr>
          <p:cNvPr id="3" name="Subtitle 2"/>
          <p:cNvSpPr>
            <a:spLocks noGrp="1"/>
          </p:cNvSpPr>
          <p:nvPr>
            <p:ph type="subTitle" idx="1"/>
          </p:nvPr>
        </p:nvSpPr>
        <p:spPr/>
        <p:txBody>
          <a:bodyPr/>
          <a:lstStyle/>
          <a:p>
            <a:r>
              <a:rPr lang="en-US" dirty="0"/>
              <a:t>Only one of these views is likely to the choice of all currently intelligent civilizations in the galaxy</a:t>
            </a:r>
          </a:p>
        </p:txBody>
      </p:sp>
      <p:pic>
        <p:nvPicPr>
          <p:cNvPr id="4" name="Picture 3">
            <a:extLst>
              <a:ext uri="{FF2B5EF4-FFF2-40B4-BE49-F238E27FC236}">
                <a16:creationId xmlns:a16="http://schemas.microsoft.com/office/drawing/2014/main" id="{1CAF4FD3-CE96-4081-B8F6-94D2DB1A8BD6}"/>
              </a:ext>
            </a:extLst>
          </p:cNvPr>
          <p:cNvPicPr>
            <a:picLocks noChangeAspect="1"/>
          </p:cNvPicPr>
          <p:nvPr/>
        </p:nvPicPr>
        <p:blipFill>
          <a:blip r:embed="rId2"/>
          <a:stretch>
            <a:fillRect/>
          </a:stretch>
        </p:blipFill>
        <p:spPr>
          <a:xfrm>
            <a:off x="9067800" y="271462"/>
            <a:ext cx="2857500" cy="4343400"/>
          </a:xfrm>
          <a:prstGeom prst="rect">
            <a:avLst/>
          </a:prstGeom>
        </p:spPr>
      </p:pic>
      <p:pic>
        <p:nvPicPr>
          <p:cNvPr id="6" name="Picture 5">
            <a:extLst>
              <a:ext uri="{FF2B5EF4-FFF2-40B4-BE49-F238E27FC236}">
                <a16:creationId xmlns:a16="http://schemas.microsoft.com/office/drawing/2014/main" id="{9D9DBC95-2938-47B9-9CB4-D3ADB3D3B2F9}"/>
              </a:ext>
            </a:extLst>
          </p:cNvPr>
          <p:cNvPicPr>
            <a:picLocks noChangeAspect="1"/>
          </p:cNvPicPr>
          <p:nvPr/>
        </p:nvPicPr>
        <p:blipFill>
          <a:blip r:embed="rId3"/>
          <a:stretch>
            <a:fillRect/>
          </a:stretch>
        </p:blipFill>
        <p:spPr>
          <a:xfrm>
            <a:off x="4271962" y="247649"/>
            <a:ext cx="4367213" cy="4367213"/>
          </a:xfrm>
          <a:prstGeom prst="rect">
            <a:avLst/>
          </a:prstGeom>
        </p:spPr>
      </p:pic>
    </p:spTree>
    <p:extLst>
      <p:ext uri="{BB962C8B-B14F-4D97-AF65-F5344CB8AC3E}">
        <p14:creationId xmlns:p14="http://schemas.microsoft.com/office/powerpoint/2010/main" val="322607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View</a:t>
            </a:r>
          </a:p>
        </p:txBody>
      </p:sp>
      <p:sp>
        <p:nvSpPr>
          <p:cNvPr id="3" name="Content Placeholder 2"/>
          <p:cNvSpPr>
            <a:spLocks noGrp="1"/>
          </p:cNvSpPr>
          <p:nvPr>
            <p:ph idx="1"/>
          </p:nvPr>
        </p:nvSpPr>
        <p:spPr/>
        <p:txBody>
          <a:bodyPr/>
          <a:lstStyle/>
          <a:p>
            <a:r>
              <a:rPr lang="en-US" b="1" dirty="0"/>
              <a:t>God intervenes and can alter the world via punishment and redemption.  </a:t>
            </a:r>
          </a:p>
          <a:p>
            <a:r>
              <a:rPr lang="en-US" b="1" dirty="0"/>
              <a:t>Truth is given through divine revelation to those that can interpret the signs.</a:t>
            </a:r>
            <a:r>
              <a:rPr lang="en-US" dirty="0"/>
              <a:t> </a:t>
            </a:r>
            <a:r>
              <a:rPr lang="en-US" b="1" dirty="0"/>
              <a:t> </a:t>
            </a:r>
          </a:p>
          <a:p>
            <a:r>
              <a:rPr lang="en-US" b="1" dirty="0"/>
              <a:t>Nature is God's Medium; Humans can control nature through their actions</a:t>
            </a:r>
            <a:endParaRPr lang="en-US" dirty="0"/>
          </a:p>
        </p:txBody>
      </p:sp>
    </p:spTree>
    <p:extLst>
      <p:ext uri="{BB962C8B-B14F-4D97-AF65-F5344CB8AC3E}">
        <p14:creationId xmlns:p14="http://schemas.microsoft.com/office/powerpoint/2010/main" val="83185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(mostly from Descartes)</a:t>
            </a:r>
          </a:p>
        </p:txBody>
      </p:sp>
      <p:sp>
        <p:nvSpPr>
          <p:cNvPr id="3" name="Content Placeholder 2"/>
          <p:cNvSpPr>
            <a:spLocks noGrp="1"/>
          </p:cNvSpPr>
          <p:nvPr>
            <p:ph sz="quarter" idx="1"/>
          </p:nvPr>
        </p:nvSpPr>
        <p:spPr/>
        <p:txBody>
          <a:bodyPr>
            <a:normAutofit/>
          </a:bodyPr>
          <a:lstStyle/>
          <a:p>
            <a:r>
              <a:rPr lang="en-US" b="1" dirty="0"/>
              <a:t>God only creates the initial conditions and sets the springs.  </a:t>
            </a:r>
          </a:p>
          <a:p>
            <a:r>
              <a:rPr lang="en-US" b="1" dirty="0"/>
              <a:t>Truth is acquired via rational and reductionist means so as to discover the workings of the springs.   </a:t>
            </a:r>
          </a:p>
          <a:p>
            <a:r>
              <a:rPr lang="en-US" b="1" dirty="0"/>
              <a:t>Nature is lifeless matter in motion, it is a Machine. </a:t>
            </a:r>
          </a:p>
          <a:p>
            <a:r>
              <a:rPr lang="en-US" b="1" dirty="0"/>
              <a:t>Humans are distinct from nature and are entitled to control it because Nature has no soul, only humans do.</a:t>
            </a:r>
          </a:p>
          <a:p>
            <a:r>
              <a:rPr lang="en-US" b="1" dirty="0"/>
              <a:t>Operationally, this is the collective world view of humanity</a:t>
            </a:r>
            <a:endParaRPr lang="en-US" dirty="0"/>
          </a:p>
        </p:txBody>
      </p:sp>
    </p:spTree>
    <p:extLst>
      <p:ext uri="{BB962C8B-B14F-4D97-AF65-F5344CB8AC3E}">
        <p14:creationId xmlns:p14="http://schemas.microsoft.com/office/powerpoint/2010/main" val="289080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a:t>
            </a:r>
          </a:p>
        </p:txBody>
      </p:sp>
      <p:sp>
        <p:nvSpPr>
          <p:cNvPr id="3" name="Content Placeholder 2"/>
          <p:cNvSpPr>
            <a:spLocks noGrp="1"/>
          </p:cNvSpPr>
          <p:nvPr>
            <p:ph idx="1"/>
          </p:nvPr>
        </p:nvSpPr>
        <p:spPr/>
        <p:txBody>
          <a:bodyPr>
            <a:normAutofit/>
          </a:bodyPr>
          <a:lstStyle/>
          <a:p>
            <a:r>
              <a:rPr lang="en-US" b="1" dirty="0"/>
              <a:t>Nature is governed by a small set of consistent operating principles that can evolve with time.  </a:t>
            </a:r>
          </a:p>
          <a:p>
            <a:r>
              <a:rPr lang="en-US" b="1" dirty="0"/>
              <a:t>Careful observation and experimentation can reveal many of those principles.  </a:t>
            </a:r>
          </a:p>
          <a:p>
            <a:r>
              <a:rPr lang="en-US" b="1" dirty="0"/>
              <a:t>God may or may not exist.  </a:t>
            </a:r>
          </a:p>
          <a:p>
            <a:r>
              <a:rPr lang="en-US" b="1" dirty="0"/>
              <a:t>Truth is manifest as consistency with observations.  </a:t>
            </a:r>
          </a:p>
          <a:p>
            <a:r>
              <a:rPr lang="en-US" b="1" dirty="0"/>
              <a:t>Humans are necessarily a physical part of Nature.</a:t>
            </a:r>
            <a:endParaRPr lang="en-US" dirty="0"/>
          </a:p>
        </p:txBody>
      </p:sp>
    </p:spTree>
    <p:extLst>
      <p:ext uri="{BB962C8B-B14F-4D97-AF65-F5344CB8AC3E}">
        <p14:creationId xmlns:p14="http://schemas.microsoft.com/office/powerpoint/2010/main" val="43113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Aboriginal</a:t>
            </a:r>
          </a:p>
        </p:txBody>
      </p:sp>
      <p:sp>
        <p:nvSpPr>
          <p:cNvPr id="3" name="Content Placeholder 2"/>
          <p:cNvSpPr>
            <a:spLocks noGrp="1"/>
          </p:cNvSpPr>
          <p:nvPr>
            <p:ph idx="1"/>
          </p:nvPr>
        </p:nvSpPr>
        <p:spPr/>
        <p:txBody>
          <a:bodyPr/>
          <a:lstStyle/>
          <a:p>
            <a:r>
              <a:rPr lang="en-US" b="1" dirty="0"/>
              <a:t>Nature is sacred.  </a:t>
            </a:r>
          </a:p>
          <a:p>
            <a:r>
              <a:rPr lang="en-US" b="1" dirty="0"/>
              <a:t>Humans are directly connected to nature.  </a:t>
            </a:r>
          </a:p>
          <a:p>
            <a:r>
              <a:rPr lang="en-US" b="1" dirty="0"/>
              <a:t>Harm to nature is harm to humans.   </a:t>
            </a:r>
          </a:p>
          <a:p>
            <a:r>
              <a:rPr lang="en-US" b="1" dirty="0"/>
              <a:t>Truth is unimportant.  </a:t>
            </a:r>
          </a:p>
          <a:p>
            <a:r>
              <a:rPr lang="en-US" b="1" dirty="0"/>
              <a:t>Knowledge and Wisdom comes from recognizing that all components of the system are equal and necessary - Nothing in nature is unnecessary.</a:t>
            </a:r>
            <a:endParaRPr lang="en-US" dirty="0"/>
          </a:p>
        </p:txBody>
      </p:sp>
    </p:spTree>
    <p:extLst>
      <p:ext uri="{BB962C8B-B14F-4D97-AF65-F5344CB8AC3E}">
        <p14:creationId xmlns:p14="http://schemas.microsoft.com/office/powerpoint/2010/main" val="129998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AB8C-66B1-4478-A9CB-D5B992130623}"/>
              </a:ext>
            </a:extLst>
          </p:cNvPr>
          <p:cNvSpPr>
            <a:spLocks noGrp="1"/>
          </p:cNvSpPr>
          <p:nvPr>
            <p:ph type="title"/>
          </p:nvPr>
        </p:nvSpPr>
        <p:spPr/>
        <p:txBody>
          <a:bodyPr/>
          <a:lstStyle/>
          <a:p>
            <a:r>
              <a:rPr lang="en-US" dirty="0"/>
              <a:t>From a Recent Article: how to have a long L</a:t>
            </a:r>
          </a:p>
        </p:txBody>
      </p:sp>
      <p:sp>
        <p:nvSpPr>
          <p:cNvPr id="3" name="Content Placeholder 2">
            <a:extLst>
              <a:ext uri="{FF2B5EF4-FFF2-40B4-BE49-F238E27FC236}">
                <a16:creationId xmlns:a16="http://schemas.microsoft.com/office/drawing/2014/main" id="{7299B492-E568-433E-9E7B-AC44649534DB}"/>
              </a:ext>
            </a:extLst>
          </p:cNvPr>
          <p:cNvSpPr>
            <a:spLocks noGrp="1"/>
          </p:cNvSpPr>
          <p:nvPr>
            <p:ph idx="1"/>
          </p:nvPr>
        </p:nvSpPr>
        <p:spPr/>
        <p:txBody>
          <a:bodyPr>
            <a:normAutofit/>
          </a:bodyPr>
          <a:lstStyle/>
          <a:p>
            <a:r>
              <a:rPr lang="en-US" sz="3600" i="1" dirty="0"/>
              <a:t>To restore equilibrium requires a systems thinking approach that prioritizes human equity, dignity, environmental justice and environmental health over escalating global GDP. In turn the view of the Earth as a resource to exhaust must be supplanted with the view that the Earth is a sacred equilibrium system for the welfare of all.</a:t>
            </a:r>
          </a:p>
        </p:txBody>
      </p:sp>
    </p:spTree>
    <p:extLst>
      <p:ext uri="{BB962C8B-B14F-4D97-AF65-F5344CB8AC3E}">
        <p14:creationId xmlns:p14="http://schemas.microsoft.com/office/powerpoint/2010/main" val="168292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42E4-D76F-4FDD-AF9C-D0447859C1C0}"/>
              </a:ext>
            </a:extLst>
          </p:cNvPr>
          <p:cNvSpPr>
            <a:spLocks noGrp="1"/>
          </p:cNvSpPr>
          <p:nvPr>
            <p:ph type="title"/>
          </p:nvPr>
        </p:nvSpPr>
        <p:spPr/>
        <p:txBody>
          <a:bodyPr/>
          <a:lstStyle/>
          <a:p>
            <a:r>
              <a:rPr lang="en-US" dirty="0"/>
              <a:t>Standard Definitions of Intelligence:</a:t>
            </a:r>
          </a:p>
        </p:txBody>
      </p:sp>
      <p:sp>
        <p:nvSpPr>
          <p:cNvPr id="3" name="Content Placeholder 2">
            <a:extLst>
              <a:ext uri="{FF2B5EF4-FFF2-40B4-BE49-F238E27FC236}">
                <a16:creationId xmlns:a16="http://schemas.microsoft.com/office/drawing/2014/main" id="{05496376-4A42-4DEB-A3E6-60E1679D17D4}"/>
              </a:ext>
            </a:extLst>
          </p:cNvPr>
          <p:cNvSpPr>
            <a:spLocks noGrp="1"/>
          </p:cNvSpPr>
          <p:nvPr>
            <p:ph idx="1"/>
          </p:nvPr>
        </p:nvSpPr>
        <p:spPr/>
        <p:txBody>
          <a:bodyPr/>
          <a:lstStyle/>
          <a:p>
            <a:r>
              <a:rPr lang="en-US" b="1" dirty="0"/>
              <a:t>Ability to Reason</a:t>
            </a:r>
          </a:p>
          <a:p>
            <a:r>
              <a:rPr lang="en-US" b="1" dirty="0"/>
              <a:t>Problem Solving</a:t>
            </a:r>
          </a:p>
          <a:p>
            <a:r>
              <a:rPr lang="en-US" b="1" dirty="0"/>
              <a:t>Use tools to build stuff</a:t>
            </a:r>
          </a:p>
          <a:p>
            <a:r>
              <a:rPr lang="en-US" b="1" dirty="0"/>
              <a:t>Ability to Create</a:t>
            </a:r>
          </a:p>
          <a:p>
            <a:r>
              <a:rPr lang="en-US" b="1" dirty="0"/>
              <a:t>Ability to think abstractly</a:t>
            </a:r>
          </a:p>
          <a:p>
            <a:r>
              <a:rPr lang="en-US" b="1" dirty="0"/>
              <a:t>Ability to communicate </a:t>
            </a:r>
            <a:r>
              <a:rPr lang="en-US" b="1" dirty="0">
                <a:sym typeface="Wingdings" panose="05000000000000000000" pitchFamily="2" charset="2"/>
              </a:rPr>
              <a:t> </a:t>
            </a:r>
            <a:r>
              <a:rPr lang="en-US" b="1" dirty="0"/>
              <a:t>complexity of the language</a:t>
            </a:r>
          </a:p>
          <a:p>
            <a:endParaRPr lang="en-US" dirty="0"/>
          </a:p>
        </p:txBody>
      </p:sp>
    </p:spTree>
    <p:extLst>
      <p:ext uri="{BB962C8B-B14F-4D97-AF65-F5344CB8AC3E}">
        <p14:creationId xmlns:p14="http://schemas.microsoft.com/office/powerpoint/2010/main" val="364968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5372-1329-4C2A-91EF-18B0A4AF024A}"/>
              </a:ext>
            </a:extLst>
          </p:cNvPr>
          <p:cNvSpPr>
            <a:spLocks noGrp="1"/>
          </p:cNvSpPr>
          <p:nvPr>
            <p:ph type="title"/>
          </p:nvPr>
        </p:nvSpPr>
        <p:spPr/>
        <p:txBody>
          <a:bodyPr/>
          <a:lstStyle/>
          <a:p>
            <a:r>
              <a:rPr lang="en-US" dirty="0"/>
              <a:t>Cosmological Intelligence</a:t>
            </a:r>
          </a:p>
        </p:txBody>
      </p:sp>
      <p:sp>
        <p:nvSpPr>
          <p:cNvPr id="3" name="Content Placeholder 2">
            <a:extLst>
              <a:ext uri="{FF2B5EF4-FFF2-40B4-BE49-F238E27FC236}">
                <a16:creationId xmlns:a16="http://schemas.microsoft.com/office/drawing/2014/main" id="{84F0E928-705D-4CA0-AEC5-F52D95BBC3D0}"/>
              </a:ext>
            </a:extLst>
          </p:cNvPr>
          <p:cNvSpPr>
            <a:spLocks noGrp="1"/>
          </p:cNvSpPr>
          <p:nvPr>
            <p:ph idx="1"/>
          </p:nvPr>
        </p:nvSpPr>
        <p:spPr>
          <a:xfrm>
            <a:off x="1503362" y="1647825"/>
            <a:ext cx="8915400" cy="3777622"/>
          </a:xfrm>
        </p:spPr>
        <p:txBody>
          <a:bodyPr>
            <a:normAutofit/>
          </a:bodyPr>
          <a:lstStyle/>
          <a:p>
            <a:r>
              <a:rPr lang="en-US" sz="2800" dirty="0"/>
              <a:t>The ability to exist on your planet in an equilibrium manner with respect to resources and other creatures.</a:t>
            </a:r>
          </a:p>
        </p:txBody>
      </p:sp>
    </p:spTree>
    <p:extLst>
      <p:ext uri="{BB962C8B-B14F-4D97-AF65-F5344CB8AC3E}">
        <p14:creationId xmlns:p14="http://schemas.microsoft.com/office/powerpoint/2010/main" val="117535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B1DD-9956-4EEC-AEA2-32F772ADC669}"/>
              </a:ext>
            </a:extLst>
          </p:cNvPr>
          <p:cNvSpPr>
            <a:spLocks noGrp="1"/>
          </p:cNvSpPr>
          <p:nvPr>
            <p:ph type="title"/>
          </p:nvPr>
        </p:nvSpPr>
        <p:spPr>
          <a:xfrm>
            <a:off x="649825" y="546377"/>
            <a:ext cx="8911687" cy="1280890"/>
          </a:xfrm>
        </p:spPr>
        <p:txBody>
          <a:bodyPr/>
          <a:lstStyle/>
          <a:p>
            <a:r>
              <a:rPr lang="en-US" dirty="0"/>
              <a:t>The Drake Equation</a:t>
            </a:r>
          </a:p>
        </p:txBody>
      </p:sp>
      <p:sp>
        <p:nvSpPr>
          <p:cNvPr id="3" name="Content Placeholder 2">
            <a:extLst>
              <a:ext uri="{FF2B5EF4-FFF2-40B4-BE49-F238E27FC236}">
                <a16:creationId xmlns:a16="http://schemas.microsoft.com/office/drawing/2014/main" id="{861D173F-0D8F-48E7-B69C-960D433891A9}"/>
              </a:ext>
            </a:extLst>
          </p:cNvPr>
          <p:cNvSpPr>
            <a:spLocks noGrp="1"/>
          </p:cNvSpPr>
          <p:nvPr>
            <p:ph idx="1"/>
          </p:nvPr>
        </p:nvSpPr>
        <p:spPr>
          <a:xfrm>
            <a:off x="406433" y="1947862"/>
            <a:ext cx="8915400" cy="3777622"/>
          </a:xfrm>
        </p:spPr>
        <p:txBody>
          <a:bodyPr/>
          <a:lstStyle/>
          <a:p>
            <a:r>
              <a:rPr lang="en-US" b="1" dirty="0"/>
              <a:t>The Astronomical part is the first three terms</a:t>
            </a:r>
          </a:p>
          <a:p>
            <a:r>
              <a:rPr lang="en-US" b="1" dirty="0"/>
              <a:t>The Biological part is the next two</a:t>
            </a:r>
          </a:p>
          <a:p>
            <a:r>
              <a:rPr lang="en-US" b="1" dirty="0"/>
              <a:t>The socio-economic part are the final two terms</a:t>
            </a:r>
          </a:p>
          <a:p>
            <a:endParaRPr lang="en-US" dirty="0"/>
          </a:p>
        </p:txBody>
      </p:sp>
      <p:pic>
        <p:nvPicPr>
          <p:cNvPr id="4" name="Picture 3">
            <a:extLst>
              <a:ext uri="{FF2B5EF4-FFF2-40B4-BE49-F238E27FC236}">
                <a16:creationId xmlns:a16="http://schemas.microsoft.com/office/drawing/2014/main" id="{DA12BEBC-7C53-4BDC-A377-6A2C4AAF2D71}"/>
              </a:ext>
            </a:extLst>
          </p:cNvPr>
          <p:cNvPicPr>
            <a:picLocks noChangeAspect="1"/>
          </p:cNvPicPr>
          <p:nvPr/>
        </p:nvPicPr>
        <p:blipFill>
          <a:blip r:embed="rId2"/>
          <a:stretch>
            <a:fillRect/>
          </a:stretch>
        </p:blipFill>
        <p:spPr>
          <a:xfrm>
            <a:off x="6451666" y="0"/>
            <a:ext cx="5740334" cy="6858000"/>
          </a:xfrm>
          <a:prstGeom prst="rect">
            <a:avLst/>
          </a:prstGeom>
        </p:spPr>
      </p:pic>
      <p:sp>
        <p:nvSpPr>
          <p:cNvPr id="5" name="Rectangle 4">
            <a:extLst>
              <a:ext uri="{FF2B5EF4-FFF2-40B4-BE49-F238E27FC236}">
                <a16:creationId xmlns:a16="http://schemas.microsoft.com/office/drawing/2014/main" id="{53C7E265-1714-4A27-84DB-D81717C0092A}"/>
              </a:ext>
            </a:extLst>
          </p:cNvPr>
          <p:cNvSpPr/>
          <p:nvPr/>
        </p:nvSpPr>
        <p:spPr>
          <a:xfrm>
            <a:off x="6451666" y="1947862"/>
            <a:ext cx="5635559" cy="1995488"/>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507694-7DDF-4648-883A-019BA07B37C1}"/>
              </a:ext>
            </a:extLst>
          </p:cNvPr>
          <p:cNvSpPr/>
          <p:nvPr/>
        </p:nvSpPr>
        <p:spPr>
          <a:xfrm>
            <a:off x="6451666" y="3943350"/>
            <a:ext cx="5635559" cy="1134488"/>
          </a:xfrm>
          <a:prstGeom prst="rect">
            <a:avLst/>
          </a:prstGeom>
          <a:solidFill>
            <a:srgbClr val="00B05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12EAB5-D4CD-4E64-99F2-8782AA78B69C}"/>
              </a:ext>
            </a:extLst>
          </p:cNvPr>
          <p:cNvSpPr/>
          <p:nvPr/>
        </p:nvSpPr>
        <p:spPr>
          <a:xfrm>
            <a:off x="6451666" y="5077838"/>
            <a:ext cx="5635559" cy="1134488"/>
          </a:xfrm>
          <a:prstGeom prst="rect">
            <a:avLst/>
          </a:prstGeom>
          <a:solidFill>
            <a:srgbClr val="FFC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071258-12F3-42A3-8933-ABE73199CCEF}"/>
              </a:ext>
            </a:extLst>
          </p:cNvPr>
          <p:cNvSpPr txBox="1"/>
          <p:nvPr/>
        </p:nvSpPr>
        <p:spPr>
          <a:xfrm>
            <a:off x="972766" y="4357991"/>
            <a:ext cx="3929974" cy="2308324"/>
          </a:xfrm>
          <a:prstGeom prst="rect">
            <a:avLst/>
          </a:prstGeom>
          <a:noFill/>
        </p:spPr>
        <p:txBody>
          <a:bodyPr wrap="square" rtlCol="0">
            <a:spAutoFit/>
          </a:bodyPr>
          <a:lstStyle/>
          <a:p>
            <a:r>
              <a:rPr lang="en-US" sz="3600" dirty="0"/>
              <a:t>The uncertainty in each term grows as you move right</a:t>
            </a:r>
          </a:p>
        </p:txBody>
      </p:sp>
    </p:spTree>
    <p:extLst>
      <p:ext uri="{BB962C8B-B14F-4D97-AF65-F5344CB8AC3E}">
        <p14:creationId xmlns:p14="http://schemas.microsoft.com/office/powerpoint/2010/main" val="354063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69018-D351-4D58-A08C-07F6A4FD0588}"/>
              </a:ext>
            </a:extLst>
          </p:cNvPr>
          <p:cNvSpPr>
            <a:spLocks noGrp="1"/>
          </p:cNvSpPr>
          <p:nvPr>
            <p:ph type="title"/>
          </p:nvPr>
        </p:nvSpPr>
        <p:spPr>
          <a:xfrm>
            <a:off x="1290536" y="235004"/>
            <a:ext cx="8911687" cy="1280890"/>
          </a:xfrm>
        </p:spPr>
        <p:txBody>
          <a:bodyPr/>
          <a:lstStyle/>
          <a:p>
            <a:pPr algn="ctr"/>
            <a:r>
              <a:rPr lang="en-US" dirty="0"/>
              <a:t>R*F</a:t>
            </a:r>
            <a:r>
              <a:rPr lang="en-US" baseline="-25000" dirty="0"/>
              <a:t>P</a:t>
            </a:r>
            <a:r>
              <a:rPr lang="en-US" dirty="0"/>
              <a:t>*N</a:t>
            </a:r>
            <a:r>
              <a:rPr lang="en-US" baseline="-25000" dirty="0"/>
              <a:t>e  </a:t>
            </a:r>
            <a:r>
              <a:rPr lang="en-US" dirty="0"/>
              <a:t> = 10*1*1 = 10</a:t>
            </a:r>
          </a:p>
        </p:txBody>
      </p:sp>
      <p:sp>
        <p:nvSpPr>
          <p:cNvPr id="3" name="Content Placeholder 2">
            <a:extLst>
              <a:ext uri="{FF2B5EF4-FFF2-40B4-BE49-F238E27FC236}">
                <a16:creationId xmlns:a16="http://schemas.microsoft.com/office/drawing/2014/main" id="{A0A2C813-CAEE-4238-9A00-751CFDBA3A27}"/>
              </a:ext>
            </a:extLst>
          </p:cNvPr>
          <p:cNvSpPr>
            <a:spLocks noGrp="1"/>
          </p:cNvSpPr>
          <p:nvPr>
            <p:ph idx="1"/>
          </p:nvPr>
        </p:nvSpPr>
        <p:spPr>
          <a:xfrm>
            <a:off x="966264" y="1335884"/>
            <a:ext cx="10259472" cy="5287112"/>
          </a:xfrm>
        </p:spPr>
        <p:txBody>
          <a:bodyPr>
            <a:normAutofit/>
          </a:bodyPr>
          <a:lstStyle/>
          <a:p>
            <a:r>
              <a:rPr lang="en-US" sz="2400" b="1" dirty="0"/>
              <a:t>The Astronomical Part:  Observations suggest that planetary formation is a natural consequence of star formation. Nearby stars exhibit dusty disks in orbit about them which are likely solar systems in the process of formation. For every star of some temperature.  Now over 3500 exoplanets have been discovered.  </a:t>
            </a:r>
          </a:p>
          <a:p>
            <a:r>
              <a:rPr lang="en-US" sz="2400" b="1" dirty="0"/>
              <a:t>Around each start  there is a habitable zone in which the temperature is right for the condensation of water vapor. The width of the habitable zone depends on the temperature of the star. If you make enough planets via the accretion of small grains then it is likely that one of the accreting planets will land in this habitable zone. </a:t>
            </a:r>
          </a:p>
          <a:p>
            <a:r>
              <a:rPr lang="en-US" sz="2400" b="1" dirty="0"/>
              <a:t>We have now discovered some Earth like planets in a Habitable Zone around nearby stars.</a:t>
            </a:r>
            <a:endParaRPr lang="en-US" sz="2400" dirty="0"/>
          </a:p>
        </p:txBody>
      </p:sp>
    </p:spTree>
    <p:extLst>
      <p:ext uri="{BB962C8B-B14F-4D97-AF65-F5344CB8AC3E}">
        <p14:creationId xmlns:p14="http://schemas.microsoft.com/office/powerpoint/2010/main" val="10472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398E-30A6-4B0F-893E-558D88B3D7F0}"/>
              </a:ext>
            </a:extLst>
          </p:cNvPr>
          <p:cNvSpPr>
            <a:spLocks noGrp="1"/>
          </p:cNvSpPr>
          <p:nvPr>
            <p:ph type="title"/>
          </p:nvPr>
        </p:nvSpPr>
        <p:spPr/>
        <p:txBody>
          <a:bodyPr/>
          <a:lstStyle/>
          <a:p>
            <a:pPr algn="ctr"/>
            <a:r>
              <a:rPr lang="en-US" dirty="0"/>
              <a:t>F</a:t>
            </a:r>
            <a:r>
              <a:rPr lang="en-US" baseline="-25000" dirty="0"/>
              <a:t>L </a:t>
            </a:r>
            <a:r>
              <a:rPr lang="en-US" dirty="0"/>
              <a:t> * F</a:t>
            </a:r>
            <a:r>
              <a:rPr lang="en-US" baseline="-25000" dirty="0"/>
              <a:t>I </a:t>
            </a:r>
            <a:r>
              <a:rPr lang="en-US" dirty="0"/>
              <a:t> =  (1) * (0.1)   = 0.1</a:t>
            </a:r>
          </a:p>
        </p:txBody>
      </p:sp>
      <p:sp>
        <p:nvSpPr>
          <p:cNvPr id="3" name="Content Placeholder 2">
            <a:extLst>
              <a:ext uri="{FF2B5EF4-FFF2-40B4-BE49-F238E27FC236}">
                <a16:creationId xmlns:a16="http://schemas.microsoft.com/office/drawing/2014/main" id="{16DDF4B5-4FAD-4D56-8335-F97DF3D43110}"/>
              </a:ext>
            </a:extLst>
          </p:cNvPr>
          <p:cNvSpPr>
            <a:spLocks noGrp="1"/>
          </p:cNvSpPr>
          <p:nvPr>
            <p:ph idx="1"/>
          </p:nvPr>
        </p:nvSpPr>
        <p:spPr>
          <a:xfrm>
            <a:off x="1264596" y="2133600"/>
            <a:ext cx="10240016" cy="3777622"/>
          </a:xfrm>
        </p:spPr>
        <p:txBody>
          <a:bodyPr>
            <a:noAutofit/>
          </a:bodyPr>
          <a:lstStyle/>
          <a:p>
            <a:r>
              <a:rPr lang="en-US" sz="2400" b="1" dirty="0"/>
              <a:t>The Biological Part:  Given enough time, chemistry, mixing in the liquid surface, local concentration of organic molecules, etc, will eventually lead to a self-replicating system. </a:t>
            </a:r>
          </a:p>
          <a:p>
            <a:r>
              <a:rPr lang="en-US" sz="2400" b="1" dirty="0"/>
              <a:t>The deep sea thermal vent environment greatly facilitates this process which is likely common.</a:t>
            </a:r>
          </a:p>
          <a:p>
            <a:r>
              <a:rPr lang="en-US" sz="2400" b="1" dirty="0"/>
              <a:t>That process took a billion years to happen on the earth so maybe all you need is time. But, since the planet is subject to random catastrophe, there are all kinds of problems that species have to overcome, I rate the probability of reaching intelligence as only 10% (of course it could be much smaller!).</a:t>
            </a:r>
            <a:endParaRPr lang="en-US" sz="2400" dirty="0"/>
          </a:p>
        </p:txBody>
      </p:sp>
    </p:spTree>
    <p:extLst>
      <p:ext uri="{BB962C8B-B14F-4D97-AF65-F5344CB8AC3E}">
        <p14:creationId xmlns:p14="http://schemas.microsoft.com/office/powerpoint/2010/main" val="410956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F921-05B9-4DF5-A364-6DAC92E6DD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CA58A8-BDC0-47AC-A973-C381E0C5010B}"/>
              </a:ext>
            </a:extLst>
          </p:cNvPr>
          <p:cNvSpPr>
            <a:spLocks noGrp="1"/>
          </p:cNvSpPr>
          <p:nvPr>
            <p:ph idx="1"/>
          </p:nvPr>
        </p:nvSpPr>
        <p:spPr>
          <a:xfrm>
            <a:off x="1128409" y="1050587"/>
            <a:ext cx="10376203" cy="4860635"/>
          </a:xfrm>
        </p:spPr>
        <p:txBody>
          <a:bodyPr>
            <a:noAutofit/>
          </a:bodyPr>
          <a:lstStyle/>
          <a:p>
            <a:r>
              <a:rPr lang="en-US" sz="2800" b="1" dirty="0"/>
              <a:t>The Socio-Economic Part:  Does intelligence automatically begat Technology?  Does the capacity to destroy our planet mean that we can never really be Intelligent? And what about our lifetime as a technical civilization, will it be short or long? </a:t>
            </a:r>
          </a:p>
          <a:p>
            <a:r>
              <a:rPr lang="en-US" sz="2800" b="1" dirty="0"/>
              <a:t>Here we assume only a 10% probability of intelligent civilizations becoming technological. (F</a:t>
            </a:r>
            <a:r>
              <a:rPr lang="en-US" sz="2800" b="1" baseline="-25000" dirty="0"/>
              <a:t>t</a:t>
            </a:r>
            <a:r>
              <a:rPr lang="en-US" sz="2800" b="1" dirty="0"/>
              <a:t> = 0.1)</a:t>
            </a:r>
          </a:p>
          <a:p>
            <a:r>
              <a:rPr lang="en-US" sz="2800" b="1" dirty="0"/>
              <a:t>Since previously F</a:t>
            </a:r>
            <a:r>
              <a:rPr lang="en-US" sz="2800" b="1" baseline="-25000" dirty="0"/>
              <a:t>i</a:t>
            </a:r>
            <a:r>
              <a:rPr lang="en-US" sz="2800" b="1" dirty="0"/>
              <a:t>  was taken to be 0.1 so now F</a:t>
            </a:r>
            <a:r>
              <a:rPr lang="en-US" sz="2800" b="1" baseline="-25000" dirty="0"/>
              <a:t>i</a:t>
            </a:r>
            <a:r>
              <a:rPr lang="en-US" sz="2800" b="1" dirty="0"/>
              <a:t> *F</a:t>
            </a:r>
            <a:r>
              <a:rPr lang="en-US" sz="2800" b="1" baseline="-25000" dirty="0"/>
              <a:t>t</a:t>
            </a:r>
            <a:r>
              <a:rPr lang="en-US" sz="2800" b="1" dirty="0"/>
              <a:t>  = 0.1 * 0.1 = 0.01 – 1% </a:t>
            </a:r>
            <a:r>
              <a:rPr lang="en-US" sz="2800" b="1" dirty="0">
                <a:sym typeface="Wingdings" panose="05000000000000000000" pitchFamily="2" charset="2"/>
              </a:rPr>
              <a:t></a:t>
            </a:r>
            <a:r>
              <a:rPr lang="en-US" sz="2800" b="1" dirty="0"/>
              <a:t> on only 1% of all planets with a liquid surface does a civilization which builds radio telescopes arise.</a:t>
            </a:r>
            <a:endParaRPr lang="en-US" sz="2800" dirty="0"/>
          </a:p>
        </p:txBody>
      </p:sp>
    </p:spTree>
    <p:extLst>
      <p:ext uri="{BB962C8B-B14F-4D97-AF65-F5344CB8AC3E}">
        <p14:creationId xmlns:p14="http://schemas.microsoft.com/office/powerpoint/2010/main" val="187813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77EB9-516B-4B23-9000-AE04C55AE7F3}"/>
              </a:ext>
            </a:extLst>
          </p:cNvPr>
          <p:cNvSpPr>
            <a:spLocks noGrp="1"/>
          </p:cNvSpPr>
          <p:nvPr>
            <p:ph type="title"/>
          </p:nvPr>
        </p:nvSpPr>
        <p:spPr/>
        <p:txBody>
          <a:bodyPr>
            <a:normAutofit/>
          </a:bodyPr>
          <a:lstStyle/>
          <a:p>
            <a:pPr algn="ctr"/>
            <a:r>
              <a:rPr lang="en-US" sz="4000" dirty="0"/>
              <a:t>What about L?</a:t>
            </a:r>
          </a:p>
        </p:txBody>
      </p:sp>
      <p:sp>
        <p:nvSpPr>
          <p:cNvPr id="3" name="Content Placeholder 2">
            <a:extLst>
              <a:ext uri="{FF2B5EF4-FFF2-40B4-BE49-F238E27FC236}">
                <a16:creationId xmlns:a16="http://schemas.microsoft.com/office/drawing/2014/main" id="{DB3AC376-D177-4314-8FC8-D97169AB40B3}"/>
              </a:ext>
            </a:extLst>
          </p:cNvPr>
          <p:cNvSpPr>
            <a:spLocks noGrp="1"/>
          </p:cNvSpPr>
          <p:nvPr>
            <p:ph idx="1"/>
          </p:nvPr>
        </p:nvSpPr>
        <p:spPr>
          <a:xfrm>
            <a:off x="2198451" y="2133600"/>
            <a:ext cx="9306161" cy="4724400"/>
          </a:xfrm>
        </p:spPr>
        <p:txBody>
          <a:bodyPr/>
          <a:lstStyle/>
          <a:p>
            <a:r>
              <a:rPr lang="en-US" sz="2800" b="1" dirty="0"/>
              <a:t>99% of all technological civilizations extinct themselves after 1000 years</a:t>
            </a:r>
          </a:p>
          <a:p>
            <a:r>
              <a:rPr lang="en-US" sz="2800" b="1" dirty="0"/>
              <a:t>The remaining 1% survive, in harmony with their planetary resources for 1 billion years.</a:t>
            </a:r>
          </a:p>
          <a:p>
            <a:r>
              <a:rPr lang="en-US" sz="2800" b="1" dirty="0"/>
              <a:t>This leads to an average lifetime of 10 million years (1% of 1 billion)</a:t>
            </a:r>
          </a:p>
          <a:p>
            <a:endParaRPr lang="en-US" sz="2800" b="1" dirty="0"/>
          </a:p>
          <a:p>
            <a:r>
              <a:rPr lang="en-US" sz="2800" b="1" dirty="0"/>
              <a:t>N</a:t>
            </a:r>
            <a:r>
              <a:rPr lang="en-US" sz="2800" b="1" baseline="-25000" dirty="0"/>
              <a:t>C </a:t>
            </a:r>
            <a:r>
              <a:rPr lang="en-US" sz="2800" b="1" dirty="0"/>
              <a:t> = (10) * (0.1) * (0.1) * (10</a:t>
            </a:r>
            <a:r>
              <a:rPr lang="en-US" sz="2800" b="1" baseline="30000" dirty="0"/>
              <a:t>7</a:t>
            </a:r>
            <a:r>
              <a:rPr lang="en-US" sz="2800" b="1" dirty="0"/>
              <a:t>) = one million</a:t>
            </a:r>
            <a:endParaRPr lang="en-US" sz="2800" b="1" baseline="30000" dirty="0"/>
          </a:p>
          <a:p>
            <a:endParaRPr lang="en-US" dirty="0"/>
          </a:p>
        </p:txBody>
      </p:sp>
    </p:spTree>
    <p:extLst>
      <p:ext uri="{BB962C8B-B14F-4D97-AF65-F5344CB8AC3E}">
        <p14:creationId xmlns:p14="http://schemas.microsoft.com/office/powerpoint/2010/main" val="322582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092F-DC12-4638-9369-CD32D1D6B49C}"/>
              </a:ext>
            </a:extLst>
          </p:cNvPr>
          <p:cNvSpPr>
            <a:spLocks noGrp="1"/>
          </p:cNvSpPr>
          <p:nvPr>
            <p:ph type="title"/>
          </p:nvPr>
        </p:nvSpPr>
        <p:spPr/>
        <p:txBody>
          <a:bodyPr/>
          <a:lstStyle/>
          <a:p>
            <a:r>
              <a:rPr lang="en-US" dirty="0"/>
              <a:t>What is L for US?</a:t>
            </a:r>
          </a:p>
        </p:txBody>
      </p:sp>
      <p:sp>
        <p:nvSpPr>
          <p:cNvPr id="3" name="Content Placeholder 2">
            <a:extLst>
              <a:ext uri="{FF2B5EF4-FFF2-40B4-BE49-F238E27FC236}">
                <a16:creationId xmlns:a16="http://schemas.microsoft.com/office/drawing/2014/main" id="{70059282-E2B3-4A1A-BA80-A2E4DEF54863}"/>
              </a:ext>
            </a:extLst>
          </p:cNvPr>
          <p:cNvSpPr>
            <a:spLocks noGrp="1"/>
          </p:cNvSpPr>
          <p:nvPr>
            <p:ph idx="1"/>
          </p:nvPr>
        </p:nvSpPr>
        <p:spPr/>
        <p:txBody>
          <a:bodyPr/>
          <a:lstStyle/>
          <a:p>
            <a:endParaRPr lang="en-US" dirty="0"/>
          </a:p>
          <a:p>
            <a:r>
              <a:rPr lang="en-US" sz="2800" dirty="0"/>
              <a:t>Key Question:  Can we on some future timescale cooperate better as a collective to more wisely use planetary resources?</a:t>
            </a:r>
          </a:p>
          <a:p>
            <a:r>
              <a:rPr lang="en-US" sz="2800" dirty="0"/>
              <a:t>Some of the responses to your homework poll are relevant in this regard</a:t>
            </a:r>
          </a:p>
        </p:txBody>
      </p:sp>
    </p:spTree>
    <p:extLst>
      <p:ext uri="{BB962C8B-B14F-4D97-AF65-F5344CB8AC3E}">
        <p14:creationId xmlns:p14="http://schemas.microsoft.com/office/powerpoint/2010/main" val="1154665322"/>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_rels/theme7.xml.rels><?xml version="1.0" encoding="UTF-8" standalone="yes"?>
<Relationships xmlns="http://schemas.openxmlformats.org/package/2006/relationships"><Relationship Id="rId1" Type="http://schemas.openxmlformats.org/officeDocument/2006/relationships/image" Target="../media/image15.jpeg"/></Relationships>
</file>

<file path=ppt/theme/_rels/theme8.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5.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8.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Wisp</Template>
  <TotalTime>176</TotalTime>
  <Words>892</Words>
  <Application>Microsoft Office PowerPoint</Application>
  <PresentationFormat>Widescreen</PresentationFormat>
  <Paragraphs>64</Paragraphs>
  <Slides>15</Slides>
  <Notes>0</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15</vt:i4>
      </vt:variant>
    </vt:vector>
  </HeadingPairs>
  <TitlesOfParts>
    <vt:vector size="33" baseType="lpstr">
      <vt:lpstr>Arial</vt:lpstr>
      <vt:lpstr>Century Gothic</vt:lpstr>
      <vt:lpstr>Corbel</vt:lpstr>
      <vt:lpstr>Garamond</vt:lpstr>
      <vt:lpstr>Gill Sans MT</vt:lpstr>
      <vt:lpstr>Impact</vt:lpstr>
      <vt:lpstr>Trebuchet MS</vt:lpstr>
      <vt:lpstr>Tw Cen MT</vt:lpstr>
      <vt:lpstr>Wingdings</vt:lpstr>
      <vt:lpstr>Wingdings 3</vt:lpstr>
      <vt:lpstr>Wisp</vt:lpstr>
      <vt:lpstr>Facet</vt:lpstr>
      <vt:lpstr>Organic</vt:lpstr>
      <vt:lpstr>Badge</vt:lpstr>
      <vt:lpstr>Berlin</vt:lpstr>
      <vt:lpstr>Ion</vt:lpstr>
      <vt:lpstr>Circuit</vt:lpstr>
      <vt:lpstr>Banded</vt:lpstr>
      <vt:lpstr>Is there Intelligent  Life On Earth?</vt:lpstr>
      <vt:lpstr>Standard Definitions of Intelligence:</vt:lpstr>
      <vt:lpstr>Cosmological Intelligence</vt:lpstr>
      <vt:lpstr>The Drake Equation</vt:lpstr>
      <vt:lpstr>R*FP*Ne   = 10*1*1 = 10</vt:lpstr>
      <vt:lpstr>FL  * FI  =  (1) * (0.1)   = 0.1</vt:lpstr>
      <vt:lpstr>PowerPoint Presentation</vt:lpstr>
      <vt:lpstr>What about L?</vt:lpstr>
      <vt:lpstr>What is L for US?</vt:lpstr>
      <vt:lpstr>Four views of Nature and Humans</vt:lpstr>
      <vt:lpstr>Religious View</vt:lpstr>
      <vt:lpstr>Mechanical (mostly from Descartes)</vt:lpstr>
      <vt:lpstr>Scientific</vt:lpstr>
      <vt:lpstr>Aboriginal</vt:lpstr>
      <vt:lpstr>From a Recent Article: how to have a long 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Intelligent  Life On Earth?</dc:title>
  <dc:creator>Greg</dc:creator>
  <cp:lastModifiedBy>Greg</cp:lastModifiedBy>
  <cp:revision>8</cp:revision>
  <dcterms:created xsi:type="dcterms:W3CDTF">2017-11-29T17:07:45Z</dcterms:created>
  <dcterms:modified xsi:type="dcterms:W3CDTF">2020-03-11T03:35:26Z</dcterms:modified>
</cp:coreProperties>
</file>