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1" r:id="rId3"/>
    <p:sldMasterId id="2147483709" r:id="rId4"/>
    <p:sldMasterId id="2147483721" r:id="rId5"/>
    <p:sldMasterId id="2147483778" r:id="rId6"/>
    <p:sldMasterId id="2147483796" r:id="rId7"/>
    <p:sldMasterId id="2147483809" r:id="rId8"/>
    <p:sldMasterId id="2147483821" r:id="rId9"/>
    <p:sldMasterId id="2147483833" r:id="rId10"/>
    <p:sldMasterId id="2147483851" r:id="rId11"/>
  </p:sldMasterIdLst>
  <p:sldIdLst>
    <p:sldId id="256" r:id="rId12"/>
    <p:sldId id="263" r:id="rId13"/>
    <p:sldId id="265" r:id="rId14"/>
    <p:sldId id="257" r:id="rId15"/>
    <p:sldId id="260" r:id="rId16"/>
    <p:sldId id="258" r:id="rId17"/>
    <p:sldId id="259" r:id="rId18"/>
    <p:sldId id="272" r:id="rId19"/>
    <p:sldId id="274" r:id="rId20"/>
    <p:sldId id="268" r:id="rId21"/>
    <p:sldId id="261" r:id="rId22"/>
    <p:sldId id="262" r:id="rId23"/>
    <p:sldId id="275" r:id="rId24"/>
    <p:sldId id="276" r:id="rId25"/>
    <p:sldId id="277" r:id="rId26"/>
    <p:sldId id="267" r:id="rId27"/>
    <p:sldId id="269"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90" d="100"/>
          <a:sy n="90" d="100"/>
        </p:scale>
        <p:origin x="11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2337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7766912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20A6C-135F-430C-83DB-8E5D0B79951E}"/>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a:extLst>
              <a:ext uri="{FF2B5EF4-FFF2-40B4-BE49-F238E27FC236}">
                <a16:creationId xmlns:a16="http://schemas.microsoft.com/office/drawing/2014/main" id="{16942DF9-92A5-4AE5-9BA8-3DC77B13A4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0996C9-5925-4D78-886B-272C0677BA07}"/>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3884848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F0CF-52AA-47AD-9F58-8AE7AFD3B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5BD2DF-B685-4D5C-8CEF-E8CC0C7F1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B91F1-8EDD-4EF2-9423-5805D2278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A9F88-6BF2-4E22-9E16-4EAAFE8432AF}"/>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a:extLst>
              <a:ext uri="{FF2B5EF4-FFF2-40B4-BE49-F238E27FC236}">
                <a16:creationId xmlns:a16="http://schemas.microsoft.com/office/drawing/2014/main" id="{F530ABCA-1F1F-4336-B863-18356FFF4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0E267-9DBB-402D-A786-94C26C1D285D}"/>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50141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90B1-D9C8-4627-8451-225D91F7B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9924BF-599F-42A7-9ED7-A7571EC1D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0511B0-3D2C-464A-95E2-2B252FA8E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CA2AC-D78F-4005-A980-A6212E9146F7}"/>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a:extLst>
              <a:ext uri="{FF2B5EF4-FFF2-40B4-BE49-F238E27FC236}">
                <a16:creationId xmlns:a16="http://schemas.microsoft.com/office/drawing/2014/main" id="{17053CFF-CEA3-4A8F-8297-84565385D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D0ECF-9580-449A-BE72-DEBEF04A32E1}"/>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84375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5522-686A-468B-B08D-E9BD5646D6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5D80F6-D03F-4687-B2F0-92786ADCB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826DA-C6DE-416E-A6CE-DB34ECB4BEC6}"/>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a:extLst>
              <a:ext uri="{FF2B5EF4-FFF2-40B4-BE49-F238E27FC236}">
                <a16:creationId xmlns:a16="http://schemas.microsoft.com/office/drawing/2014/main" id="{B0F7EEA9-415D-4E52-A81A-2BC9CC69D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CEEC8-9E3B-410C-9BBD-639D4A1C59E9}"/>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4918419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94A314-1F2E-4189-A483-35A34686E0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1A982E-F98B-410B-994F-688877C2CA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C29D3-B5F7-4ED5-B930-525213D8282A}"/>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a:extLst>
              <a:ext uri="{FF2B5EF4-FFF2-40B4-BE49-F238E27FC236}">
                <a16:creationId xmlns:a16="http://schemas.microsoft.com/office/drawing/2014/main" id="{00E15543-663D-439A-B594-1A3FF7B8A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FE57B-F925-4D35-83D7-73CA15A93667}"/>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668853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0072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217855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0002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5523707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5806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57179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1059273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184881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13067581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8062167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4269270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7395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A9B8BE22-FFE1-41FC-AFAB-EFB3CF352921}"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6759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183043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A9B8BE22-FFE1-41FC-AFAB-EFB3CF352921}"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80807"/>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55689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317085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6972908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6184276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2768596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2267752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6921477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3083266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A9B8BE22-FFE1-41FC-AFAB-EFB3CF352921}"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048397"/>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0830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9823644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23357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913967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2468940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4196561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124906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519474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1886569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9513661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934029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693507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361149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86787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749973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03866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3834871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7996205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356886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0777684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846002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967164261"/>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1816934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535176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64378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98597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1943887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8950278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5346278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7440496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52047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62422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96022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7F05535F-5D55-4438-A357-29B4142FE002}" type="slidenum">
              <a:rPr lang="en-US" altLang="en-US"/>
              <a:pPr/>
              <a:t>‹#›</a:t>
            </a:fld>
            <a:endParaRPr lang="en-US" altLang="en-US"/>
          </a:p>
        </p:txBody>
      </p:sp>
    </p:spTree>
    <p:extLst>
      <p:ext uri="{BB962C8B-B14F-4D97-AF65-F5344CB8AC3E}">
        <p14:creationId xmlns:p14="http://schemas.microsoft.com/office/powerpoint/2010/main" val="1283001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65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1473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6815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407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14850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99457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184449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9489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12770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308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47887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38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572568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847232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894379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93656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65036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281842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680653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158488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352086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314685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7577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14785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03669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49959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63431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08903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13722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67237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89679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9B8BE22-FFE1-41FC-AFAB-EFB3CF35292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2447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3737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256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2668022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6481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7766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0032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804160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19361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6832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3761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389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27394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4398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16594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337127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50737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469866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99788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158541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2832073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81386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855883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00358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9B8BE22-FFE1-41FC-AFAB-EFB3CF352921}"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6452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436839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82620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50077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971305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702713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820013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75824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238770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82569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40943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78080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800881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511080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2210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609055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700538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357846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014172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282546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16973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6786415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1057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51006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661577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6828666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712820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104421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2BB0-DFCD-4991-B3BE-B562DDFE9C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3A8971-F302-4648-B37F-C20D289CA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54445B-BD68-4561-A5ED-E964D0D49E6A}"/>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a:extLst>
              <a:ext uri="{FF2B5EF4-FFF2-40B4-BE49-F238E27FC236}">
                <a16:creationId xmlns:a16="http://schemas.microsoft.com/office/drawing/2014/main" id="{B98DDF27-3A5A-4E35-B9CF-922F23763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1667F-FA9C-41C1-807A-E3DF9D07AA2A}"/>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6330973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5613-4BE5-4987-BBF9-23002A749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C37EE5-DD86-45A6-8E27-39CD47D2B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3ACCA-CB79-4C40-81AB-27478E9C2342}"/>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a:extLst>
              <a:ext uri="{FF2B5EF4-FFF2-40B4-BE49-F238E27FC236}">
                <a16:creationId xmlns:a16="http://schemas.microsoft.com/office/drawing/2014/main" id="{251116F6-DEF1-47DD-A517-F1BD4835D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68C9D-02BC-4E76-894D-9020EB7C5D03}"/>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9321014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B5A4-F614-4B17-84F3-BAC5853D44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85F21-E23A-4EDE-9E3C-D89752E37C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1A144-B5EB-4FA7-9547-AE904EC1CE5B}"/>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5" name="Footer Placeholder 4">
            <a:extLst>
              <a:ext uri="{FF2B5EF4-FFF2-40B4-BE49-F238E27FC236}">
                <a16:creationId xmlns:a16="http://schemas.microsoft.com/office/drawing/2014/main" id="{B396DC4A-39B8-4049-9C65-63C692D9C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88153-FF2C-4A75-A246-9A5658B48A00}"/>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6817814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B49A-E30C-4583-93FC-B7E2935AB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B91232-5262-45BD-9E0F-F1EA06E815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DBA83E-670C-4E72-A19F-64D381A75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B7E46-D220-49A1-93BB-31948980BAE9}"/>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6" name="Footer Placeholder 5">
            <a:extLst>
              <a:ext uri="{FF2B5EF4-FFF2-40B4-BE49-F238E27FC236}">
                <a16:creationId xmlns:a16="http://schemas.microsoft.com/office/drawing/2014/main" id="{1D9689FE-F770-4147-BDE2-4BE4247D0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BB6D7-E819-4F9A-A5BC-13083F8C7539}"/>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2205739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41C3-87B6-4BF9-B96A-E62FAC48AC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B670AC-53F0-49EB-B8B8-289444356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7F27B4-D4D9-4495-A8BC-C5CAAE89B1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03E8A-E187-4491-9B96-E4FC7862D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012E0-562A-473C-B87A-127C9655C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2F3B2-6EF0-4A94-BC6F-46FFBB4ECDFD}"/>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8" name="Footer Placeholder 7">
            <a:extLst>
              <a:ext uri="{FF2B5EF4-FFF2-40B4-BE49-F238E27FC236}">
                <a16:creationId xmlns:a16="http://schemas.microsoft.com/office/drawing/2014/main" id="{19DEAC79-1A90-4320-8063-60F2F95754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17DD8-27A2-44D8-9B34-103F253CBB6D}"/>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802086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4251-D46B-4B91-B441-18EEF5AE8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7BEDC-AFBC-41A6-8612-5BD79636F256}"/>
              </a:ext>
            </a:extLst>
          </p:cNvPr>
          <p:cNvSpPr>
            <a:spLocks noGrp="1"/>
          </p:cNvSpPr>
          <p:nvPr>
            <p:ph type="dt" sz="half" idx="10"/>
          </p:nvPr>
        </p:nvSpPr>
        <p:spPr/>
        <p:txBody>
          <a:bodyPr/>
          <a:lstStyle/>
          <a:p>
            <a:fld id="{B358103C-E253-49C9-8C82-B292EB17F943}" type="datetimeFigureOut">
              <a:rPr lang="en-US" smtClean="0"/>
              <a:t>2/26/2020</a:t>
            </a:fld>
            <a:endParaRPr lang="en-US"/>
          </a:p>
        </p:txBody>
      </p:sp>
      <p:sp>
        <p:nvSpPr>
          <p:cNvPr id="4" name="Footer Placeholder 3">
            <a:extLst>
              <a:ext uri="{FF2B5EF4-FFF2-40B4-BE49-F238E27FC236}">
                <a16:creationId xmlns:a16="http://schemas.microsoft.com/office/drawing/2014/main" id="{47C8C9B2-138F-4C17-BB08-0700D4D54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FF36E-947D-415F-9003-93BBB847B9CA}"/>
              </a:ext>
            </a:extLst>
          </p:cNvPr>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13622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theme" Target="../theme/theme10.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1.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7.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8.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12.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7.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8.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9.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9663354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7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414015791"/>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4257034251"/>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B8BE22-FFE1-41FC-AFAB-EFB3CF3529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4658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29932592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9B8BE22-FFE1-41FC-AFAB-EFB3CF35292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868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1978139440"/>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7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697860652"/>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808"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BF0E0-E4B4-43E4-9D60-3DEC73172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0DD16D-5C64-4099-B304-AA0F46D84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9C3A1-B45C-442A-95F8-171A78FB5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8103C-E253-49C9-8C82-B292EB17F943}" type="datetimeFigureOut">
              <a:rPr lang="en-US" smtClean="0"/>
              <a:t>2/26/2020</a:t>
            </a:fld>
            <a:endParaRPr lang="en-US"/>
          </a:p>
        </p:txBody>
      </p:sp>
      <p:sp>
        <p:nvSpPr>
          <p:cNvPr id="5" name="Footer Placeholder 4">
            <a:extLst>
              <a:ext uri="{FF2B5EF4-FFF2-40B4-BE49-F238E27FC236}">
                <a16:creationId xmlns:a16="http://schemas.microsoft.com/office/drawing/2014/main" id="{A4588BD9-39D3-45E1-B1D6-6C1725A36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C3885F-BE54-4B7E-989B-9EE1B81837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99502139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B8BE22-FFE1-41FC-AFAB-EFB3CF35292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34745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B358103C-E253-49C9-8C82-B292EB17F943}" type="datetimeFigureOut">
              <a:rPr lang="en-US" smtClean="0"/>
              <a:t>2/26/2020</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A9B8BE22-FFE1-41FC-AFAB-EFB3CF352921}"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7843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dreads.com/work/quotes/58372682" TargetMode="Externa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Rise of Social Darwinism</a:t>
            </a:r>
          </a:p>
        </p:txBody>
      </p:sp>
      <p:sp>
        <p:nvSpPr>
          <p:cNvPr id="3" name="Subtitle 2"/>
          <p:cNvSpPr>
            <a:spLocks noGrp="1"/>
          </p:cNvSpPr>
          <p:nvPr>
            <p:ph type="subTitle" idx="1"/>
          </p:nvPr>
        </p:nvSpPr>
        <p:spPr/>
        <p:txBody>
          <a:bodyPr/>
          <a:lstStyle/>
          <a:p>
            <a:r>
              <a:rPr lang="en-US" dirty="0"/>
              <a:t>All based on “…because it’s a scientific fact…”</a:t>
            </a:r>
          </a:p>
        </p:txBody>
      </p:sp>
    </p:spTree>
    <p:extLst>
      <p:ext uri="{BB962C8B-B14F-4D97-AF65-F5344CB8AC3E}">
        <p14:creationId xmlns:p14="http://schemas.microsoft.com/office/powerpoint/2010/main" val="183770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a:defRPr/>
            </a:pPr>
            <a:r>
              <a:rPr lang="en-US" altLang="en-US" b="1" u="sng" dirty="0">
                <a:solidFill>
                  <a:srgbClr val="CCCC00"/>
                </a:solidFill>
                <a:effectLst>
                  <a:outerShdw blurRad="38100" dist="38100" dir="2700000" algn="tl">
                    <a:srgbClr val="000000"/>
                  </a:outerShdw>
                </a:effectLst>
              </a:rPr>
              <a:t>Social Darwinism and Race</a:t>
            </a:r>
          </a:p>
        </p:txBody>
      </p:sp>
      <p:sp>
        <p:nvSpPr>
          <p:cNvPr id="26629" name="Rectangle 5"/>
          <p:cNvSpPr>
            <a:spLocks noGrp="1" noChangeArrowheads="1"/>
          </p:cNvSpPr>
          <p:nvPr>
            <p:ph type="body" sz="half" idx="1"/>
          </p:nvPr>
        </p:nvSpPr>
        <p:spPr>
          <a:xfrm>
            <a:off x="532153" y="1600200"/>
            <a:ext cx="5259048" cy="4953000"/>
          </a:xfrm>
        </p:spPr>
        <p:txBody>
          <a:bodyPr rtlCol="0">
            <a:normAutofit/>
          </a:bodyPr>
          <a:lstStyle/>
          <a:p>
            <a:pPr marL="182880" indent="-182880">
              <a:defRPr/>
            </a:pPr>
            <a:r>
              <a:rPr lang="en-US" altLang="en-US" b="1" dirty="0">
                <a:solidFill>
                  <a:srgbClr val="CCCC00"/>
                </a:solidFill>
                <a:effectLst>
                  <a:outerShdw blurRad="38100" dist="38100" dir="2700000" algn="tl">
                    <a:srgbClr val="000000"/>
                  </a:outerShdw>
                </a:effectLst>
              </a:rPr>
              <a:t>Only the strong races can survive.</a:t>
            </a:r>
          </a:p>
          <a:p>
            <a:pPr marL="182880" indent="-182880">
              <a:defRPr/>
            </a:pPr>
            <a:endParaRPr lang="en-US" altLang="en-US" sz="1800" b="1" dirty="0">
              <a:solidFill>
                <a:srgbClr val="CCCC00"/>
              </a:solidFill>
              <a:effectLst>
                <a:outerShdw blurRad="38100" dist="38100" dir="2700000" algn="tl">
                  <a:srgbClr val="000000"/>
                </a:outerShdw>
              </a:effectLst>
            </a:endParaRPr>
          </a:p>
          <a:p>
            <a:pPr marL="182880" indent="-182880">
              <a:defRPr/>
            </a:pPr>
            <a:r>
              <a:rPr lang="en-US" altLang="en-US" b="1" dirty="0">
                <a:solidFill>
                  <a:srgbClr val="CCCC00"/>
                </a:solidFill>
                <a:effectLst>
                  <a:outerShdw blurRad="38100" dist="38100" dir="2700000" algn="tl">
                    <a:srgbClr val="000000"/>
                  </a:outerShdw>
                </a:effectLst>
              </a:rPr>
              <a:t>Technology should be kept by races that create advancement.</a:t>
            </a:r>
          </a:p>
          <a:p>
            <a:pPr marL="182880" indent="-182880">
              <a:defRPr/>
            </a:pPr>
            <a:endParaRPr lang="en-US" altLang="en-US" sz="1800" b="1" dirty="0">
              <a:solidFill>
                <a:srgbClr val="CCCC00"/>
              </a:solidFill>
              <a:effectLst>
                <a:outerShdw blurRad="38100" dist="38100" dir="2700000" algn="tl">
                  <a:srgbClr val="000000"/>
                </a:outerShdw>
              </a:effectLst>
            </a:endParaRPr>
          </a:p>
          <a:p>
            <a:pPr marL="182880" indent="-182880">
              <a:defRPr/>
            </a:pPr>
            <a:r>
              <a:rPr lang="en-US" altLang="en-US" b="1" dirty="0">
                <a:solidFill>
                  <a:srgbClr val="CCCC00"/>
                </a:solidFill>
                <a:effectLst>
                  <a:outerShdw blurRad="38100" dist="38100" dir="2700000" algn="tl">
                    <a:srgbClr val="000000"/>
                  </a:outerShdw>
                </a:effectLst>
              </a:rPr>
              <a:t>Justification for colonization (genocide)</a:t>
            </a:r>
          </a:p>
        </p:txBody>
      </p:sp>
      <p:sp>
        <p:nvSpPr>
          <p:cNvPr id="17412" name="Rectangle 6"/>
          <p:cNvSpPr>
            <a:spLocks noGrp="1" noChangeArrowheads="1"/>
          </p:cNvSpPr>
          <p:nvPr>
            <p:ph sz="half" idx="2"/>
          </p:nvPr>
        </p:nvSpPr>
        <p:spPr/>
        <p:txBody>
          <a:bodyPr/>
          <a:lstStyle/>
          <a:p>
            <a:pPr eaLnBrk="1" hangingPunct="1"/>
            <a:endParaRPr lang="en-US" altLang="en-US"/>
          </a:p>
        </p:txBody>
      </p:sp>
      <p:pic>
        <p:nvPicPr>
          <p:cNvPr id="17413" name="Picture 10" descr="http://www.imfdb.org/images/thumb/8/8e/LS_Gatling_Gun.jpg/600px-LS_Gatling_G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448" y="1417637"/>
            <a:ext cx="5259049" cy="484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56A88AB-A6E4-4293-8594-A2544C750C3A}"/>
              </a:ext>
            </a:extLst>
          </p:cNvPr>
          <p:cNvSpPr txBox="1"/>
          <p:nvPr/>
        </p:nvSpPr>
        <p:spPr>
          <a:xfrm>
            <a:off x="776177" y="4657635"/>
            <a:ext cx="4879368" cy="1200329"/>
          </a:xfrm>
          <a:prstGeom prst="rect">
            <a:avLst/>
          </a:prstGeom>
          <a:noFill/>
        </p:spPr>
        <p:txBody>
          <a:bodyPr wrap="square" rtlCol="0">
            <a:spAutoFit/>
          </a:bodyPr>
          <a:lstStyle/>
          <a:p>
            <a:r>
              <a:rPr lang="en-US" b="1" dirty="0"/>
              <a:t>Note: In the 19</a:t>
            </a:r>
            <a:r>
              <a:rPr lang="en-US" b="1" baseline="30000" dirty="0"/>
              <a:t>th</a:t>
            </a:r>
            <a:r>
              <a:rPr lang="en-US" b="1" dirty="0"/>
              <a:t> century the word race meant something much different than today; e.g. the French were a race; the German race was another.</a:t>
            </a:r>
          </a:p>
        </p:txBody>
      </p:sp>
    </p:spTree>
    <p:extLst>
      <p:ext uri="{BB962C8B-B14F-4D97-AF65-F5344CB8AC3E}">
        <p14:creationId xmlns:p14="http://schemas.microsoft.com/office/powerpoint/2010/main" val="3136701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a:t>Social Darwinism</a:t>
            </a:r>
          </a:p>
        </p:txBody>
      </p:sp>
      <p:sp>
        <p:nvSpPr>
          <p:cNvPr id="77827" name="Rectangle 3"/>
          <p:cNvSpPr>
            <a:spLocks noGrp="1" noChangeArrowheads="1"/>
          </p:cNvSpPr>
          <p:nvPr>
            <p:ph idx="1"/>
          </p:nvPr>
        </p:nvSpPr>
        <p:spPr/>
        <p:txBody>
          <a:bodyPr/>
          <a:lstStyle/>
          <a:p>
            <a:pPr eaLnBrk="1" hangingPunct="1">
              <a:defRPr/>
            </a:pPr>
            <a:r>
              <a:rPr lang="en-US" sz="2400" dirty="0"/>
              <a:t>Not only was survival of the fittest natural, but it was also morally correct. </a:t>
            </a:r>
          </a:p>
          <a:p>
            <a:pPr eaLnBrk="1" hangingPunct="1">
              <a:defRPr/>
            </a:pPr>
            <a:r>
              <a:rPr lang="en-US" sz="2400" dirty="0"/>
              <a:t>it was morally incorrect to assist those weaker than oneself, since that would be promoting the survival and possible reproduction of someone who was fundamentally unfit. </a:t>
            </a:r>
          </a:p>
          <a:p>
            <a:pPr eaLnBrk="1" hangingPunct="1">
              <a:defRPr/>
            </a:pPr>
            <a:r>
              <a:rPr lang="en-US" dirty="0"/>
              <a:t>This is also a blue print for how business should run  -- “</a:t>
            </a:r>
            <a:r>
              <a:rPr lang="en-US" i="1" dirty="0">
                <a:effectLst/>
              </a:rPr>
              <a:t>the growth of a large business is merely a survival of the fittest.“  - </a:t>
            </a:r>
            <a:r>
              <a:rPr lang="en-US" dirty="0">
                <a:effectLst/>
              </a:rPr>
              <a:t>John D. Rockefeller</a:t>
            </a:r>
            <a:endParaRPr lang="en-US" dirty="0"/>
          </a:p>
        </p:txBody>
      </p:sp>
    </p:spTree>
    <p:extLst>
      <p:ext uri="{BB962C8B-B14F-4D97-AF65-F5344CB8AC3E}">
        <p14:creationId xmlns:p14="http://schemas.microsoft.com/office/powerpoint/2010/main" val="376228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1000"/>
                                        <p:tgtEl>
                                          <p:spTgt spid="77827">
                                            <p:txEl>
                                              <p:pRg st="1" end="1"/>
                                            </p:txEl>
                                          </p:spTgt>
                                        </p:tgtEl>
                                      </p:cBhvr>
                                    </p:animEffect>
                                    <p:anim calcmode="lin" valueType="num">
                                      <p:cBhvr>
                                        <p:cTn id="8"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7827">
                                            <p:txEl>
                                              <p:pRg st="2" end="2"/>
                                            </p:txEl>
                                          </p:spTgt>
                                        </p:tgtEl>
                                        <p:attrNameLst>
                                          <p:attrName>style.visibility</p:attrName>
                                        </p:attrNameLst>
                                      </p:cBhvr>
                                      <p:to>
                                        <p:strVal val="visible"/>
                                      </p:to>
                                    </p:set>
                                    <p:animEffect transition="in" filter="fade">
                                      <p:cBhvr>
                                        <p:cTn id="14" dur="1000"/>
                                        <p:tgtEl>
                                          <p:spTgt spid="77827">
                                            <p:txEl>
                                              <p:pRg st="2" end="2"/>
                                            </p:txEl>
                                          </p:spTgt>
                                        </p:tgtEl>
                                      </p:cBhvr>
                                    </p:animEffect>
                                    <p:anim calcmode="lin" valueType="num">
                                      <p:cBhvr>
                                        <p:cTn id="15"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1877: Satsuma Rebellion in the Battle of </a:t>
            </a:r>
            <a:r>
              <a:rPr lang="en-US" dirty="0" err="1"/>
              <a:t>Shiroyama</a:t>
            </a:r>
            <a:r>
              <a:rPr lang="en-US" dirty="0"/>
              <a:t> &gt; Japanese Imperial Army finally extinguishes the Samurai using Gatling guns against swords.  (aboriginal vs progress)</a:t>
            </a:r>
          </a:p>
          <a:p>
            <a:r>
              <a:rPr lang="en-US" dirty="0"/>
              <a:t>1870s "Conquest of the Desert"  was a sustained military campaign that established Argentine (e.g. Spanish) dominance over Patagonia through systematic elimination of all indigenous tribes.</a:t>
            </a:r>
          </a:p>
        </p:txBody>
      </p:sp>
      <p:sp>
        <p:nvSpPr>
          <p:cNvPr id="2" name="Title 1"/>
          <p:cNvSpPr>
            <a:spLocks noGrp="1"/>
          </p:cNvSpPr>
          <p:nvPr>
            <p:ph type="title"/>
          </p:nvPr>
        </p:nvSpPr>
        <p:spPr/>
        <p:txBody>
          <a:bodyPr/>
          <a:lstStyle/>
          <a:p>
            <a:r>
              <a:rPr lang="en-US" dirty="0"/>
              <a:t>Elimination Events</a:t>
            </a:r>
          </a:p>
        </p:txBody>
      </p:sp>
    </p:spTree>
    <p:extLst>
      <p:ext uri="{BB962C8B-B14F-4D97-AF65-F5344CB8AC3E}">
        <p14:creationId xmlns:p14="http://schemas.microsoft.com/office/powerpoint/2010/main" val="26120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1857 Canadian Law:  An Act to Encourage the Gradual Civilization of the Indian Tribes in the Province</a:t>
            </a:r>
          </a:p>
          <a:p>
            <a:r>
              <a:rPr lang="en-US" i="1" dirty="0"/>
              <a:t>Our objective is to continue until there is not a single Indian in Canada that has not been absorbed into the body politic, and there is no Indian question, and no Indian Department  -</a:t>
            </a:r>
            <a:r>
              <a:rPr lang="en-US" dirty="0"/>
              <a:t>Duncan Campbell Scott 1920</a:t>
            </a:r>
          </a:p>
          <a:p>
            <a:endParaRPr lang="en-US" dirty="0"/>
          </a:p>
        </p:txBody>
      </p:sp>
      <p:sp>
        <p:nvSpPr>
          <p:cNvPr id="2" name="Title 1"/>
          <p:cNvSpPr>
            <a:spLocks noGrp="1"/>
          </p:cNvSpPr>
          <p:nvPr>
            <p:ph type="title"/>
          </p:nvPr>
        </p:nvSpPr>
        <p:spPr/>
        <p:txBody>
          <a:bodyPr/>
          <a:lstStyle/>
          <a:p>
            <a:r>
              <a:rPr lang="en-US" dirty="0"/>
              <a:t>Canada </a:t>
            </a:r>
          </a:p>
        </p:txBody>
      </p:sp>
    </p:spTree>
    <p:extLst>
      <p:ext uri="{BB962C8B-B14F-4D97-AF65-F5344CB8AC3E}">
        <p14:creationId xmlns:p14="http://schemas.microsoft.com/office/powerpoint/2010/main" val="41917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1890: Wounded Knee Massacre represents the last major skirmish in the American Indian Wars</a:t>
            </a:r>
          </a:p>
          <a:p>
            <a:pPr lvl="0"/>
            <a:r>
              <a:rPr lang="en-US" dirty="0"/>
              <a:t>1898: America gains control over Puerto Rico, Cuba and the Philippines after the Spanish American War. But, War of the Philippines goes from 1899 - 1902</a:t>
            </a:r>
            <a:r>
              <a:rPr lang="en-US" i="1" dirty="0"/>
              <a:t> </a:t>
            </a:r>
            <a:endParaRPr lang="en-US" dirty="0"/>
          </a:p>
          <a:p>
            <a:endParaRPr lang="en-US" dirty="0"/>
          </a:p>
        </p:txBody>
      </p:sp>
      <p:sp>
        <p:nvSpPr>
          <p:cNvPr id="2" name="Title 1"/>
          <p:cNvSpPr>
            <a:spLocks noGrp="1"/>
          </p:cNvSpPr>
          <p:nvPr>
            <p:ph type="title"/>
          </p:nvPr>
        </p:nvSpPr>
        <p:spPr/>
        <p:txBody>
          <a:bodyPr/>
          <a:lstStyle/>
          <a:p>
            <a:r>
              <a:rPr lang="en-US" dirty="0"/>
              <a:t>American Progress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97" y="1650506"/>
            <a:ext cx="9886507"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6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Most of this “imperialism” is being justified as progress.</a:t>
            </a:r>
          </a:p>
          <a:p>
            <a:r>
              <a:rPr lang="en-US" dirty="0"/>
              <a:t>Obviously this “progress” borders on Genocide.</a:t>
            </a:r>
          </a:p>
          <a:p>
            <a:r>
              <a:rPr lang="en-US" dirty="0"/>
              <a:t>The more relevant question is where does culture get the notion of </a:t>
            </a:r>
            <a:r>
              <a:rPr lang="en-US" b="1" dirty="0"/>
              <a:t>moral superiority </a:t>
            </a:r>
            <a:r>
              <a:rPr lang="en-US" dirty="0"/>
              <a:t>and how is that used to justify these acts?</a:t>
            </a:r>
          </a:p>
          <a:p>
            <a:r>
              <a:rPr lang="en-US" dirty="0"/>
              <a:t>Does religion grant moral superiority?  Does scientific prowess grant the same?</a:t>
            </a:r>
          </a:p>
        </p:txBody>
      </p:sp>
      <p:sp>
        <p:nvSpPr>
          <p:cNvPr id="2" name="Title 1"/>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25268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228600"/>
            <a:ext cx="8229600" cy="1143000"/>
          </a:xfrm>
        </p:spPr>
        <p:txBody>
          <a:bodyPr>
            <a:normAutofit fontScale="90000"/>
          </a:bodyPr>
          <a:lstStyle/>
          <a:p>
            <a:pPr>
              <a:defRPr/>
            </a:pPr>
            <a:r>
              <a:rPr lang="en-US" altLang="en-US" sz="4000" b="1" u="sng" dirty="0">
                <a:effectLst>
                  <a:outerShdw blurRad="38100" dist="38100" dir="2700000" algn="tl">
                    <a:srgbClr val="808080"/>
                  </a:outerShdw>
                </a:effectLst>
              </a:rPr>
              <a:t>Social Darwinism and Business</a:t>
            </a:r>
          </a:p>
        </p:txBody>
      </p:sp>
      <p:sp>
        <p:nvSpPr>
          <p:cNvPr id="13315" name="Rectangle 3"/>
          <p:cNvSpPr>
            <a:spLocks noGrp="1" noChangeArrowheads="1"/>
          </p:cNvSpPr>
          <p:nvPr>
            <p:ph idx="1"/>
          </p:nvPr>
        </p:nvSpPr>
        <p:spPr>
          <a:xfrm>
            <a:off x="1752600" y="1752601"/>
            <a:ext cx="8915400" cy="4525963"/>
          </a:xfrm>
        </p:spPr>
        <p:txBody>
          <a:bodyPr>
            <a:normAutofit fontScale="92500" lnSpcReduction="20000"/>
          </a:bodyPr>
          <a:lstStyle/>
          <a:p>
            <a:pPr marL="274320">
              <a:defRPr/>
            </a:pPr>
            <a:r>
              <a:rPr lang="en-US" altLang="en-US" sz="3600" b="1">
                <a:solidFill>
                  <a:schemeClr val="bg1"/>
                </a:solidFill>
              </a:rPr>
              <a:t>Natural Competition controls the economy.</a:t>
            </a:r>
          </a:p>
          <a:p>
            <a:pPr marL="274320">
              <a:defRPr/>
            </a:pPr>
            <a:endParaRPr lang="en-US" altLang="en-US" sz="1200" b="1">
              <a:solidFill>
                <a:schemeClr val="bg1"/>
              </a:solidFill>
            </a:endParaRPr>
          </a:p>
          <a:p>
            <a:pPr marL="274320">
              <a:defRPr/>
            </a:pPr>
            <a:r>
              <a:rPr lang="en-US" altLang="en-US" sz="3600" b="1">
                <a:solidFill>
                  <a:schemeClr val="bg1"/>
                </a:solidFill>
              </a:rPr>
              <a:t>Government is not there to help people, but to support business.</a:t>
            </a:r>
          </a:p>
          <a:p>
            <a:pPr marL="274320">
              <a:defRPr/>
            </a:pPr>
            <a:endParaRPr lang="en-US" altLang="en-US" sz="1200" b="1">
              <a:solidFill>
                <a:schemeClr val="bg1"/>
              </a:solidFill>
            </a:endParaRPr>
          </a:p>
          <a:p>
            <a:pPr marL="274320">
              <a:defRPr/>
            </a:pPr>
            <a:r>
              <a:rPr lang="en-US" altLang="en-US" sz="3600" b="1">
                <a:solidFill>
                  <a:schemeClr val="bg1"/>
                </a:solidFill>
              </a:rPr>
              <a:t>Big business can take over small business.</a:t>
            </a:r>
          </a:p>
          <a:p>
            <a:pPr marL="274320">
              <a:defRPr/>
            </a:pPr>
            <a:endParaRPr lang="en-US" altLang="en-US" sz="1200" b="1">
              <a:solidFill>
                <a:schemeClr val="bg1"/>
              </a:solidFill>
            </a:endParaRPr>
          </a:p>
          <a:p>
            <a:pPr marL="274320">
              <a:defRPr/>
            </a:pPr>
            <a:r>
              <a:rPr lang="en-US" altLang="en-US" sz="3600" b="1">
                <a:solidFill>
                  <a:schemeClr val="bg1"/>
                </a:solidFill>
              </a:rPr>
              <a:t>Ruthless methods are OK.</a:t>
            </a:r>
          </a:p>
          <a:p>
            <a:pPr marL="274320">
              <a:defRPr/>
            </a:pPr>
            <a:endParaRPr lang="en-US" altLang="en-US" sz="3600" b="1">
              <a:solidFill>
                <a:schemeClr val="bg1"/>
              </a:solidFill>
              <a:effectLst>
                <a:outerShdw blurRad="38100" dist="38100" dir="2700000" algn="tl">
                  <a:srgbClr val="808080"/>
                </a:outerShdw>
              </a:effectLst>
            </a:endParaRPr>
          </a:p>
          <a:p>
            <a:pPr marL="274320">
              <a:defRPr/>
            </a:pPr>
            <a:endParaRPr lang="en-US" altLang="en-US" sz="3600" b="1">
              <a:effectLst>
                <a:outerShdw blurRad="38100" dist="38100" dir="2700000" algn="tl">
                  <a:srgbClr val="FFFFFF"/>
                </a:outerShdw>
              </a:effectLst>
            </a:endParaRPr>
          </a:p>
        </p:txBody>
      </p:sp>
    </p:spTree>
    <p:extLst>
      <p:ext uri="{BB962C8B-B14F-4D97-AF65-F5344CB8AC3E}">
        <p14:creationId xmlns:p14="http://schemas.microsoft.com/office/powerpoint/2010/main" val="3668666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400" decel="100000"/>
                                        <p:tgtEl>
                                          <p:spTgt spid="13315">
                                            <p:txEl>
                                              <p:pRg st="0" end="0"/>
                                            </p:txEl>
                                          </p:spTgt>
                                        </p:tgtEl>
                                      </p:cBhvr>
                                    </p:animEffect>
                                    <p:anim calcmode="lin" valueType="num">
                                      <p:cBhvr>
                                        <p:cTn id="8" dur="400" decel="100000" fill="hold"/>
                                        <p:tgtEl>
                                          <p:spTgt spid="13315">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13315">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3315">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3315">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33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400" decel="100000"/>
                                        <p:tgtEl>
                                          <p:spTgt spid="13315">
                                            <p:txEl>
                                              <p:pRg st="2" end="2"/>
                                            </p:txEl>
                                          </p:spTgt>
                                        </p:tgtEl>
                                      </p:cBhvr>
                                    </p:animEffect>
                                    <p:anim calcmode="lin" valueType="num">
                                      <p:cBhvr>
                                        <p:cTn id="18" dur="400" decel="100000" fill="hold"/>
                                        <p:tgtEl>
                                          <p:spTgt spid="13315">
                                            <p:txEl>
                                              <p:pRg st="2" end="2"/>
                                            </p:txEl>
                                          </p:spTgt>
                                        </p:tgtEl>
                                        <p:attrNameLst>
                                          <p:attrName>style.rotation</p:attrName>
                                        </p:attrNameLst>
                                      </p:cBhvr>
                                      <p:tavLst>
                                        <p:tav tm="0">
                                          <p:val>
                                            <p:fltVal val="-90"/>
                                          </p:val>
                                        </p:tav>
                                        <p:tav tm="100000">
                                          <p:val>
                                            <p:fltVal val="0"/>
                                          </p:val>
                                        </p:tav>
                                      </p:tavLst>
                                    </p:anim>
                                    <p:anim calcmode="lin" valueType="num">
                                      <p:cBhvr>
                                        <p:cTn id="19" dur="400" decel="100000" fill="hold"/>
                                        <p:tgtEl>
                                          <p:spTgt spid="13315">
                                            <p:txEl>
                                              <p:pRg st="2" end="2"/>
                                            </p:txEl>
                                          </p:spTgt>
                                        </p:tgtEl>
                                        <p:attrNameLst>
                                          <p:attrName>ppt_x</p:attrName>
                                        </p:attrNameLst>
                                      </p:cBhvr>
                                      <p:tavLst>
                                        <p:tav tm="0">
                                          <p:val>
                                            <p:strVal val="#ppt_x+0.4"/>
                                          </p:val>
                                        </p:tav>
                                        <p:tav tm="100000">
                                          <p:val>
                                            <p:strVal val="#ppt_x-0.05"/>
                                          </p:val>
                                        </p:tav>
                                      </p:tavLst>
                                    </p:anim>
                                    <p:anim calcmode="lin" valueType="num">
                                      <p:cBhvr>
                                        <p:cTn id="20" dur="400" decel="100000" fill="hold"/>
                                        <p:tgtEl>
                                          <p:spTgt spid="13315">
                                            <p:txEl>
                                              <p:pRg st="2" end="2"/>
                                            </p:txEl>
                                          </p:spTgt>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13315">
                                            <p:txEl>
                                              <p:pRg st="2" end="2"/>
                                            </p:txEl>
                                          </p:spTgt>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1331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400" decel="100000"/>
                                        <p:tgtEl>
                                          <p:spTgt spid="13315">
                                            <p:txEl>
                                              <p:pRg st="4" end="4"/>
                                            </p:txEl>
                                          </p:spTgt>
                                        </p:tgtEl>
                                      </p:cBhvr>
                                    </p:animEffect>
                                    <p:anim calcmode="lin" valueType="num">
                                      <p:cBhvr>
                                        <p:cTn id="28" dur="400" decel="100000" fill="hold"/>
                                        <p:tgtEl>
                                          <p:spTgt spid="13315">
                                            <p:txEl>
                                              <p:pRg st="4" end="4"/>
                                            </p:txEl>
                                          </p:spTgt>
                                        </p:tgtEl>
                                        <p:attrNameLst>
                                          <p:attrName>style.rotation</p:attrName>
                                        </p:attrNameLst>
                                      </p:cBhvr>
                                      <p:tavLst>
                                        <p:tav tm="0">
                                          <p:val>
                                            <p:fltVal val="-90"/>
                                          </p:val>
                                        </p:tav>
                                        <p:tav tm="100000">
                                          <p:val>
                                            <p:fltVal val="0"/>
                                          </p:val>
                                        </p:tav>
                                      </p:tavLst>
                                    </p:anim>
                                    <p:anim calcmode="lin" valueType="num">
                                      <p:cBhvr>
                                        <p:cTn id="29" dur="400" decel="100000" fill="hold"/>
                                        <p:tgtEl>
                                          <p:spTgt spid="13315">
                                            <p:txEl>
                                              <p:pRg st="4" end="4"/>
                                            </p:txEl>
                                          </p:spTgt>
                                        </p:tgtEl>
                                        <p:attrNameLst>
                                          <p:attrName>ppt_x</p:attrName>
                                        </p:attrNameLst>
                                      </p:cBhvr>
                                      <p:tavLst>
                                        <p:tav tm="0">
                                          <p:val>
                                            <p:strVal val="#ppt_x+0.4"/>
                                          </p:val>
                                        </p:tav>
                                        <p:tav tm="100000">
                                          <p:val>
                                            <p:strVal val="#ppt_x-0.05"/>
                                          </p:val>
                                        </p:tav>
                                      </p:tavLst>
                                    </p:anim>
                                    <p:anim calcmode="lin" valueType="num">
                                      <p:cBhvr>
                                        <p:cTn id="30" dur="400" decel="100000" fill="hold"/>
                                        <p:tgtEl>
                                          <p:spTgt spid="13315">
                                            <p:txEl>
                                              <p:pRg st="4" end="4"/>
                                            </p:txEl>
                                          </p:spTgt>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13315">
                                            <p:txEl>
                                              <p:pRg st="4" end="4"/>
                                            </p:txEl>
                                          </p:spTgt>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1331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400" decel="100000"/>
                                        <p:tgtEl>
                                          <p:spTgt spid="13315">
                                            <p:txEl>
                                              <p:pRg st="6" end="6"/>
                                            </p:txEl>
                                          </p:spTgt>
                                        </p:tgtEl>
                                      </p:cBhvr>
                                    </p:animEffect>
                                    <p:anim calcmode="lin" valueType="num">
                                      <p:cBhvr>
                                        <p:cTn id="38" dur="400" decel="100000" fill="hold"/>
                                        <p:tgtEl>
                                          <p:spTgt spid="13315">
                                            <p:txEl>
                                              <p:pRg st="6" end="6"/>
                                            </p:txEl>
                                          </p:spTgt>
                                        </p:tgtEl>
                                        <p:attrNameLst>
                                          <p:attrName>style.rotation</p:attrName>
                                        </p:attrNameLst>
                                      </p:cBhvr>
                                      <p:tavLst>
                                        <p:tav tm="0">
                                          <p:val>
                                            <p:fltVal val="-90"/>
                                          </p:val>
                                        </p:tav>
                                        <p:tav tm="100000">
                                          <p:val>
                                            <p:fltVal val="0"/>
                                          </p:val>
                                        </p:tav>
                                      </p:tavLst>
                                    </p:anim>
                                    <p:anim calcmode="lin" valueType="num">
                                      <p:cBhvr>
                                        <p:cTn id="39" dur="400" decel="100000" fill="hold"/>
                                        <p:tgtEl>
                                          <p:spTgt spid="13315">
                                            <p:txEl>
                                              <p:pRg st="6" end="6"/>
                                            </p:txEl>
                                          </p:spTgt>
                                        </p:tgtEl>
                                        <p:attrNameLst>
                                          <p:attrName>ppt_x</p:attrName>
                                        </p:attrNameLst>
                                      </p:cBhvr>
                                      <p:tavLst>
                                        <p:tav tm="0">
                                          <p:val>
                                            <p:strVal val="#ppt_x+0.4"/>
                                          </p:val>
                                        </p:tav>
                                        <p:tav tm="100000">
                                          <p:val>
                                            <p:strVal val="#ppt_x-0.05"/>
                                          </p:val>
                                        </p:tav>
                                      </p:tavLst>
                                    </p:anim>
                                    <p:anim calcmode="lin" valueType="num">
                                      <p:cBhvr>
                                        <p:cTn id="40" dur="400" decel="100000" fill="hold"/>
                                        <p:tgtEl>
                                          <p:spTgt spid="13315">
                                            <p:txEl>
                                              <p:pRg st="6" end="6"/>
                                            </p:txEl>
                                          </p:spTgt>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13315">
                                            <p:txEl>
                                              <p:pRg st="6" end="6"/>
                                            </p:txEl>
                                          </p:spTgt>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13315">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6000" b="1" u="sng" dirty="0">
                <a:solidFill>
                  <a:schemeClr val="bg1"/>
                </a:solidFill>
                <a:latin typeface="Clarendon Condensed" pitchFamily="18" charset="0"/>
              </a:rPr>
              <a:t>America’s Reaction</a:t>
            </a:r>
          </a:p>
        </p:txBody>
      </p:sp>
      <p:sp>
        <p:nvSpPr>
          <p:cNvPr id="18435" name="Rectangle 3"/>
          <p:cNvSpPr>
            <a:spLocks noGrp="1" noChangeArrowheads="1"/>
          </p:cNvSpPr>
          <p:nvPr>
            <p:ph idx="1"/>
          </p:nvPr>
        </p:nvSpPr>
        <p:spPr>
          <a:xfrm>
            <a:off x="1904999" y="1752600"/>
            <a:ext cx="8823251" cy="5105400"/>
          </a:xfrm>
        </p:spPr>
        <p:txBody>
          <a:bodyPr/>
          <a:lstStyle/>
          <a:p>
            <a:pPr eaLnBrk="1" hangingPunct="1"/>
            <a:r>
              <a:rPr lang="en-US" altLang="en-US" sz="4000" i="1" dirty="0">
                <a:solidFill>
                  <a:schemeClr val="bg1"/>
                </a:solidFill>
                <a:latin typeface="Clarendon Condensed" pitchFamily="18" charset="0"/>
              </a:rPr>
              <a:t>“Self-made man”</a:t>
            </a:r>
            <a:r>
              <a:rPr lang="en-US" altLang="en-US" sz="4000" dirty="0">
                <a:solidFill>
                  <a:schemeClr val="bg1"/>
                </a:solidFill>
                <a:latin typeface="Clarendon Condensed" pitchFamily="18" charset="0"/>
              </a:rPr>
              <a:t> concept built the country.</a:t>
            </a:r>
          </a:p>
          <a:p>
            <a:pPr eaLnBrk="1" hangingPunct="1"/>
            <a:r>
              <a:rPr lang="en-US" altLang="en-US" sz="4000" dirty="0">
                <a:solidFill>
                  <a:schemeClr val="bg1"/>
                </a:solidFill>
                <a:latin typeface="Clarendon Condensed" pitchFamily="18" charset="0"/>
              </a:rPr>
              <a:t>“</a:t>
            </a:r>
            <a:r>
              <a:rPr lang="en-US" altLang="en-US" sz="4000" b="1" dirty="0">
                <a:solidFill>
                  <a:schemeClr val="bg1"/>
                </a:solidFill>
                <a:latin typeface="Clarendon Condensed" pitchFamily="18" charset="0"/>
              </a:rPr>
              <a:t>Rugged Individualism</a:t>
            </a:r>
            <a:r>
              <a:rPr lang="en-US" altLang="en-US" sz="4000" dirty="0">
                <a:solidFill>
                  <a:schemeClr val="bg1"/>
                </a:solidFill>
                <a:latin typeface="Clarendon Condensed" pitchFamily="18" charset="0"/>
              </a:rPr>
              <a:t>” is good.</a:t>
            </a:r>
          </a:p>
          <a:p>
            <a:pPr eaLnBrk="1" hangingPunct="1">
              <a:buFontTx/>
              <a:buNone/>
            </a:pPr>
            <a:endParaRPr lang="en-US" altLang="en-US" dirty="0">
              <a:solidFill>
                <a:schemeClr val="bg1"/>
              </a:solidFill>
            </a:endParaRPr>
          </a:p>
          <a:p>
            <a:pPr eaLnBrk="1" hangingPunct="1">
              <a:buFontTx/>
              <a:buNone/>
            </a:pPr>
            <a:r>
              <a:rPr lang="en-US" altLang="en-US" sz="3600" b="1" u="sng" dirty="0">
                <a:solidFill>
                  <a:schemeClr val="bg1"/>
                </a:solidFill>
                <a:latin typeface="Clarendon Condensed" pitchFamily="18" charset="0"/>
              </a:rPr>
              <a:t>Wealth</a:t>
            </a:r>
            <a:r>
              <a:rPr lang="en-US" altLang="en-US" dirty="0">
                <a:solidFill>
                  <a:schemeClr val="bg1"/>
                </a:solidFill>
                <a:latin typeface="Clarendon Condensed" pitchFamily="18" charset="0"/>
              </a:rPr>
              <a:t> </a:t>
            </a:r>
            <a:r>
              <a:rPr lang="en-US" altLang="en-US" sz="2800" b="1" dirty="0">
                <a:solidFill>
                  <a:srgbClr val="FF0000"/>
                </a:solidFill>
                <a:latin typeface="Clarendon Condensed" pitchFamily="18" charset="0"/>
              </a:rPr>
              <a:t>is the reward for hard work and ability.</a:t>
            </a:r>
            <a:endParaRPr lang="en-US" altLang="en-US" b="1" dirty="0">
              <a:solidFill>
                <a:srgbClr val="FF0000"/>
              </a:solidFill>
              <a:latin typeface="Clarendon Condensed" pitchFamily="18" charset="0"/>
            </a:endParaRPr>
          </a:p>
          <a:p>
            <a:pPr eaLnBrk="1" hangingPunct="1">
              <a:buFontTx/>
              <a:buNone/>
            </a:pPr>
            <a:r>
              <a:rPr lang="en-US" altLang="en-US" sz="3600" b="1" u="sng" dirty="0">
                <a:solidFill>
                  <a:schemeClr val="bg1"/>
                </a:solidFill>
                <a:latin typeface="Clarendon Condensed" pitchFamily="18" charset="0"/>
              </a:rPr>
              <a:t>Failure</a:t>
            </a:r>
            <a:r>
              <a:rPr lang="en-US" altLang="en-US" dirty="0">
                <a:solidFill>
                  <a:schemeClr val="bg1"/>
                </a:solidFill>
                <a:latin typeface="Clarendon Condensed" pitchFamily="18" charset="0"/>
              </a:rPr>
              <a:t> </a:t>
            </a:r>
            <a:r>
              <a:rPr lang="en-US" altLang="en-US" sz="2800" dirty="0">
                <a:solidFill>
                  <a:schemeClr val="accent1">
                    <a:lumMod val="60000"/>
                    <a:lumOff val="40000"/>
                  </a:schemeClr>
                </a:solidFill>
                <a:latin typeface="Clarendon Condensed" pitchFamily="18" charset="0"/>
              </a:rPr>
              <a:t>is due to lack of ability and laziness</a:t>
            </a:r>
            <a:r>
              <a:rPr lang="en-US" altLang="en-US" dirty="0">
                <a:solidFill>
                  <a:schemeClr val="bg1"/>
                </a:solidFill>
                <a:latin typeface="Clarendon Condensed" pitchFamily="18" charset="0"/>
              </a:rPr>
              <a:t>.</a:t>
            </a:r>
          </a:p>
        </p:txBody>
      </p:sp>
    </p:spTree>
    <p:extLst>
      <p:ext uri="{BB962C8B-B14F-4D97-AF65-F5344CB8AC3E}">
        <p14:creationId xmlns:p14="http://schemas.microsoft.com/office/powerpoint/2010/main" val="238196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43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84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 calcmode="lin" valueType="num">
                                      <p:cBhvr>
                                        <p:cTn id="15" dur="1000" fill="hold"/>
                                        <p:tgtEl>
                                          <p:spTgt spid="1843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843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8435">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184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Effect transition="in" filter="fade">
                                      <p:cBhvr>
                                        <p:cTn id="29" dur="2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981200" y="274638"/>
            <a:ext cx="8229600" cy="868362"/>
          </a:xfrm>
        </p:spPr>
        <p:txBody>
          <a:bodyPr>
            <a:normAutofit/>
          </a:bodyPr>
          <a:lstStyle/>
          <a:p>
            <a:pPr eaLnBrk="1" hangingPunct="1"/>
            <a:r>
              <a:rPr lang="en-US" altLang="en-US" dirty="0"/>
              <a:t>A Modern </a:t>
            </a:r>
            <a:r>
              <a:rPr lang="en-US" altLang="en-US"/>
              <a:t>day example:</a:t>
            </a:r>
            <a:endParaRPr lang="en-US" altLang="en-US" dirty="0"/>
          </a:p>
        </p:txBody>
      </p:sp>
      <p:sp>
        <p:nvSpPr>
          <p:cNvPr id="9219" name="Rectangle 3"/>
          <p:cNvSpPr>
            <a:spLocks noGrp="1" noChangeArrowheads="1"/>
          </p:cNvSpPr>
          <p:nvPr>
            <p:ph idx="1"/>
          </p:nvPr>
        </p:nvSpPr>
        <p:spPr/>
        <p:txBody>
          <a:bodyPr>
            <a:normAutofit lnSpcReduction="10000"/>
          </a:bodyPr>
          <a:lstStyle/>
          <a:p>
            <a:r>
              <a:rPr lang="en-US" i="1" dirty="0"/>
              <a:t>The strangest thing about fascism in America today is that American fascists are so dumb, they don't even know they're fascists. They don't even know what the word fascism means.</a:t>
            </a:r>
            <a:br>
              <a:rPr lang="en-US" dirty="0"/>
            </a:br>
            <a:br>
              <a:rPr lang="en-US" dirty="0"/>
            </a:br>
            <a:r>
              <a:rPr lang="en-US" i="1" dirty="0"/>
              <a:t>They vaguely know that it had something to do with Hitler and the Nazis, but that's it. They have no idea that the first words of the Nazi anthem were "Germany above all else" which was their version of "America first." And the way Nazis demonized Jews was no different than the way American fascists demonize liberals. Hitler promised to "make Germany great again." And Hitler denounced the newspapers, which exposed him for what he really was, as "</a:t>
            </a:r>
            <a:r>
              <a:rPr lang="en-US" i="1" dirty="0" err="1"/>
              <a:t>Lügenpresse</a:t>
            </a:r>
            <a:r>
              <a:rPr lang="en-US" i="1" dirty="0"/>
              <a:t>," which is German for "fake news."</a:t>
            </a:r>
            <a:br>
              <a:rPr lang="en-US" dirty="0"/>
            </a:br>
            <a:br>
              <a:rPr lang="en-US" dirty="0"/>
            </a:br>
            <a:r>
              <a:rPr lang="en-US" i="1" dirty="0"/>
              <a:t>If the German Nazi party still existed today, they would look exactly like the Republican party under Trump. Hitler's rallies looked no different than Trump's rallies. And Hitler would absolutely love a well-oiled propaganda outlet like Fox News.” </a:t>
            </a:r>
          </a:p>
          <a:p>
            <a:br>
              <a:rPr lang="en-US" dirty="0"/>
            </a:br>
            <a:r>
              <a:rPr lang="en-US" i="1" dirty="0"/>
              <a:t>― Oliver Markus Malloy, </a:t>
            </a:r>
            <a:r>
              <a:rPr lang="en-US" i="1" u="sng" dirty="0">
                <a:hlinkClick r:id="rId2"/>
              </a:rPr>
              <a:t>Inside The Mind of an Introvert</a:t>
            </a:r>
            <a:endParaRPr lang="en-US" altLang="en-US" dirty="0"/>
          </a:p>
        </p:txBody>
      </p:sp>
    </p:spTree>
    <p:extLst>
      <p:ext uri="{BB962C8B-B14F-4D97-AF65-F5344CB8AC3E}">
        <p14:creationId xmlns:p14="http://schemas.microsoft.com/office/powerpoint/2010/main" val="40053763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fade">
                                      <p:cBhvr>
                                        <p:cTn id="21" dur="500"/>
                                        <p:tgtEl>
                                          <p:spTgt spid="9219">
                                            <p:txEl>
                                              <p:pRg st="1" end="1"/>
                                            </p:txEl>
                                          </p:spTgt>
                                        </p:tgtEl>
                                      </p:cBhvr>
                                    </p:animEffect>
                                    <p:anim calcmode="lin" valueType="num">
                                      <p:cBhvr>
                                        <p:cTn id="22"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54954" y="973668"/>
            <a:ext cx="8761413" cy="706964"/>
          </a:xfrm>
        </p:spPr>
        <p:txBody>
          <a:bodyPr/>
          <a:lstStyle/>
          <a:p>
            <a:pPr eaLnBrk="1" hangingPunct="1"/>
            <a:r>
              <a:rPr lang="en-US" altLang="en-US" sz="3600"/>
              <a:t>Selection as “Deficiency Correction”</a:t>
            </a:r>
            <a:r>
              <a:rPr lang="en-US" altLang="en-US" sz="3600">
                <a:sym typeface="Wingdings" panose="05000000000000000000" pitchFamily="2" charset="2"/>
              </a:rPr>
              <a:t> advancement of the mean</a:t>
            </a:r>
            <a:endParaRPr lang="en-US" altLang="en-US" sz="3600"/>
          </a:p>
        </p:txBody>
      </p:sp>
      <p:sp>
        <p:nvSpPr>
          <p:cNvPr id="31747" name="Rectangle 4"/>
          <p:cNvSpPr>
            <a:spLocks noGrp="1" noChangeArrowheads="1"/>
          </p:cNvSpPr>
          <p:nvPr>
            <p:ph idx="1"/>
          </p:nvPr>
        </p:nvSpPr>
        <p:spPr>
          <a:xfrm>
            <a:off x="1154955" y="2603500"/>
            <a:ext cx="6295000" cy="3416300"/>
          </a:xfrm>
        </p:spPr>
        <p:txBody>
          <a:bodyPr/>
          <a:lstStyle/>
          <a:p>
            <a:pPr eaLnBrk="1" hangingPunct="1"/>
            <a:r>
              <a:rPr lang="en-US" altLang="en-US" b="1" dirty="0"/>
              <a:t>The most common action of natural selection is to remove unfit variants as they arise  (randomly) via mutation. In other words, natural selection usually prevents unfit genes from increasing in frequency in the gene pool.</a:t>
            </a:r>
          </a:p>
          <a:p>
            <a:pPr eaLnBrk="1" hangingPunct="1"/>
            <a:endParaRPr lang="en-US" altLang="en-US" dirty="0"/>
          </a:p>
        </p:txBody>
      </p:sp>
      <p:pic>
        <p:nvPicPr>
          <p:cNvPr id="30725" name="Picture 6"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167" y="2837613"/>
            <a:ext cx="2514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478" y="1689210"/>
            <a:ext cx="2819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p:cNvSpPr txBox="1">
            <a:spLocks noChangeArrowheads="1"/>
          </p:cNvSpPr>
          <p:nvPr/>
        </p:nvSpPr>
        <p:spPr bwMode="gray">
          <a:xfrm>
            <a:off x="597569" y="3743325"/>
            <a:ext cx="10515600" cy="13255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400" dirty="0">
                <a:solidFill>
                  <a:srgbClr val="FF0000"/>
                </a:solidFill>
              </a:rPr>
              <a:t>Advancement of the Mean is dangerous and erroneous concept</a:t>
            </a:r>
          </a:p>
        </p:txBody>
      </p:sp>
      <p:sp>
        <p:nvSpPr>
          <p:cNvPr id="7" name="Rectangle 3"/>
          <p:cNvSpPr txBox="1">
            <a:spLocks noChangeArrowheads="1"/>
          </p:cNvSpPr>
          <p:nvPr/>
        </p:nvSpPr>
        <p:spPr>
          <a:xfrm>
            <a:off x="838200" y="4973093"/>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defRPr/>
            </a:pPr>
            <a:r>
              <a:rPr lang="en-US" dirty="0"/>
              <a:t>Evolution is not an optimization process – there is never enough time for that – so why do we pretend that is natural optimization instead of natural selection?</a:t>
            </a:r>
          </a:p>
          <a:p>
            <a:pPr lvl="1">
              <a:defRPr/>
            </a:pPr>
            <a:r>
              <a:rPr lang="en-US" dirty="0"/>
              <a:t>Supports the Social Darwinist Agenda that society can be engineered </a:t>
            </a:r>
          </a:p>
          <a:p>
            <a:pPr lvl="1">
              <a:defRPr/>
            </a:pPr>
            <a:r>
              <a:rPr lang="en-US" dirty="0"/>
              <a:t>Takes nature out of statistical equilibrium if it can optimize to produce the Master Race</a:t>
            </a:r>
          </a:p>
          <a:p>
            <a:pPr marL="0" indent="0">
              <a:buFont typeface="Wingdings 3" charset="2"/>
              <a:buNone/>
              <a:defRPr/>
            </a:pPr>
            <a:endParaRPr lang="en-US" dirty="0"/>
          </a:p>
        </p:txBody>
      </p:sp>
    </p:spTree>
    <p:extLst>
      <p:ext uri="{BB962C8B-B14F-4D97-AF65-F5344CB8AC3E}">
        <p14:creationId xmlns:p14="http://schemas.microsoft.com/office/powerpoint/2010/main" val="2241718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barn(inVertical)">
                                      <p:cBhvr>
                                        <p:cTn id="13" dur="500"/>
                                        <p:tgtEl>
                                          <p:spTgt spid="307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0" dur="500"/>
                                        <p:tgtEl>
                                          <p:spTgt spid="7">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866900" y="790223"/>
            <a:ext cx="6172200" cy="3467100"/>
          </a:xfrm>
        </p:spPr>
      </p:pic>
      <p:sp>
        <p:nvSpPr>
          <p:cNvPr id="33795" name="Text Box 5"/>
          <p:cNvSpPr txBox="1">
            <a:spLocks noChangeArrowheads="1"/>
          </p:cNvSpPr>
          <p:nvPr/>
        </p:nvSpPr>
        <p:spPr bwMode="auto">
          <a:xfrm>
            <a:off x="35278" y="820763"/>
            <a:ext cx="1676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t>Each Black </a:t>
            </a:r>
            <a:br>
              <a:rPr lang="en-US" altLang="en-US" sz="2000" dirty="0"/>
            </a:br>
            <a:r>
              <a:rPr lang="en-US" altLang="en-US" sz="2000" dirty="0"/>
              <a:t>Dot in each distribution represent individuals that die out before passing on their genes</a:t>
            </a:r>
          </a:p>
        </p:txBody>
      </p:sp>
      <p:sp>
        <p:nvSpPr>
          <p:cNvPr id="33796" name="Text Box 6"/>
          <p:cNvSpPr txBox="1">
            <a:spLocks noChangeArrowheads="1"/>
          </p:cNvSpPr>
          <p:nvPr/>
        </p:nvSpPr>
        <p:spPr bwMode="auto">
          <a:xfrm>
            <a:off x="8379178" y="677113"/>
            <a:ext cx="3124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00B050"/>
                </a:solidFill>
              </a:rPr>
              <a:t>Stabilization:  Extreme ends of the distribution are disfavored.  Moves every individual closer to the average state.</a:t>
            </a:r>
          </a:p>
          <a:p>
            <a:pPr eaLnBrk="1" hangingPunct="1">
              <a:spcBef>
                <a:spcPct val="50000"/>
              </a:spcBef>
              <a:buFontTx/>
              <a:buNone/>
            </a:pPr>
            <a:r>
              <a:rPr lang="en-US" altLang="en-US" sz="1800" b="1" dirty="0">
                <a:solidFill>
                  <a:srgbClr val="FF0000"/>
                </a:solidFill>
              </a:rPr>
              <a:t>Directional:  What you think is evolution – removes the deficient</a:t>
            </a:r>
          </a:p>
          <a:p>
            <a:pPr eaLnBrk="1" hangingPunct="1">
              <a:spcBef>
                <a:spcPct val="50000"/>
              </a:spcBef>
              <a:buFontTx/>
              <a:buNone/>
            </a:pPr>
            <a:r>
              <a:rPr lang="en-US" altLang="en-US" sz="1800" b="1" dirty="0">
                <a:solidFill>
                  <a:srgbClr val="0070C0"/>
                </a:solidFill>
              </a:rPr>
              <a:t>Disruptive:  Individuals with average traits are disfavored.  Better leads to species diversification (or a class society)</a:t>
            </a:r>
          </a:p>
        </p:txBody>
      </p:sp>
      <p:sp>
        <p:nvSpPr>
          <p:cNvPr id="71687" name="Text Box 7"/>
          <p:cNvSpPr txBox="1">
            <a:spLocks noChangeArrowheads="1"/>
          </p:cNvSpPr>
          <p:nvPr/>
        </p:nvSpPr>
        <p:spPr bwMode="auto">
          <a:xfrm>
            <a:off x="1151466" y="4854223"/>
            <a:ext cx="955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FF3300"/>
                </a:solidFill>
              </a:rPr>
              <a:t>Mutations will affect largest number of individuals (i.e. average).  Leads to development of new species and arguably is the process that happens on Earth via random catastrophes and mass extinction.</a:t>
            </a:r>
          </a:p>
        </p:txBody>
      </p:sp>
      <p:sp>
        <p:nvSpPr>
          <p:cNvPr id="2" name="TextBox 1"/>
          <p:cNvSpPr txBox="1"/>
          <p:nvPr/>
        </p:nvSpPr>
        <p:spPr>
          <a:xfrm>
            <a:off x="1866900" y="98273"/>
            <a:ext cx="5978878" cy="646331"/>
          </a:xfrm>
          <a:prstGeom prst="rect">
            <a:avLst/>
          </a:prstGeom>
          <a:noFill/>
        </p:spPr>
        <p:txBody>
          <a:bodyPr wrap="square" rtlCol="0">
            <a:spAutoFit/>
          </a:bodyPr>
          <a:lstStyle/>
          <a:p>
            <a:r>
              <a:rPr lang="en-US" sz="3600" dirty="0">
                <a:solidFill>
                  <a:schemeClr val="accent3">
                    <a:lumMod val="75000"/>
                  </a:schemeClr>
                </a:solidFill>
              </a:rPr>
              <a:t>Statistical Types of Selection</a:t>
            </a:r>
          </a:p>
        </p:txBody>
      </p:sp>
    </p:spTree>
    <p:extLst>
      <p:ext uri="{BB962C8B-B14F-4D97-AF65-F5344CB8AC3E}">
        <p14:creationId xmlns:p14="http://schemas.microsoft.com/office/powerpoint/2010/main" val="101446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anim calcmode="lin" valueType="num">
                                      <p:cBhvr>
                                        <p:cTn id="8" dur="1000" fill="hold"/>
                                        <p:tgtEl>
                                          <p:spTgt spid="33796"/>
                                        </p:tgtEl>
                                        <p:attrNameLst>
                                          <p:attrName>ppt_x</p:attrName>
                                        </p:attrNameLst>
                                      </p:cBhvr>
                                      <p:tavLst>
                                        <p:tav tm="0">
                                          <p:val>
                                            <p:strVal val="#ppt_x"/>
                                          </p:val>
                                        </p:tav>
                                        <p:tav tm="100000">
                                          <p:val>
                                            <p:strVal val="#ppt_x"/>
                                          </p:val>
                                        </p:tav>
                                      </p:tavLst>
                                    </p:anim>
                                    <p:anim calcmode="lin" valueType="num">
                                      <p:cBhvr>
                                        <p:cTn id="9"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687">
                                            <p:txEl>
                                              <p:pRg st="0" end="0"/>
                                            </p:txEl>
                                          </p:spTgt>
                                        </p:tgtEl>
                                        <p:attrNameLst>
                                          <p:attrName>style.visibility</p:attrName>
                                        </p:attrNameLst>
                                      </p:cBhvr>
                                      <p:to>
                                        <p:strVal val="visible"/>
                                      </p:to>
                                    </p:set>
                                    <p:anim calcmode="lin" valueType="num">
                                      <p:cBhvr additive="base">
                                        <p:cTn id="14" dur="500" fill="hold"/>
                                        <p:tgtEl>
                                          <p:spTgt spid="7168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6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z="3600" dirty="0"/>
              <a:t>Darwin Abused:  “Survival of the Fittest”</a:t>
            </a:r>
          </a:p>
        </p:txBody>
      </p:sp>
      <p:sp>
        <p:nvSpPr>
          <p:cNvPr id="5124" name="Rectangle 4"/>
          <p:cNvSpPr>
            <a:spLocks noChangeArrowheads="1"/>
          </p:cNvSpPr>
          <p:nvPr/>
        </p:nvSpPr>
        <p:spPr bwMode="auto">
          <a:xfrm>
            <a:off x="361507" y="1945266"/>
            <a:ext cx="87688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n-US" sz="2400" b="1" dirty="0">
                <a:latin typeface="Arial" charset="0"/>
              </a:rPr>
              <a:t>Hebert Spencer (1864): </a:t>
            </a:r>
            <a:r>
              <a:rPr lang="en-US" sz="2400" b="1" i="1" dirty="0">
                <a:solidFill>
                  <a:schemeClr val="tx2">
                    <a:lumMod val="75000"/>
                  </a:schemeClr>
                </a:solidFill>
                <a:latin typeface="Arial" charset="0"/>
              </a:rPr>
              <a:t>This survival of the fittest, which I have here sought to express in mechanical terms, is that which Mr. Darwin has called "natural selection” or the preservation of favored races in the struggle for life</a:t>
            </a:r>
          </a:p>
          <a:p>
            <a:pPr eaLnBrk="0" hangingPunct="0">
              <a:defRPr/>
            </a:pPr>
            <a:endParaRPr lang="en-US" sz="2400" dirty="0">
              <a:latin typeface="Arial" charset="0"/>
            </a:endParaRPr>
          </a:p>
        </p:txBody>
      </p:sp>
      <p:sp>
        <p:nvSpPr>
          <p:cNvPr id="24580" name="Rectangle 1"/>
          <p:cNvSpPr>
            <a:spLocks noChangeArrowheads="1"/>
          </p:cNvSpPr>
          <p:nvPr/>
        </p:nvSpPr>
        <p:spPr bwMode="auto">
          <a:xfrm>
            <a:off x="613672" y="3686460"/>
            <a:ext cx="104411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b="1" dirty="0">
                <a:solidFill>
                  <a:srgbClr val="FF0000"/>
                </a:solidFill>
              </a:rPr>
              <a:t>Social Engineering will now use this new </a:t>
            </a:r>
            <a:r>
              <a:rPr lang="en-US" altLang="en-US" sz="2400" b="1" u="sng" dirty="0">
                <a:solidFill>
                  <a:srgbClr val="FF0000"/>
                </a:solidFill>
              </a:rPr>
              <a:t>scientific</a:t>
            </a:r>
            <a:r>
              <a:rPr lang="en-US" altLang="en-US" sz="2400" b="1" dirty="0">
                <a:solidFill>
                  <a:srgbClr val="FF0000"/>
                </a:solidFill>
              </a:rPr>
              <a:t> theory of evolution via adaptation as the scientific basis on which to engineer society.  This justification will come from the malformed continuous “tweet” that it’s a scientific fact that nature behaves this way.</a:t>
            </a:r>
          </a:p>
        </p:txBody>
      </p:sp>
    </p:spTree>
    <p:extLst>
      <p:ext uri="{BB962C8B-B14F-4D97-AF65-F5344CB8AC3E}">
        <p14:creationId xmlns:p14="http://schemas.microsoft.com/office/powerpoint/2010/main" val="8357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a:t>The Aberrated View of Spencer</a:t>
            </a:r>
          </a:p>
        </p:txBody>
      </p:sp>
      <p:sp>
        <p:nvSpPr>
          <p:cNvPr id="76803" name="Rectangle 3"/>
          <p:cNvSpPr>
            <a:spLocks noGrp="1" noChangeArrowheads="1"/>
          </p:cNvSpPr>
          <p:nvPr>
            <p:ph idx="1"/>
          </p:nvPr>
        </p:nvSpPr>
        <p:spPr/>
        <p:txBody>
          <a:bodyPr/>
          <a:lstStyle/>
          <a:p>
            <a:pPr eaLnBrk="1" hangingPunct="1">
              <a:defRPr/>
            </a:pPr>
            <a:r>
              <a:rPr lang="en-US" dirty="0"/>
              <a:t>Spencer quickly adapted Darwinian ideas to his own ethical theories. The concept of adaptation allowed him to claim that the </a:t>
            </a:r>
            <a:r>
              <a:rPr lang="en-US" b="1" dirty="0"/>
              <a:t>rich and powerful</a:t>
            </a:r>
            <a:r>
              <a:rPr lang="en-US" dirty="0"/>
              <a:t> were better </a:t>
            </a:r>
            <a:r>
              <a:rPr lang="en-US" b="1" dirty="0"/>
              <a:t>adapted</a:t>
            </a:r>
            <a:r>
              <a:rPr lang="en-US" dirty="0"/>
              <a:t> to the social and economic climate of the time, and the concept of natural selection allowed him to argue that it was </a:t>
            </a:r>
            <a:r>
              <a:rPr lang="en-US" b="1" dirty="0"/>
              <a:t>natural, normal, and proper for the strong to thrive at the expense of the weak</a:t>
            </a:r>
            <a:r>
              <a:rPr lang="en-US" dirty="0"/>
              <a:t>. After all, he claimed, that is exactly what occurs in </a:t>
            </a:r>
            <a:r>
              <a:rPr lang="en-US" b="1" dirty="0"/>
              <a:t>nature</a:t>
            </a:r>
            <a:r>
              <a:rPr lang="en-US" dirty="0"/>
              <a:t> every day.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020" y="4237714"/>
            <a:ext cx="4479194" cy="262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59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0"/>
            <a:ext cx="8229600" cy="1143000"/>
          </a:xfrm>
        </p:spPr>
        <p:txBody>
          <a:bodyPr/>
          <a:lstStyle/>
          <a:p>
            <a:r>
              <a:rPr lang="en-US" altLang="en-US" i="1" u="sng"/>
              <a:t>What is Social Darwinism?</a:t>
            </a:r>
          </a:p>
        </p:txBody>
      </p:sp>
      <p:sp>
        <p:nvSpPr>
          <p:cNvPr id="5123" name="Rectangle 3"/>
          <p:cNvSpPr>
            <a:spLocks noGrp="1" noChangeArrowheads="1"/>
          </p:cNvSpPr>
          <p:nvPr>
            <p:ph sz="quarter" idx="13"/>
          </p:nvPr>
        </p:nvSpPr>
        <p:spPr>
          <a:xfrm>
            <a:off x="1981200" y="1219201"/>
            <a:ext cx="8229600" cy="4830763"/>
          </a:xfrm>
        </p:spPr>
        <p:txBody>
          <a:bodyPr>
            <a:normAutofit fontScale="85000" lnSpcReduction="10000"/>
          </a:bodyPr>
          <a:lstStyle/>
          <a:p>
            <a:pPr marL="548640" indent="-411480">
              <a:spcBef>
                <a:spcPts val="580"/>
              </a:spcBef>
              <a:buClr>
                <a:schemeClr val="tx1">
                  <a:shade val="95000"/>
                </a:schemeClr>
              </a:buClr>
              <a:buNone/>
              <a:defRPr/>
            </a:pPr>
            <a:r>
              <a:rPr lang="en-US" altLang="en-US" sz="3600" b="1" u="sng" dirty="0"/>
              <a:t>Social Darwinism (as a scientific fact) is</a:t>
            </a:r>
            <a:r>
              <a:rPr lang="en-US" altLang="en-US" sz="3600" b="1" dirty="0"/>
              <a:t>:</a:t>
            </a:r>
          </a:p>
          <a:p>
            <a:pPr marL="548640" indent="-411480">
              <a:spcBef>
                <a:spcPts val="580"/>
              </a:spcBef>
              <a:buClr>
                <a:schemeClr val="tx1">
                  <a:shade val="95000"/>
                </a:schemeClr>
              </a:buClr>
              <a:buNone/>
              <a:defRPr/>
            </a:pPr>
            <a:r>
              <a:rPr lang="en-US" altLang="en-US" dirty="0"/>
              <a:t>	</a:t>
            </a:r>
            <a:r>
              <a:rPr lang="en-US" altLang="en-US" sz="3600" dirty="0"/>
              <a:t>- individuals compete naturally.</a:t>
            </a:r>
          </a:p>
          <a:p>
            <a:pPr marL="548640" indent="-411480">
              <a:spcBef>
                <a:spcPts val="580"/>
              </a:spcBef>
              <a:buClr>
                <a:schemeClr val="tx1">
                  <a:shade val="95000"/>
                </a:schemeClr>
              </a:buClr>
              <a:buNone/>
              <a:defRPr/>
            </a:pPr>
            <a:endParaRPr lang="en-US" altLang="en-US" sz="1800" dirty="0"/>
          </a:p>
          <a:p>
            <a:pPr marL="548640" indent="-411480">
              <a:spcBef>
                <a:spcPts val="580"/>
              </a:spcBef>
              <a:buClr>
                <a:schemeClr val="tx1">
                  <a:shade val="95000"/>
                </a:schemeClr>
              </a:buClr>
              <a:buNone/>
              <a:defRPr/>
            </a:pPr>
            <a:r>
              <a:rPr lang="en-US" altLang="en-US" sz="3600" dirty="0"/>
              <a:t>	- the incompetent lose and the strong</a:t>
            </a:r>
          </a:p>
          <a:p>
            <a:pPr marL="548640" indent="-411480">
              <a:spcBef>
                <a:spcPts val="580"/>
              </a:spcBef>
              <a:buClr>
                <a:schemeClr val="tx1">
                  <a:shade val="95000"/>
                </a:schemeClr>
              </a:buClr>
              <a:buNone/>
              <a:defRPr/>
            </a:pPr>
            <a:r>
              <a:rPr lang="en-US" altLang="en-US" sz="3600" dirty="0"/>
              <a:t>     win.  </a:t>
            </a:r>
            <a:r>
              <a:rPr lang="en-US" altLang="en-US" sz="2400" dirty="0" err="1"/>
              <a:t>ie</a:t>
            </a:r>
            <a:r>
              <a:rPr lang="en-US" altLang="en-US" sz="3600" dirty="0"/>
              <a:t>. “</a:t>
            </a:r>
            <a:r>
              <a:rPr lang="en-US" altLang="en-US" sz="3600" i="1" dirty="0"/>
              <a:t>survival of the fittest</a:t>
            </a:r>
            <a:r>
              <a:rPr lang="en-US" altLang="en-US" sz="3600" dirty="0"/>
              <a:t>”.</a:t>
            </a:r>
          </a:p>
          <a:p>
            <a:pPr marL="548640" indent="-411480">
              <a:spcBef>
                <a:spcPts val="580"/>
              </a:spcBef>
              <a:buClr>
                <a:schemeClr val="tx1">
                  <a:shade val="95000"/>
                </a:schemeClr>
              </a:buClr>
              <a:buNone/>
              <a:defRPr/>
            </a:pPr>
            <a:endParaRPr lang="en-US" altLang="en-US" sz="1600" dirty="0"/>
          </a:p>
          <a:p>
            <a:pPr marL="548640" indent="-411480">
              <a:spcBef>
                <a:spcPts val="580"/>
              </a:spcBef>
              <a:buClr>
                <a:schemeClr val="tx1">
                  <a:shade val="95000"/>
                </a:schemeClr>
              </a:buClr>
              <a:buNone/>
              <a:defRPr/>
            </a:pPr>
            <a:r>
              <a:rPr lang="en-US" altLang="en-US" i="1" dirty="0"/>
              <a:t>Government must not interfere unless the unfit are stealing from the fit. </a:t>
            </a:r>
          </a:p>
          <a:p>
            <a:pPr marL="548640" indent="-411480">
              <a:spcBef>
                <a:spcPts val="580"/>
              </a:spcBef>
              <a:buClr>
                <a:schemeClr val="tx1">
                  <a:shade val="95000"/>
                </a:schemeClr>
              </a:buClr>
              <a:buNone/>
              <a:defRPr/>
            </a:pPr>
            <a:r>
              <a:rPr lang="en-US" altLang="en-US" i="1" dirty="0"/>
              <a:t>The fit are arbitrarily determine by the e(lite) based on “it’s a scientific fact”</a:t>
            </a:r>
          </a:p>
          <a:p>
            <a:pPr marL="548640" indent="-411480">
              <a:spcBef>
                <a:spcPts val="580"/>
              </a:spcBef>
              <a:buClr>
                <a:schemeClr val="tx1">
                  <a:shade val="95000"/>
                </a:schemeClr>
              </a:buClr>
              <a:buFont typeface="Wingdings 2"/>
              <a:buChar char=""/>
              <a:defRPr/>
            </a:pPr>
            <a:endParaRPr lang="en-US" altLang="en-US" dirty="0"/>
          </a:p>
          <a:p>
            <a:pPr marL="548640" indent="-411480">
              <a:spcBef>
                <a:spcPts val="580"/>
              </a:spcBef>
              <a:buClr>
                <a:schemeClr val="tx1">
                  <a:shade val="95000"/>
                </a:schemeClr>
              </a:buClr>
              <a:buNone/>
              <a:defRPr/>
            </a:pPr>
            <a:r>
              <a:rPr lang="en-US" altLang="en-US" dirty="0"/>
              <a:t> </a:t>
            </a:r>
          </a:p>
          <a:p>
            <a:pPr marL="548640" indent="-411480">
              <a:spcBef>
                <a:spcPts val="580"/>
              </a:spcBef>
              <a:buClr>
                <a:schemeClr val="tx1">
                  <a:shade val="95000"/>
                </a:schemeClr>
              </a:buClr>
              <a:buFont typeface="Wingdings 2"/>
              <a:buChar char=""/>
              <a:defRPr/>
            </a:pPr>
            <a:endParaRPr lang="en-US" altLang="en-US" dirty="0"/>
          </a:p>
        </p:txBody>
      </p:sp>
    </p:spTree>
    <p:extLst>
      <p:ext uri="{BB962C8B-B14F-4D97-AF65-F5344CB8AC3E}">
        <p14:creationId xmlns:p14="http://schemas.microsoft.com/office/powerpoint/2010/main" val="653195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fade">
                                      <p:cBhvr>
                                        <p:cTn id="12" dur="500"/>
                                        <p:tgtEl>
                                          <p:spTgt spid="512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fade">
                                      <p:cBhvr>
                                        <p:cTn id="15" dur="500"/>
                                        <p:tgtEl>
                                          <p:spTgt spid="512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123">
                                            <p:txEl>
                                              <p:pRg st="6" end="6"/>
                                            </p:txEl>
                                          </p:spTgt>
                                        </p:tgtEl>
                                        <p:attrNameLst>
                                          <p:attrName>style.visibility</p:attrName>
                                        </p:attrNameLst>
                                      </p:cBhvr>
                                      <p:to>
                                        <p:strVal val="visible"/>
                                      </p:to>
                                    </p:set>
                                    <p:animEffect transition="in" filter="fade">
                                      <p:cBhvr>
                                        <p:cTn id="20" dur="500"/>
                                        <p:tgtEl>
                                          <p:spTgt spid="5123">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animEffect transition="in" filter="fade">
                                      <p:cBhvr>
                                        <p:cTn id="25"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GB" altLang="en-US" sz="3600" dirty="0"/>
              <a:t>Justifying Imperialism (Spencer):</a:t>
            </a:r>
          </a:p>
        </p:txBody>
      </p:sp>
      <p:sp>
        <p:nvSpPr>
          <p:cNvPr id="15363" name="Rectangle 3"/>
          <p:cNvSpPr>
            <a:spLocks noGrp="1" noChangeArrowheads="1"/>
          </p:cNvSpPr>
          <p:nvPr>
            <p:ph idx="1"/>
          </p:nvPr>
        </p:nvSpPr>
        <p:spPr/>
        <p:txBody>
          <a:bodyPr/>
          <a:lstStyle/>
          <a:p>
            <a:pPr eaLnBrk="1" hangingPunct="1">
              <a:lnSpc>
                <a:spcPct val="90000"/>
              </a:lnSpc>
              <a:defRPr/>
            </a:pPr>
            <a:r>
              <a:rPr lang="en-GB" altLang="en-US"/>
              <a:t>“Within the human species, nations are locked in a struggle for survival. Everywhere, civilized nations are supplanting barbarous nations. Advanced civilization, obviously, has inherited valuable traits from its ancestors. Therefore, natural order obligates powerful, civilized nations to appropriate the limited resources of the weak.”</a:t>
            </a:r>
          </a:p>
        </p:txBody>
      </p:sp>
      <p:sp>
        <p:nvSpPr>
          <p:cNvPr id="26628" name="TextBox 1"/>
          <p:cNvSpPr txBox="1">
            <a:spLocks noChangeArrowheads="1"/>
          </p:cNvSpPr>
          <p:nvPr/>
        </p:nvSpPr>
        <p:spPr bwMode="auto">
          <a:xfrm>
            <a:off x="2743200" y="5486400"/>
            <a:ext cx="579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It’s a Scientific Fact</a:t>
            </a:r>
          </a:p>
        </p:txBody>
      </p:sp>
    </p:spTree>
    <p:extLst>
      <p:ext uri="{BB962C8B-B14F-4D97-AF65-F5344CB8AC3E}">
        <p14:creationId xmlns:p14="http://schemas.microsoft.com/office/powerpoint/2010/main" val="305356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51878" y="76200"/>
            <a:ext cx="8963722" cy="6248400"/>
          </a:xfrm>
        </p:spPr>
        <p:txBody>
          <a:bodyPr>
            <a:noAutofit/>
          </a:bodyPr>
          <a:lstStyle/>
          <a:p>
            <a:r>
              <a:rPr lang="en-US" sz="2200" i="1" dirty="0"/>
              <a:t>The policy of colonial expansion is a political and economic system ... that can be connected to three sets of ideas: economic ideas; the most far-reaching ideas of civilization; and ideas of a political and patriotic sort. ... In the area of economics, I am placing before you, with the support of some statistics, the </a:t>
            </a:r>
            <a:r>
              <a:rPr lang="en-US" sz="2200" b="1" i="1" dirty="0">
                <a:solidFill>
                  <a:srgbClr val="FF0000"/>
                </a:solidFill>
              </a:rPr>
              <a:t>considerations that justify the policy of colonial expansion</a:t>
            </a:r>
            <a:r>
              <a:rPr lang="en-US" sz="2200" i="1" dirty="0"/>
              <a:t>, as seen from the perspective of a need, felt more and more urgently by the industrialized population of Europe and especially the people of our rich and hardworking country of France: the </a:t>
            </a:r>
            <a:r>
              <a:rPr lang="en-US" sz="2200" b="1" i="1" dirty="0">
                <a:solidFill>
                  <a:srgbClr val="FF0000"/>
                </a:solidFill>
              </a:rPr>
              <a:t>need for outlets</a:t>
            </a:r>
            <a:r>
              <a:rPr lang="en-US" sz="2200" i="1" dirty="0"/>
              <a:t> [for our exports]. ... Gentlemen, we must speak more loudly and more honestly! </a:t>
            </a:r>
            <a:r>
              <a:rPr lang="en-US" sz="2200" b="1" i="1" dirty="0">
                <a:solidFill>
                  <a:srgbClr val="FF0000"/>
                </a:solidFill>
              </a:rPr>
              <a:t>We must say openly that indeed the higher races have a right over the lower race</a:t>
            </a:r>
            <a:r>
              <a:rPr lang="en-US" sz="2200" i="1" dirty="0">
                <a:solidFill>
                  <a:srgbClr val="FF0000"/>
                </a:solidFill>
              </a:rPr>
              <a:t>s .... </a:t>
            </a:r>
            <a:r>
              <a:rPr lang="en-US" sz="2200" i="1" dirty="0"/>
              <a:t>I repeat, that the superior races </a:t>
            </a:r>
            <a:r>
              <a:rPr lang="en-US" sz="2200" b="1" i="1" dirty="0">
                <a:solidFill>
                  <a:srgbClr val="FF0000"/>
                </a:solidFill>
              </a:rPr>
              <a:t>have a right because they have a duty</a:t>
            </a:r>
            <a:r>
              <a:rPr lang="en-US" sz="2200" i="1" dirty="0"/>
              <a:t>. They have the duty </a:t>
            </a:r>
            <a:r>
              <a:rPr lang="en-US" sz="2200" b="1" i="1" dirty="0">
                <a:solidFill>
                  <a:srgbClr val="FF0000"/>
                </a:solidFill>
              </a:rPr>
              <a:t>to civilize the inferior races</a:t>
            </a:r>
            <a:r>
              <a:rPr lang="en-US" sz="2200" i="1" dirty="0">
                <a:solidFill>
                  <a:srgbClr val="FF0000"/>
                </a:solidFill>
              </a:rPr>
              <a:t> </a:t>
            </a:r>
            <a:r>
              <a:rPr lang="en-US" sz="2200" i="1" dirty="0"/>
              <a:t>.... In the history of earlier centuries these duties, gentlemen, have often been misunderstood; and certainly when the Spanish soldiers and explorers introduced slavery into Central America, they did not fulfill their duty as men of a higher race .... But, in our time, I maintain that European nations acquit themselves with generosity, with grandeur, and with </a:t>
            </a:r>
            <a:r>
              <a:rPr lang="en-US" sz="2200" b="1" i="1" dirty="0">
                <a:solidFill>
                  <a:srgbClr val="FF0000"/>
                </a:solidFill>
              </a:rPr>
              <a:t>sincerity of this superior civilizing duty</a:t>
            </a:r>
            <a:r>
              <a:rPr lang="en-US" sz="2200" i="1" dirty="0">
                <a:solidFill>
                  <a:srgbClr val="FF0000"/>
                </a:solidFill>
              </a:rPr>
              <a:t>.</a:t>
            </a:r>
          </a:p>
        </p:txBody>
      </p:sp>
      <p:sp>
        <p:nvSpPr>
          <p:cNvPr id="4" name="TextBox 3">
            <a:extLst>
              <a:ext uri="{FF2B5EF4-FFF2-40B4-BE49-F238E27FC236}">
                <a16:creationId xmlns:a16="http://schemas.microsoft.com/office/drawing/2014/main" id="{DAC0F087-B8EE-428D-B642-3B8A0AE63613}"/>
              </a:ext>
            </a:extLst>
          </p:cNvPr>
          <p:cNvSpPr txBox="1"/>
          <p:nvPr/>
        </p:nvSpPr>
        <p:spPr>
          <a:xfrm>
            <a:off x="5390707" y="5592726"/>
            <a:ext cx="4306186" cy="369332"/>
          </a:xfrm>
          <a:prstGeom prst="rect">
            <a:avLst/>
          </a:prstGeom>
          <a:noFill/>
        </p:spPr>
        <p:txBody>
          <a:bodyPr wrap="square" rtlCol="0">
            <a:spAutoFit/>
          </a:bodyPr>
          <a:lstStyle/>
          <a:p>
            <a:r>
              <a:rPr lang="en-US" dirty="0"/>
              <a:t>--Julian Ferry (1881)Prime Minster of France</a:t>
            </a:r>
          </a:p>
        </p:txBody>
      </p:sp>
    </p:spTree>
    <p:extLst>
      <p:ext uri="{BB962C8B-B14F-4D97-AF65-F5344CB8AC3E}">
        <p14:creationId xmlns:p14="http://schemas.microsoft.com/office/powerpoint/2010/main" val="68814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178" y="457201"/>
            <a:ext cx="9039800" cy="1241670"/>
          </a:xfrm>
        </p:spPr>
        <p:txBody>
          <a:bodyPr/>
          <a:lstStyle/>
          <a:p>
            <a:r>
              <a:rPr lang="en-US" sz="3200" dirty="0"/>
              <a:t>Three Big Themes drive the notion of Cultural Superiority</a:t>
            </a:r>
          </a:p>
        </p:txBody>
      </p:sp>
      <p:sp>
        <p:nvSpPr>
          <p:cNvPr id="3" name="Subtitle 2"/>
          <p:cNvSpPr>
            <a:spLocks noGrp="1"/>
          </p:cNvSpPr>
          <p:nvPr>
            <p:ph type="subTitle" idx="1"/>
          </p:nvPr>
        </p:nvSpPr>
        <p:spPr>
          <a:xfrm>
            <a:off x="776178" y="1698871"/>
            <a:ext cx="10058400" cy="1482664"/>
          </a:xfrm>
        </p:spPr>
        <p:txBody>
          <a:bodyPr>
            <a:normAutofit/>
          </a:bodyPr>
          <a:lstStyle/>
          <a:p>
            <a:r>
              <a:rPr lang="en-US" sz="2400" dirty="0"/>
              <a:t>These themes emerge in the 18</a:t>
            </a:r>
            <a:r>
              <a:rPr lang="en-US" sz="2400" baseline="30000" dirty="0"/>
              <a:t>th</a:t>
            </a:r>
            <a:r>
              <a:rPr lang="en-US" sz="2400" dirty="0"/>
              <a:t> century to greatly shape the 19th century to set up the 20</a:t>
            </a:r>
            <a:r>
              <a:rPr lang="en-US" sz="2400" baseline="30000" dirty="0"/>
              <a:t>th</a:t>
            </a:r>
            <a:r>
              <a:rPr lang="en-US" sz="2400" dirty="0"/>
              <a:t> century as one of mass resource exploitation; These “ideas” stem mostly from the “scientific” application of technology</a:t>
            </a:r>
          </a:p>
        </p:txBody>
      </p:sp>
      <p:sp>
        <p:nvSpPr>
          <p:cNvPr id="5" name="TextBox 4">
            <a:extLst>
              <a:ext uri="{FF2B5EF4-FFF2-40B4-BE49-F238E27FC236}">
                <a16:creationId xmlns:a16="http://schemas.microsoft.com/office/drawing/2014/main" id="{A1DBD9B0-C053-44B1-9DB1-D364611D6F6C}"/>
              </a:ext>
            </a:extLst>
          </p:cNvPr>
          <p:cNvSpPr txBox="1"/>
          <p:nvPr/>
        </p:nvSpPr>
        <p:spPr>
          <a:xfrm>
            <a:off x="1095153" y="3429000"/>
            <a:ext cx="8389089" cy="3046988"/>
          </a:xfrm>
          <a:prstGeom prst="rect">
            <a:avLst/>
          </a:prstGeom>
          <a:noFill/>
        </p:spPr>
        <p:txBody>
          <a:bodyPr wrap="square" rtlCol="0">
            <a:spAutoFit/>
          </a:bodyPr>
          <a:lstStyle/>
          <a:p>
            <a:r>
              <a:rPr lang="en-US" sz="2400" dirty="0"/>
              <a:t>Humans can control their destiny (where have we seen this before?)</a:t>
            </a:r>
          </a:p>
          <a:p>
            <a:endParaRPr lang="en-US" sz="2400" dirty="0"/>
          </a:p>
          <a:p>
            <a:r>
              <a:rPr lang="en-US" sz="2400" dirty="0"/>
              <a:t>Some groups viewed themselves as superior to others because of advanced technology</a:t>
            </a:r>
          </a:p>
          <a:p>
            <a:endParaRPr lang="en-US" sz="2400" dirty="0"/>
          </a:p>
          <a:p>
            <a:r>
              <a:rPr lang="en-US" sz="2400" dirty="0"/>
              <a:t>Appropriate combinations of science and technology could produce the superior human being.</a:t>
            </a:r>
          </a:p>
        </p:txBody>
      </p:sp>
    </p:spTree>
    <p:extLst>
      <p:ext uri="{BB962C8B-B14F-4D97-AF65-F5344CB8AC3E}">
        <p14:creationId xmlns:p14="http://schemas.microsoft.com/office/powerpoint/2010/main" val="2102275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4.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0.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otalTime>47</TotalTime>
  <Words>1532</Words>
  <Application>Microsoft Office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18</vt:i4>
      </vt:variant>
    </vt:vector>
  </HeadingPairs>
  <TitlesOfParts>
    <vt:vector size="43" baseType="lpstr">
      <vt:lpstr>Arial</vt:lpstr>
      <vt:lpstr>Calibri</vt:lpstr>
      <vt:lpstr>Calibri Light</vt:lpstr>
      <vt:lpstr>Century Gothic</vt:lpstr>
      <vt:lpstr>Century Schoolbook</vt:lpstr>
      <vt:lpstr>Clarendon Condensed</vt:lpstr>
      <vt:lpstr>Corbel</vt:lpstr>
      <vt:lpstr>Gill Sans MT</vt:lpstr>
      <vt:lpstr>Trebuchet MS</vt:lpstr>
      <vt:lpstr>Tw Cen MT</vt:lpstr>
      <vt:lpstr>Tw Cen MT Condensed</vt:lpstr>
      <vt:lpstr>Wingdings</vt:lpstr>
      <vt:lpstr>Wingdings 2</vt:lpstr>
      <vt:lpstr>Wingdings 3</vt:lpstr>
      <vt:lpstr>Ion</vt:lpstr>
      <vt:lpstr>Integral</vt:lpstr>
      <vt:lpstr>Ion Boardroom</vt:lpstr>
      <vt:lpstr>Gallery</vt:lpstr>
      <vt:lpstr>Berlin</vt:lpstr>
      <vt:lpstr>Circuit</vt:lpstr>
      <vt:lpstr>Office Theme</vt:lpstr>
      <vt:lpstr>Retrospect</vt:lpstr>
      <vt:lpstr>Headlines</vt:lpstr>
      <vt:lpstr>Slice</vt:lpstr>
      <vt:lpstr>Banded</vt:lpstr>
      <vt:lpstr>The Rise of Social Darwinism</vt:lpstr>
      <vt:lpstr>Selection as “Deficiency Correction” advancement of the mean</vt:lpstr>
      <vt:lpstr>PowerPoint Presentation</vt:lpstr>
      <vt:lpstr>Darwin Abused:  “Survival of the Fittest”</vt:lpstr>
      <vt:lpstr>The Aberrated View of Spencer</vt:lpstr>
      <vt:lpstr>What is Social Darwinism?</vt:lpstr>
      <vt:lpstr>Justifying Imperialism (Spencer):</vt:lpstr>
      <vt:lpstr>PowerPoint Presentation</vt:lpstr>
      <vt:lpstr>Three Big Themes drive the notion of Cultural Superiority</vt:lpstr>
      <vt:lpstr>Social Darwinism and Race</vt:lpstr>
      <vt:lpstr>Social Darwinism</vt:lpstr>
      <vt:lpstr>Elimination Events</vt:lpstr>
      <vt:lpstr>Canada </vt:lpstr>
      <vt:lpstr>American Progress</vt:lpstr>
      <vt:lpstr>Summary</vt:lpstr>
      <vt:lpstr>Social Darwinism and Business</vt:lpstr>
      <vt:lpstr>America’s Reaction</vt:lpstr>
      <vt:lpstr>A Modern day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Social Darwinism</dc:title>
  <dc:creator>Greg</dc:creator>
  <cp:lastModifiedBy>Greg</cp:lastModifiedBy>
  <cp:revision>12</cp:revision>
  <dcterms:created xsi:type="dcterms:W3CDTF">2017-05-30T01:58:37Z</dcterms:created>
  <dcterms:modified xsi:type="dcterms:W3CDTF">2020-02-26T19:03:55Z</dcterms:modified>
</cp:coreProperties>
</file>