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  <p:sldMasterId id="2147484022" r:id="rId2"/>
    <p:sldMasterId id="2147484034" r:id="rId3"/>
    <p:sldMasterId id="2147484052" r:id="rId4"/>
    <p:sldMasterId id="2147484064" r:id="rId5"/>
    <p:sldMasterId id="2147484082" r:id="rId6"/>
    <p:sldMasterId id="2147484100" r:id="rId7"/>
    <p:sldMasterId id="2147484117" r:id="rId8"/>
    <p:sldMasterId id="2147484129" r:id="rId9"/>
  </p:sldMasterIdLst>
  <p:sldIdLst>
    <p:sldId id="256" r:id="rId10"/>
    <p:sldId id="257" r:id="rId11"/>
    <p:sldId id="258" r:id="rId12"/>
    <p:sldId id="261" r:id="rId13"/>
    <p:sldId id="259" r:id="rId14"/>
    <p:sldId id="260" r:id="rId15"/>
    <p:sldId id="262" r:id="rId16"/>
    <p:sldId id="266" r:id="rId17"/>
    <p:sldId id="267" r:id="rId18"/>
    <p:sldId id="263" r:id="rId19"/>
    <p:sldId id="264" r:id="rId20"/>
    <p:sldId id="265" r:id="rId21"/>
    <p:sldId id="270" r:id="rId22"/>
    <p:sldId id="268" r:id="rId23"/>
    <p:sldId id="273" r:id="rId24"/>
    <p:sldId id="269" r:id="rId25"/>
    <p:sldId id="271" r:id="rId26"/>
    <p:sldId id="272" r:id="rId27"/>
    <p:sldId id="276" r:id="rId28"/>
    <p:sldId id="277" r:id="rId29"/>
    <p:sldId id="275" r:id="rId30"/>
    <p:sldId id="274" r:id="rId31"/>
    <p:sldId id="278" r:id="rId32"/>
    <p:sldId id="281" r:id="rId33"/>
    <p:sldId id="279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9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AF466F-BDA4-4F18-9C7B-FF0A9A1B0E8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052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4AF466F-BDA4-4F18-9C7B-FF0A9A1B0E8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095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6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3A9A7CB-BEE6-4F99-898E-913F06E8E125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34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881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727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804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70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BEE1B38-C5EB-4D66-9137-0AFE9CDEDE8F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89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4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890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B955F9-81EA-47C5-8059-9E5C2B437C7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464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04AF466F-BDA4-4F18-9C7B-FF0A9A1B0E8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292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909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14311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39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615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69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602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10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4AF466F-BDA4-4F18-9C7B-FF0A9A1B0E8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068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64054"/>
      </p:ext>
    </p:extLst>
  </p:cSld>
  <p:clrMapOvr>
    <a:masterClrMapping/>
  </p:clrMapOvr>
  <p:hf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89751"/>
      </p:ext>
    </p:extLst>
  </p:cSld>
  <p:clrMapOvr>
    <a:masterClrMapping/>
  </p:clrMapOvr>
  <p:hf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31461"/>
      </p:ext>
    </p:extLst>
  </p:cSld>
  <p:clrMapOvr>
    <a:masterClrMapping/>
  </p:clrMapOvr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10715"/>
      </p:ext>
    </p:extLst>
  </p:cSld>
  <p:clrMapOvr>
    <a:masterClrMapping/>
  </p:clrMapOvr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40130"/>
      </p:ext>
    </p:extLst>
  </p:cSld>
  <p:clrMapOvr>
    <a:masterClrMapping/>
  </p:clrMapOvr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74513"/>
      </p:ext>
    </p:extLst>
  </p:cSld>
  <p:clrMapOvr>
    <a:masterClrMapping/>
  </p:clrMapOvr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233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3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EE300C-6FC5-4FC3-AF1A-075E4F50620D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0D295D-4A77-4DEB-B04C-9F4282A8BC04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AB955F9-81EA-47C5-8059-9E5C2B437C7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25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1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12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90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38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7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0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7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0942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680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9289620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2070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2371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10385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45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761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430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707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376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38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8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2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252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603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5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55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4AF466F-BDA4-4F18-9C7B-FF0A9A1B0E8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66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504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20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56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027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27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61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41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6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33972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60687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87817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26183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63799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97256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8FB4290-6522-4139-852E-05BD9E7F0D2E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416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111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04AF466F-BDA4-4F18-9C7B-FF0A9A1B0E8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883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6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561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897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030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31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195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25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265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88986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68762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6510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12519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65298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5817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32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76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672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74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598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579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8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04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908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133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685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53567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674493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70156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5682937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50135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8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14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4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04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  <p:sldLayoutId id="214748409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3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93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7B613C-1AD7-49D3-885D-F654C5CDBAA6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18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 the last 13.5 Billion years?</a:t>
            </a:r>
          </a:p>
        </p:txBody>
      </p:sp>
    </p:spTree>
    <p:extLst>
      <p:ext uri="{BB962C8B-B14F-4D97-AF65-F5344CB8AC3E}">
        <p14:creationId xmlns:p14="http://schemas.microsoft.com/office/powerpoint/2010/main" val="104066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Eventually there have been enough Supernova to seed the Galaxy with the elements necessary to make rocky planets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7825" y="2029908"/>
            <a:ext cx="4419600" cy="493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3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9263" y="670719"/>
            <a:ext cx="6096000" cy="3657599"/>
          </a:xfrm>
        </p:spPr>
        <p:txBody>
          <a:bodyPr/>
          <a:lstStyle/>
          <a:p>
            <a:r>
              <a:rPr lang="en-US" dirty="0"/>
              <a:t>Make enough planets around some star it is likely that one of them will be in the Habitable Zone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85820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027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Water is Delivered to Earth (another </a:t>
            </a:r>
            <a:r>
              <a:rPr lang="en-US" sz="3200" dirty="0">
                <a:solidFill>
                  <a:srgbClr val="FF0000"/>
                </a:solidFill>
              </a:rPr>
              <a:t>unknown process</a:t>
            </a:r>
            <a:r>
              <a:rPr lang="en-US" sz="3200" dirty="0"/>
              <a:t>)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33600"/>
            <a:ext cx="779982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AutoShape 2" descr="Image result for delivery of water to earth"/>
          <p:cNvSpPr>
            <a:spLocks noChangeAspect="1" noChangeArrowheads="1"/>
          </p:cNvSpPr>
          <p:nvPr/>
        </p:nvSpPr>
        <p:spPr bwMode="auto">
          <a:xfrm>
            <a:off x="155575" y="-1309688"/>
            <a:ext cx="652462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9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518160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Miller Urey experiment shows that amino acids are easy to synthesize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4953000" cy="485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77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Monomers to Polymers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19119"/>
            <a:ext cx="7162800" cy="383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45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make long polymers called peptide chains with various active areas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74961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086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Trial and Error interaction of polymers produces DNA about 750 million years after Earth formation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58644"/>
            <a:ext cx="5562600" cy="416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10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DNA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Requires a long time scale in a stable fluid medium to eventually accidentally discover the genetic code for Earth.</a:t>
            </a:r>
          </a:p>
          <a:p>
            <a:r>
              <a:rPr lang="en-US" dirty="0"/>
              <a:t>Now we have self-replicating bacteria that need an energy source</a:t>
            </a:r>
          </a:p>
          <a:p>
            <a:r>
              <a:rPr lang="en-US" dirty="0"/>
              <a:t>The Deep Sea Thermal Vent environment is likely the best source of nutrients for the initial bacteria</a:t>
            </a:r>
          </a:p>
          <a:p>
            <a:r>
              <a:rPr lang="en-US" dirty="0"/>
              <a:t>Eventually early bacteria will evolve to phytoplankton that can harness UV sunlight (there is no ozone layer at this time) to metabolize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49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rise of atmospheric Oxygen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229600" cy="337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08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Nucleated Cell (Eukaryote)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7772400" cy="386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yet another </a:t>
            </a:r>
            <a:r>
              <a:rPr lang="en-US" dirty="0">
                <a:solidFill>
                  <a:srgbClr val="FF0000"/>
                </a:solidFill>
              </a:rPr>
              <a:t>unknown process</a:t>
            </a:r>
            <a:r>
              <a:rPr lang="en-US" dirty="0"/>
              <a:t>, single cells (prokaryote) evolved to nucleated cells.  A nucleated cell is required to protect DNA.  Eukaryotic cells seem to have first emerged about 1.5 billion years ago.</a:t>
            </a:r>
          </a:p>
        </p:txBody>
      </p:sp>
    </p:spTree>
    <p:extLst>
      <p:ext uri="{BB962C8B-B14F-4D97-AF65-F5344CB8AC3E}">
        <p14:creationId xmlns:p14="http://schemas.microsoft.com/office/powerpoint/2010/main" val="39279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 it is just a state of pure energy</a:t>
            </a:r>
          </a:p>
          <a:p>
            <a:r>
              <a:rPr lang="en-US" dirty="0"/>
              <a:t>Later that energy will transform into matter </a:t>
            </a:r>
          </a:p>
          <a:p>
            <a:r>
              <a:rPr lang="en-US" dirty="0"/>
              <a:t>But this is very much the Cosmic Womb moment – everything that exists in the Universe was created in a single moment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Universe is Born</a:t>
            </a:r>
          </a:p>
        </p:txBody>
      </p:sp>
    </p:spTree>
    <p:extLst>
      <p:ext uri="{BB962C8B-B14F-4D97-AF65-F5344CB8AC3E}">
        <p14:creationId xmlns:p14="http://schemas.microsoft.com/office/powerpoint/2010/main" val="1148149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Multicellular Eukaryotes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Otherwise known as plants and animals start to evolve in the sea about  and many strange fossils have been found dating back to about 1 billion years ago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44058"/>
            <a:ext cx="5967412" cy="361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132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from Sea to Land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requires protection from UV Sunlight</a:t>
            </a:r>
          </a:p>
          <a:p>
            <a:r>
              <a:rPr lang="en-US" dirty="0"/>
              <a:t>So the Ozone Layer needs to form first: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06" y="2971800"/>
            <a:ext cx="4933950" cy="370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136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Ozone layer forms 600 million years ago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Explosion of Species occurs in a relatively short period of time (600 – 500 million years ago)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07" y="2971800"/>
            <a:ext cx="7010400" cy="363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225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lands species have to deal with periodic extinction events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4628"/>
            <a:ext cx="8229599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79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Intelligence ensues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8768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1981200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evolution is likely strongly stimulated by changing environmental conditions where mass extinctions will play a crucial role.</a:t>
            </a:r>
          </a:p>
        </p:txBody>
      </p:sp>
    </p:spTree>
    <p:extLst>
      <p:ext uri="{BB962C8B-B14F-4D97-AF65-F5344CB8AC3E}">
        <p14:creationId xmlns:p14="http://schemas.microsoft.com/office/powerpoint/2010/main" val="4261389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we are here?  Where do we go?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459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36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some point, the Universe knows about </a:t>
            </a:r>
          </a:p>
          <a:p>
            <a:pPr marL="0" indent="0" algn="ctr">
              <a:buNone/>
            </a:pPr>
            <a:r>
              <a:rPr lang="en-US" sz="4400" dirty="0"/>
              <a:t>E = mc</a:t>
            </a:r>
            <a:r>
              <a:rPr lang="en-US" sz="4400" baseline="54000" dirty="0"/>
              <a:t>2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Emerges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55245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3429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Photon + photon              particle + anti-particle   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3200400" y="3581400"/>
            <a:ext cx="5334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6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 and Energy constantly changing places</a:t>
            </a:r>
          </a:p>
          <a:p>
            <a:r>
              <a:rPr lang="en-US" dirty="0"/>
              <a:t>Eventually pair production produces Quarks + Anti-Quarks</a:t>
            </a:r>
          </a:p>
          <a:p>
            <a:r>
              <a:rPr lang="en-US" dirty="0"/>
              <a:t>Some </a:t>
            </a:r>
            <a:r>
              <a:rPr lang="en-US" dirty="0">
                <a:solidFill>
                  <a:srgbClr val="FF0000"/>
                </a:solidFill>
              </a:rPr>
              <a:t>Unknown Process </a:t>
            </a:r>
            <a:r>
              <a:rPr lang="en-US" dirty="0">
                <a:solidFill>
                  <a:schemeClr val="tx1"/>
                </a:solidFill>
              </a:rPr>
              <a:t>now causes an excess of quarks over anti-quarks by 1 part in one billion.</a:t>
            </a:r>
          </a:p>
          <a:p>
            <a:r>
              <a:rPr lang="en-US" dirty="0">
                <a:solidFill>
                  <a:schemeClr val="tx1"/>
                </a:solidFill>
              </a:rPr>
              <a:t>With quarks,  UUD = proton;  UDD = neutron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Equilibrium</a:t>
            </a:r>
          </a:p>
        </p:txBody>
      </p:sp>
    </p:spTree>
    <p:extLst>
      <p:ext uri="{BB962C8B-B14F-4D97-AF65-F5344CB8AC3E}">
        <p14:creationId xmlns:p14="http://schemas.microsoft.com/office/powerpoint/2010/main" val="85133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free neutron will decay in about 15 minutes</a:t>
            </a:r>
          </a:p>
          <a:p>
            <a:endParaRPr lang="en-US" dirty="0"/>
          </a:p>
          <a:p>
            <a:r>
              <a:rPr lang="en-US" dirty="0"/>
              <a:t>Hydrogen fusion to Helium in the first 3 minutes of the Universe preserves the neutrons in Helium nuclei</a:t>
            </a:r>
          </a:p>
          <a:p>
            <a:endParaRPr lang="en-US" dirty="0"/>
          </a:p>
          <a:p>
            <a:r>
              <a:rPr lang="en-US" dirty="0"/>
              <a:t>Energy density in the radiation (photons) much greater than energy density in matter so matter can not combine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Neutrons Decay</a:t>
            </a:r>
          </a:p>
        </p:txBody>
      </p:sp>
    </p:spTree>
    <p:extLst>
      <p:ext uri="{BB962C8B-B14F-4D97-AF65-F5344CB8AC3E}">
        <p14:creationId xmlns:p14="http://schemas.microsoft.com/office/powerpoint/2010/main" val="382749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Dominance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84" y="1641389"/>
            <a:ext cx="7826424" cy="496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22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Recombination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857" y="3841760"/>
            <a:ext cx="7392285" cy="179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Small Clumps of matter begin to merge together, again by some </a:t>
            </a:r>
            <a:r>
              <a:rPr lang="en-US" sz="2800" dirty="0">
                <a:solidFill>
                  <a:srgbClr val="FF0000"/>
                </a:solidFill>
              </a:rPr>
              <a:t>UNKNOWN PROCESS,  </a:t>
            </a:r>
            <a:r>
              <a:rPr lang="en-US" sz="2800" dirty="0"/>
              <a:t>to make Galaxies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7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Galaxy = container of gas for star formation to make elements heavier than Helium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985898"/>
            <a:ext cx="6516685" cy="488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7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Stellar Evolution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Fusion in Stars makes lots of Carbon,  Nitrogen, and Oxygen</a:t>
            </a:r>
          </a:p>
          <a:p>
            <a:r>
              <a:rPr lang="en-US" dirty="0"/>
              <a:t>Massive stars go supernova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989"/>
            <a:ext cx="3421566" cy="31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3980333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Supernova make the entire periodic table of elements – another example of the Cosmic Womb Idea</a:t>
            </a:r>
          </a:p>
          <a:p>
            <a:endParaRPr lang="en-US" sz="2000" dirty="0"/>
          </a:p>
          <a:p>
            <a:r>
              <a:rPr lang="en-US" sz="2000" dirty="0"/>
              <a:t>These elements are distributed throughout the Galaxy making it chemically homogeneous</a:t>
            </a:r>
          </a:p>
        </p:txBody>
      </p:sp>
    </p:spTree>
    <p:extLst>
      <p:ext uri="{BB962C8B-B14F-4D97-AF65-F5344CB8AC3E}">
        <p14:creationId xmlns:p14="http://schemas.microsoft.com/office/powerpoint/2010/main" val="1699813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7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9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286</TotalTime>
  <Words>602</Words>
  <Application>Microsoft Office PowerPoint</Application>
  <PresentationFormat>On-screen Show (4:3)</PresentationFormat>
  <Paragraphs>82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Arial</vt:lpstr>
      <vt:lpstr>Book Antiqua</vt:lpstr>
      <vt:lpstr>Calibri</vt:lpstr>
      <vt:lpstr>Calibri Light</vt:lpstr>
      <vt:lpstr>Century Gothic</vt:lpstr>
      <vt:lpstr>Gill Sans MT</vt:lpstr>
      <vt:lpstr>Tw Cen MT</vt:lpstr>
      <vt:lpstr>Wingdings</vt:lpstr>
      <vt:lpstr>Wingdings 2</vt:lpstr>
      <vt:lpstr>Wingdings 3</vt:lpstr>
      <vt:lpstr>Hardcover</vt:lpstr>
      <vt:lpstr>Median</vt:lpstr>
      <vt:lpstr>Ion</vt:lpstr>
      <vt:lpstr>Gallery</vt:lpstr>
      <vt:lpstr>Ion Boardroom</vt:lpstr>
      <vt:lpstr>Celestial</vt:lpstr>
      <vt:lpstr>Wisp</vt:lpstr>
      <vt:lpstr>Dividend</vt:lpstr>
      <vt:lpstr>1_Celestial</vt:lpstr>
      <vt:lpstr>What Happened?</vt:lpstr>
      <vt:lpstr>The Universe is Born</vt:lpstr>
      <vt:lpstr>Physics Emerges</vt:lpstr>
      <vt:lpstr>Thermal Equilibrium</vt:lpstr>
      <vt:lpstr>Neutrons Decay</vt:lpstr>
      <vt:lpstr>Radiation Dominance</vt:lpstr>
      <vt:lpstr>After Recombination</vt:lpstr>
      <vt:lpstr>   Galaxy = container of gas for star formation to make elements heavier than Helium</vt:lpstr>
      <vt:lpstr>Stellar Evolution</vt:lpstr>
      <vt:lpstr>Eventually there have been enough Supernova to seed the Galaxy with the elements necessary to make rocky planets</vt:lpstr>
      <vt:lpstr>PowerPoint Presentation</vt:lpstr>
      <vt:lpstr>Water is Delivered to Earth (another unknown process)</vt:lpstr>
      <vt:lpstr>Miller Urey experiment shows that amino acids are easy to synthesize </vt:lpstr>
      <vt:lpstr>Monomers to Polymers</vt:lpstr>
      <vt:lpstr>Can make long polymers called peptide chains with various active areas</vt:lpstr>
      <vt:lpstr>Trial and Error interaction of polymers produces DNA about 750 million years after Earth formation</vt:lpstr>
      <vt:lpstr>Formation of DNA</vt:lpstr>
      <vt:lpstr>Slow rise of atmospheric Oxygen</vt:lpstr>
      <vt:lpstr>The Nucleated Cell (Eukaryote)</vt:lpstr>
      <vt:lpstr>Multicellular Eukaryotes</vt:lpstr>
      <vt:lpstr>Migration from Sea to Land</vt:lpstr>
      <vt:lpstr>Ozone layer forms 600 million years ago</vt:lpstr>
      <vt:lpstr>Now lands species have to deal with periodic extinction events</vt:lpstr>
      <vt:lpstr>Evolution of Intelligence ensues</vt:lpstr>
      <vt:lpstr>Now we are here?  Where do we go?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Happened?</dc:title>
  <dc:creator>Dr. Nuts</dc:creator>
  <cp:lastModifiedBy>Greg</cp:lastModifiedBy>
  <cp:revision>14</cp:revision>
  <dcterms:created xsi:type="dcterms:W3CDTF">2017-11-28T20:25:07Z</dcterms:created>
  <dcterms:modified xsi:type="dcterms:W3CDTF">2020-03-11T03:32:37Z</dcterms:modified>
</cp:coreProperties>
</file>