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 id="2147483676" r:id="rId2"/>
  </p:sldMasterIdLst>
  <p:notesMasterIdLst>
    <p:notesMasterId r:id="rId9"/>
  </p:notesMasterIdLst>
  <p:sldIdLst>
    <p:sldId id="279" r:id="rId3"/>
    <p:sldId id="280" r:id="rId4"/>
    <p:sldId id="281" r:id="rId5"/>
    <p:sldId id="260" r:id="rId6"/>
    <p:sldId id="282" r:id="rId7"/>
    <p:sldId id="283"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821" autoAdjust="0"/>
  </p:normalViewPr>
  <p:slideViewPr>
    <p:cSldViewPr snapToGrid="0" snapToObjects="1">
      <p:cViewPr>
        <p:scale>
          <a:sx n="77" d="100"/>
          <a:sy n="77" d="100"/>
        </p:scale>
        <p:origin x="-141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3612D9-1C4E-D547-835D-23F7B851A523}" type="datetimeFigureOut">
              <a:rPr lang="en-US" smtClean="0"/>
              <a:pPr/>
              <a:t>11/27/2017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8FB6CF-2327-BE43-BB1A-B1641089A50C}" type="slidenum">
              <a:rPr lang="en-US" smtClean="0"/>
              <a:pPr/>
              <a:t>‹#›</a:t>
            </a:fld>
            <a:endParaRPr lang="en-US"/>
          </a:p>
        </p:txBody>
      </p:sp>
    </p:spTree>
    <p:extLst>
      <p:ext uri="{BB962C8B-B14F-4D97-AF65-F5344CB8AC3E}">
        <p14:creationId xmlns:p14="http://schemas.microsoft.com/office/powerpoint/2010/main" val="354774858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habitable zone of a star</a:t>
            </a:r>
            <a:r>
              <a:rPr lang="en-US" baseline="0" dirty="0" smtClean="0"/>
              <a:t> is the region around it in which an orbiting planet could experience temperatures suitable for liquid water to exist on the surface. </a:t>
            </a:r>
          </a:p>
          <a:p>
            <a:endParaRPr lang="en-US" baseline="0" dirty="0" smtClean="0"/>
          </a:p>
          <a:p>
            <a:r>
              <a:rPr lang="en-US" baseline="0" dirty="0" err="1" smtClean="0"/>
              <a:t>Kepler’s</a:t>
            </a:r>
            <a:r>
              <a:rPr lang="en-US" baseline="0" dirty="0" smtClean="0"/>
              <a:t> initial data-collection mission lasted four years, from May 2009 to May 2013, when on-board equipment failure compromised the ability to point the spacecraft with sufficient accuracy to continue the original mission.  The spacecraft was repurposed for the K2 Mission, in which the spacecraft continues to search for and discover </a:t>
            </a:r>
            <a:r>
              <a:rPr lang="en-US" baseline="0" dirty="0" err="1" smtClean="0"/>
              <a:t>extrasolar</a:t>
            </a:r>
            <a:r>
              <a:rPr lang="en-US" baseline="0" dirty="0" smtClean="0"/>
              <a:t> planets around stars by aiming at </a:t>
            </a:r>
            <a:r>
              <a:rPr lang="en-US" baseline="0" dirty="0" err="1" smtClean="0"/>
              <a:t>starfields</a:t>
            </a:r>
            <a:r>
              <a:rPr lang="en-US" baseline="0" dirty="0" smtClean="0"/>
              <a:t> along the ecliptic for periods of about 75 days.  </a:t>
            </a:r>
            <a:endParaRPr lang="en-US" dirty="0"/>
          </a:p>
        </p:txBody>
      </p:sp>
      <p:sp>
        <p:nvSpPr>
          <p:cNvPr id="4" name="Slide Number Placeholder 3"/>
          <p:cNvSpPr>
            <a:spLocks noGrp="1"/>
          </p:cNvSpPr>
          <p:nvPr>
            <p:ph type="sldNum" sz="quarter" idx="10"/>
          </p:nvPr>
        </p:nvSpPr>
        <p:spPr/>
        <p:txBody>
          <a:bodyPr/>
          <a:lstStyle/>
          <a:p>
            <a:fld id="{C48FB6CF-2327-BE43-BB1A-B1641089A50C}" type="slidenum">
              <a:rPr lang="en-US" smtClean="0"/>
              <a:pPr/>
              <a:t>1</a:t>
            </a:fld>
            <a:endParaRPr lang="en-US"/>
          </a:p>
        </p:txBody>
      </p:sp>
    </p:spTree>
    <p:extLst>
      <p:ext uri="{BB962C8B-B14F-4D97-AF65-F5344CB8AC3E}">
        <p14:creationId xmlns:p14="http://schemas.microsoft.com/office/powerpoint/2010/main" val="2509899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solidFill>
              </a:rPr>
              <a:t>Run your cursor over the upper image and click on the arrow to run the animation.  If</a:t>
            </a:r>
            <a:r>
              <a:rPr lang="en-US" baseline="0" dirty="0" smtClean="0">
                <a:solidFill>
                  <a:schemeClr val="tx1"/>
                </a:solidFill>
              </a:rPr>
              <a:t> you have trouble running the animation, you may need to load </a:t>
            </a:r>
            <a:r>
              <a:rPr lang="en-US" baseline="0" dirty="0" err="1" smtClean="0">
                <a:solidFill>
                  <a:schemeClr val="tx1"/>
                </a:solidFill>
              </a:rPr>
              <a:t>Quicktime</a:t>
            </a:r>
            <a:r>
              <a:rPr lang="en-US" baseline="0" dirty="0" smtClean="0">
                <a:solidFill>
                  <a:schemeClr val="tx1"/>
                </a:solidFill>
              </a:rPr>
              <a:t>.</a:t>
            </a:r>
          </a:p>
          <a:p>
            <a:endParaRPr lang="en-US" dirty="0" smtClean="0">
              <a:solidFill>
                <a:schemeClr val="tx1"/>
              </a:solidFill>
            </a:endParaRPr>
          </a:p>
          <a:p>
            <a:r>
              <a:rPr lang="en-US" dirty="0" smtClean="0">
                <a:solidFill>
                  <a:schemeClr val="tx1"/>
                </a:solidFill>
              </a:rPr>
              <a:t>Note:  </a:t>
            </a:r>
            <a:r>
              <a:rPr lang="en-US" dirty="0" err="1" smtClean="0">
                <a:solidFill>
                  <a:schemeClr val="tx1"/>
                </a:solidFill>
              </a:rPr>
              <a:t>Kepler</a:t>
            </a:r>
            <a:r>
              <a:rPr lang="en-US" baseline="0" dirty="0" smtClean="0">
                <a:solidFill>
                  <a:schemeClr val="tx1"/>
                </a:solidFill>
              </a:rPr>
              <a:t> can only detect the presence of planets whose orbits are oriented so that the planets pass across the face of their parent stars from the spacecraft’s perspective.</a:t>
            </a:r>
          </a:p>
          <a:p>
            <a:endParaRPr lang="en-US" baseline="0" dirty="0" smtClean="0">
              <a:solidFill>
                <a:schemeClr val="tx1"/>
              </a:solidFill>
            </a:endParaRPr>
          </a:p>
          <a:p>
            <a:r>
              <a:rPr lang="en-US" baseline="0" dirty="0" smtClean="0">
                <a:solidFill>
                  <a:schemeClr val="tx1"/>
                </a:solidFill>
              </a:rPr>
              <a:t>Photometric—referring to photometry, the measurement of the intensity of light.</a:t>
            </a:r>
          </a:p>
          <a:p>
            <a:endParaRPr lang="en-US" baseline="0" dirty="0" smtClean="0">
              <a:solidFill>
                <a:schemeClr val="tx1"/>
              </a:solidFill>
            </a:endParaRPr>
          </a:p>
          <a:p>
            <a:r>
              <a:rPr lang="en-US" baseline="0" dirty="0" smtClean="0">
                <a:solidFill>
                  <a:schemeClr val="tx1"/>
                </a:solidFill>
              </a:rPr>
              <a:t> A light curve is a graphical representation of the intensity of light over time. </a:t>
            </a:r>
          </a:p>
          <a:p>
            <a:endParaRPr lang="en-US" baseline="0" dirty="0" smtClean="0">
              <a:solidFill>
                <a:schemeClr val="tx1"/>
              </a:solidFill>
            </a:endParaRPr>
          </a:p>
          <a:p>
            <a:r>
              <a:rPr lang="en-US" baseline="0" dirty="0" smtClean="0">
                <a:solidFill>
                  <a:schemeClr val="tx1"/>
                </a:solidFill>
              </a:rPr>
              <a:t>Lower light curve of Kepler-452b caption: </a:t>
            </a:r>
            <a:r>
              <a:rPr lang="en-US" sz="1200" b="0" i="0" u="none" strike="noStrike" kern="1200" baseline="0" dirty="0" smtClean="0">
                <a:solidFill>
                  <a:schemeClr val="tx1"/>
                </a:solidFill>
                <a:latin typeface="+mn-lt"/>
                <a:ea typeface="+mn-ea"/>
                <a:cs typeface="+mn-cs"/>
              </a:rPr>
              <a:t>Phase-folded, </a:t>
            </a:r>
            <a:r>
              <a:rPr lang="en-US" sz="1200" b="0" i="0" u="none" strike="noStrike" kern="1200" baseline="0" dirty="0" err="1" smtClean="0">
                <a:solidFill>
                  <a:schemeClr val="tx1"/>
                </a:solidFill>
                <a:latin typeface="+mn-lt"/>
                <a:ea typeface="+mn-ea"/>
                <a:cs typeface="+mn-cs"/>
              </a:rPr>
              <a:t>detrended</a:t>
            </a:r>
            <a:r>
              <a:rPr lang="en-US" sz="1200" b="0" i="0" u="none" strike="noStrike" kern="1200" baseline="0" dirty="0" smtClean="0">
                <a:solidFill>
                  <a:schemeClr val="tx1"/>
                </a:solidFill>
                <a:latin typeface="+mn-lt"/>
                <a:ea typeface="+mn-ea"/>
                <a:cs typeface="+mn-cs"/>
              </a:rPr>
              <a:t> flux time series for Kepler-452 versus phase in hours. The flux</a:t>
            </a:r>
          </a:p>
          <a:p>
            <a:r>
              <a:rPr lang="en-US" sz="1200" b="0" i="0" u="none" strike="noStrike" kern="1200" baseline="0" dirty="0" smtClean="0">
                <a:solidFill>
                  <a:schemeClr val="tx1"/>
                </a:solidFill>
                <a:latin typeface="+mn-lt"/>
                <a:ea typeface="+mn-ea"/>
                <a:cs typeface="+mn-cs"/>
              </a:rPr>
              <a:t>time series plotted here phase folded at the period of the planet, 384.84 days. The triangle symbol indicates the location of the four transits at</a:t>
            </a:r>
          </a:p>
          <a:p>
            <a:r>
              <a:rPr lang="en-US" sz="1200" b="0" i="0" u="none" strike="noStrike" kern="1200" baseline="0" dirty="0" smtClean="0">
                <a:solidFill>
                  <a:schemeClr val="tx1"/>
                </a:solidFill>
                <a:latin typeface="+mn-lt"/>
                <a:ea typeface="+mn-ea"/>
                <a:cs typeface="+mn-cs"/>
              </a:rPr>
              <a:t>zero phase. The full resolution data are represented by black dots. The cyan filled circles represent the results of binning the data in phase with a bin </a:t>
            </a:r>
          </a:p>
          <a:p>
            <a:r>
              <a:rPr lang="en-US" sz="1200" b="0" i="0" u="none" strike="noStrike" kern="1200" baseline="0" dirty="0" smtClean="0">
                <a:solidFill>
                  <a:schemeClr val="tx1"/>
                </a:solidFill>
                <a:latin typeface="+mn-lt"/>
                <a:ea typeface="+mn-ea"/>
                <a:cs typeface="+mn-cs"/>
              </a:rPr>
              <a:t>width of 1/5 of the DV-fitted duration of the transit, 10.5 </a:t>
            </a:r>
            <a:r>
              <a:rPr lang="en-US" sz="1200" b="0" i="0" u="none" strike="noStrike" kern="1200" baseline="0" dirty="0" err="1" smtClean="0">
                <a:solidFill>
                  <a:schemeClr val="tx1"/>
                </a:solidFill>
                <a:latin typeface="+mn-lt"/>
                <a:ea typeface="+mn-ea"/>
                <a:cs typeface="+mn-cs"/>
              </a:rPr>
              <a:t>hr</a:t>
            </a:r>
            <a:endParaRPr lang="en-US"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50838D7C-52F0-8845-8587-9F6312A89314}" type="slidenum">
              <a:rPr lang="en-US" smtClean="0"/>
              <a:t>2</a:t>
            </a:fld>
            <a:endParaRPr lang="en-US"/>
          </a:p>
        </p:txBody>
      </p:sp>
    </p:spTree>
    <p:extLst>
      <p:ext uri="{BB962C8B-B14F-4D97-AF65-F5344CB8AC3E}">
        <p14:creationId xmlns:p14="http://schemas.microsoft.com/office/powerpoint/2010/main" val="4019598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 K, and G stars are spectral classes of stars—categories which sort stars by their</a:t>
            </a:r>
            <a:r>
              <a:rPr lang="en-US" baseline="0" dirty="0" smtClean="0"/>
              <a:t> </a:t>
            </a:r>
            <a:r>
              <a:rPr lang="en-US" baseline="0" smtClean="0"/>
              <a:t>spectral types, </a:t>
            </a:r>
            <a:r>
              <a:rPr lang="en-US" baseline="0" dirty="0" smtClean="0"/>
              <a:t>which essentially sorts them by surface temperature.  M and K stars are cooler and G stars are hotter; the sun is a G-type star.</a:t>
            </a:r>
            <a:endParaRPr lang="en-US" dirty="0"/>
          </a:p>
        </p:txBody>
      </p:sp>
      <p:sp>
        <p:nvSpPr>
          <p:cNvPr id="4" name="Slide Number Placeholder 3"/>
          <p:cNvSpPr>
            <a:spLocks noGrp="1"/>
          </p:cNvSpPr>
          <p:nvPr>
            <p:ph type="sldNum" sz="quarter" idx="10"/>
          </p:nvPr>
        </p:nvSpPr>
        <p:spPr/>
        <p:txBody>
          <a:bodyPr/>
          <a:lstStyle/>
          <a:p>
            <a:fld id="{C48FB6CF-2327-BE43-BB1A-B1641089A50C}" type="slidenum">
              <a:rPr lang="en-US" smtClean="0"/>
              <a:pPr/>
              <a:t>3</a:t>
            </a:fld>
            <a:endParaRPr lang="en-US"/>
          </a:p>
        </p:txBody>
      </p:sp>
    </p:spTree>
    <p:extLst>
      <p:ext uri="{BB962C8B-B14F-4D97-AF65-F5344CB8AC3E}">
        <p14:creationId xmlns:p14="http://schemas.microsoft.com/office/powerpoint/2010/main" val="4047919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star Kepler-452 is six billion years old compared to our sun’s</a:t>
            </a:r>
            <a:r>
              <a:rPr lang="en-US" sz="1200" kern="1200" baseline="0" dirty="0" smtClean="0">
                <a:solidFill>
                  <a:schemeClr val="tx1"/>
                </a:solidFill>
                <a:latin typeface="+mn-lt"/>
                <a:ea typeface="+mn-ea"/>
                <a:cs typeface="+mn-cs"/>
              </a:rPr>
              <a:t> 4.5 billion years, so the planet Kepler-452b</a:t>
            </a:r>
            <a:r>
              <a:rPr lang="en-US" sz="1200" kern="1200" dirty="0" smtClean="0">
                <a:solidFill>
                  <a:schemeClr val="tx1"/>
                </a:solidFill>
                <a:latin typeface="+mn-lt"/>
                <a:ea typeface="+mn-ea"/>
                <a:cs typeface="+mn-cs"/>
              </a:rPr>
              <a:t> has existed 1.5 billion years longer in the habitable zone of its star</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than Earth.</a:t>
            </a:r>
            <a:r>
              <a:rPr lang="en-US" dirty="0" smtClean="0"/>
              <a:t>        </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Kepler-452b is receiving 10 percent more energy from its parent star than the Earth is from the Sun. If Kepler-452b had the same mass as Earth it would be almost experiencing a runaway greenhouse effect and the loss of its water inventory. However, since it is 60 percent bigger than Earth, and is approximately five Earth masses, its larger size provides additional protection from any greenhouse effect for another 500 million years.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Note: The</a:t>
            </a:r>
            <a:r>
              <a:rPr lang="en-US" sz="1200" baseline="0" dirty="0" smtClean="0"/>
              <a:t> habitability of Kepler-452b is debated among astronomers. It is </a:t>
            </a:r>
            <a:r>
              <a:rPr lang="en-US" sz="1200" u="sng" baseline="0" dirty="0" smtClean="0"/>
              <a:t>not</a:t>
            </a:r>
            <a:r>
              <a:rPr lang="en-US" sz="1200" baseline="0" dirty="0" smtClean="0"/>
              <a:t> absolutely a habitable world. </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C48FB6CF-2327-BE43-BB1A-B1641089A50C}" type="slidenum">
              <a:rPr lang="en-US" smtClean="0"/>
              <a:pPr/>
              <a:t>4</a:t>
            </a:fld>
            <a:endParaRPr lang="en-US"/>
          </a:p>
        </p:txBody>
      </p:sp>
    </p:spTree>
    <p:extLst>
      <p:ext uri="{BB962C8B-B14F-4D97-AF65-F5344CB8AC3E}">
        <p14:creationId xmlns:p14="http://schemas.microsoft.com/office/powerpoint/2010/main" val="2733159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CBA826-620D-D547-A128-2D0966335DC3}" type="datetimeFigureOut">
              <a:rPr lang="en-US" smtClean="0"/>
              <a:pPr/>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FA216A-4C37-0045-802B-739066432655}" type="slidenum">
              <a:rPr lang="en-US" smtClean="0"/>
              <a:pPr/>
              <a:t>‹#›</a:t>
            </a:fld>
            <a:endParaRPr lang="en-US"/>
          </a:p>
        </p:txBody>
      </p:sp>
    </p:spTree>
    <p:extLst>
      <p:ext uri="{BB962C8B-B14F-4D97-AF65-F5344CB8AC3E}">
        <p14:creationId xmlns:p14="http://schemas.microsoft.com/office/powerpoint/2010/main" val="3444853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CBA826-620D-D547-A128-2D0966335DC3}" type="datetimeFigureOut">
              <a:rPr lang="en-US" smtClean="0"/>
              <a:pPr/>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FA216A-4C37-0045-802B-739066432655}" type="slidenum">
              <a:rPr lang="en-US" smtClean="0"/>
              <a:pPr/>
              <a:t>‹#›</a:t>
            </a:fld>
            <a:endParaRPr lang="en-US"/>
          </a:p>
        </p:txBody>
      </p:sp>
    </p:spTree>
    <p:extLst>
      <p:ext uri="{BB962C8B-B14F-4D97-AF65-F5344CB8AC3E}">
        <p14:creationId xmlns:p14="http://schemas.microsoft.com/office/powerpoint/2010/main" val="1694694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CBA826-620D-D547-A128-2D0966335DC3}" type="datetimeFigureOut">
              <a:rPr lang="en-US" smtClean="0"/>
              <a:pPr/>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FA216A-4C37-0045-802B-739066432655}" type="slidenum">
              <a:rPr lang="en-US" smtClean="0"/>
              <a:pPr/>
              <a:t>‹#›</a:t>
            </a:fld>
            <a:endParaRPr lang="en-US"/>
          </a:p>
        </p:txBody>
      </p:sp>
    </p:spTree>
    <p:extLst>
      <p:ext uri="{BB962C8B-B14F-4D97-AF65-F5344CB8AC3E}">
        <p14:creationId xmlns:p14="http://schemas.microsoft.com/office/powerpoint/2010/main" val="40460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7E9F05D-AAED-BB4B-8B02-18F47D60D763}" type="datetimeFigureOut">
              <a:rPr lang="en-US" smtClean="0"/>
              <a:t>11/27/2017</a:t>
            </a:fld>
            <a:endParaRPr lang="en-US"/>
          </a:p>
        </p:txBody>
      </p:sp>
      <p:sp>
        <p:nvSpPr>
          <p:cNvPr id="5" name="Footer Placeholder 4"/>
          <p:cNvSpPr>
            <a:spLocks noGrp="1"/>
          </p:cNvSpPr>
          <p:nvPr>
            <p:ph type="ftr" sz="quarter" idx="11"/>
          </p:nvPr>
        </p:nvSpPr>
        <p:spPr>
          <a:xfrm>
            <a:off x="659165" y="6356350"/>
            <a:ext cx="2847975"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543278" y="6356350"/>
            <a:ext cx="561975" cy="365125"/>
          </a:xfrm>
          <a:prstGeom prst="rect">
            <a:avLst/>
          </a:prstGeom>
        </p:spPr>
        <p:txBody>
          <a:bodyPr/>
          <a:lstStyle/>
          <a:p>
            <a:fld id="{03D400FC-951F-C141-9B87-09CDFFFDC120}" type="slidenum">
              <a:rPr lang="en-US" smtClean="0"/>
              <a:t>‹#›</a:t>
            </a:fld>
            <a:endParaRPr lang="en-US"/>
          </a:p>
        </p:txBody>
      </p:sp>
    </p:spTree>
    <p:extLst>
      <p:ext uri="{BB962C8B-B14F-4D97-AF65-F5344CB8AC3E}">
        <p14:creationId xmlns:p14="http://schemas.microsoft.com/office/powerpoint/2010/main" val="3992455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45CBA826-620D-D547-A128-2D0966335DC3}" type="datetimeFigureOut">
              <a:rPr lang="en-US" smtClean="0"/>
              <a:pPr/>
              <a:t>11/27/2017</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EFA216A-4C37-0045-802B-739066432655}"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5CBA826-620D-D547-A128-2D0966335DC3}" type="datetimeFigureOut">
              <a:rPr lang="en-US" smtClean="0"/>
              <a:pPr/>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0EFA216A-4C37-0045-802B-739066432655}"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45CBA826-620D-D547-A128-2D0966335DC3}" type="datetimeFigureOut">
              <a:rPr lang="en-US" smtClean="0"/>
              <a:pPr/>
              <a:t>11/27/2017</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EFA216A-4C37-0045-802B-739066432655}"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45CBA826-620D-D547-A128-2D0966335DC3}" type="datetimeFigureOut">
              <a:rPr lang="en-US" smtClean="0"/>
              <a:pPr/>
              <a:t>11/27/2017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FA216A-4C37-0045-802B-739066432655}"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45CBA826-620D-D547-A128-2D0966335DC3}" type="datetimeFigureOut">
              <a:rPr lang="en-US" smtClean="0"/>
              <a:pPr/>
              <a:t>11/27/2017</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0EFA216A-4C37-0045-802B-739066432655}"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5CBA826-620D-D547-A128-2D0966335DC3}" type="datetimeFigureOut">
              <a:rPr lang="en-US" smtClean="0"/>
              <a:pPr/>
              <a:t>11/27/2017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0EFA216A-4C37-0045-802B-739066432655}"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45CBA826-620D-D547-A128-2D0966335DC3}" type="datetimeFigureOut">
              <a:rPr lang="en-US" smtClean="0"/>
              <a:pPr/>
              <a:t>11/27/2017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0EFA216A-4C37-0045-802B-73906643265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CBA826-620D-D547-A128-2D0966335DC3}" type="datetimeFigureOut">
              <a:rPr lang="en-US" smtClean="0"/>
              <a:pPr/>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FA216A-4C37-0045-802B-739066432655}" type="slidenum">
              <a:rPr lang="en-US" smtClean="0"/>
              <a:pPr/>
              <a:t>‹#›</a:t>
            </a:fld>
            <a:endParaRPr lang="en-US"/>
          </a:p>
        </p:txBody>
      </p:sp>
    </p:spTree>
    <p:extLst>
      <p:ext uri="{BB962C8B-B14F-4D97-AF65-F5344CB8AC3E}">
        <p14:creationId xmlns:p14="http://schemas.microsoft.com/office/powerpoint/2010/main" val="419249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0EFA216A-4C37-0045-802B-739066432655}"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45CBA826-620D-D547-A128-2D0966335DC3}" type="datetimeFigureOut">
              <a:rPr lang="en-US" smtClean="0"/>
              <a:pPr/>
              <a:t>11/27/2017</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0EFA216A-4C37-0045-802B-739066432655}"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45CBA826-620D-D547-A128-2D0966335DC3}" type="datetimeFigureOut">
              <a:rPr lang="en-US" smtClean="0"/>
              <a:pPr/>
              <a:t>11/27/2017</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5CBA826-620D-D547-A128-2D0966335DC3}" type="datetimeFigureOut">
              <a:rPr lang="en-US" smtClean="0"/>
              <a:pPr/>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FA216A-4C37-0045-802B-73906643265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0EFA216A-4C37-0045-802B-739066432655}"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5CBA826-620D-D547-A128-2D0966335DC3}" type="datetimeFigureOut">
              <a:rPr lang="en-US" smtClean="0"/>
              <a:pPr/>
              <a:t>11/27/2017</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7E9F05D-AAED-BB4B-8B02-18F47D60D763}" type="datetimeFigureOut">
              <a:rPr lang="en-US" smtClean="0"/>
              <a:t>11/27/2017</a:t>
            </a:fld>
            <a:endParaRPr lang="en-US"/>
          </a:p>
        </p:txBody>
      </p:sp>
      <p:sp>
        <p:nvSpPr>
          <p:cNvPr id="5" name="Footer Placeholder 4"/>
          <p:cNvSpPr>
            <a:spLocks noGrp="1"/>
          </p:cNvSpPr>
          <p:nvPr>
            <p:ph type="ftr" sz="quarter" idx="11"/>
          </p:nvPr>
        </p:nvSpPr>
        <p:spPr>
          <a:xfrm>
            <a:off x="659165" y="6356350"/>
            <a:ext cx="2847975"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543278" y="6356350"/>
            <a:ext cx="561975" cy="365125"/>
          </a:xfrm>
          <a:prstGeom prst="rect">
            <a:avLst/>
          </a:prstGeom>
        </p:spPr>
        <p:txBody>
          <a:bodyPr/>
          <a:lstStyle/>
          <a:p>
            <a:fld id="{03D400FC-951F-C141-9B87-09CDFFFDC120}" type="slidenum">
              <a:rPr lang="en-US" smtClean="0"/>
              <a:t>‹#›</a:t>
            </a:fld>
            <a:endParaRPr lang="en-US"/>
          </a:p>
        </p:txBody>
      </p:sp>
    </p:spTree>
    <p:extLst>
      <p:ext uri="{BB962C8B-B14F-4D97-AF65-F5344CB8AC3E}">
        <p14:creationId xmlns:p14="http://schemas.microsoft.com/office/powerpoint/2010/main" val="3992455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CBA826-620D-D547-A128-2D0966335DC3}" type="datetimeFigureOut">
              <a:rPr lang="en-US" smtClean="0"/>
              <a:pPr/>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FA216A-4C37-0045-802B-739066432655}" type="slidenum">
              <a:rPr lang="en-US" smtClean="0"/>
              <a:pPr/>
              <a:t>‹#›</a:t>
            </a:fld>
            <a:endParaRPr lang="en-US"/>
          </a:p>
        </p:txBody>
      </p:sp>
    </p:spTree>
    <p:extLst>
      <p:ext uri="{BB962C8B-B14F-4D97-AF65-F5344CB8AC3E}">
        <p14:creationId xmlns:p14="http://schemas.microsoft.com/office/powerpoint/2010/main" val="2945731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CBA826-620D-D547-A128-2D0966335DC3}" type="datetimeFigureOut">
              <a:rPr lang="en-US" smtClean="0"/>
              <a:pPr/>
              <a:t>11/27/2017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FA216A-4C37-0045-802B-739066432655}" type="slidenum">
              <a:rPr lang="en-US" smtClean="0"/>
              <a:pPr/>
              <a:t>‹#›</a:t>
            </a:fld>
            <a:endParaRPr lang="en-US"/>
          </a:p>
        </p:txBody>
      </p:sp>
    </p:spTree>
    <p:extLst>
      <p:ext uri="{BB962C8B-B14F-4D97-AF65-F5344CB8AC3E}">
        <p14:creationId xmlns:p14="http://schemas.microsoft.com/office/powerpoint/2010/main" val="3434956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CBA826-620D-D547-A128-2D0966335DC3}" type="datetimeFigureOut">
              <a:rPr lang="en-US" smtClean="0"/>
              <a:pPr/>
              <a:t>11/27/2017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FA216A-4C37-0045-802B-739066432655}" type="slidenum">
              <a:rPr lang="en-US" smtClean="0"/>
              <a:pPr/>
              <a:t>‹#›</a:t>
            </a:fld>
            <a:endParaRPr lang="en-US"/>
          </a:p>
        </p:txBody>
      </p:sp>
    </p:spTree>
    <p:extLst>
      <p:ext uri="{BB962C8B-B14F-4D97-AF65-F5344CB8AC3E}">
        <p14:creationId xmlns:p14="http://schemas.microsoft.com/office/powerpoint/2010/main" val="3426658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CBA826-620D-D547-A128-2D0966335DC3}" type="datetimeFigureOut">
              <a:rPr lang="en-US" smtClean="0"/>
              <a:pPr/>
              <a:t>11/27/2017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FA216A-4C37-0045-802B-739066432655}" type="slidenum">
              <a:rPr lang="en-US" smtClean="0"/>
              <a:pPr/>
              <a:t>‹#›</a:t>
            </a:fld>
            <a:endParaRPr lang="en-US"/>
          </a:p>
        </p:txBody>
      </p:sp>
    </p:spTree>
    <p:extLst>
      <p:ext uri="{BB962C8B-B14F-4D97-AF65-F5344CB8AC3E}">
        <p14:creationId xmlns:p14="http://schemas.microsoft.com/office/powerpoint/2010/main" val="3942698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CBA826-620D-D547-A128-2D0966335DC3}" type="datetimeFigureOut">
              <a:rPr lang="en-US" smtClean="0"/>
              <a:pPr/>
              <a:t>11/27/2017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FA216A-4C37-0045-802B-739066432655}" type="slidenum">
              <a:rPr lang="en-US" smtClean="0"/>
              <a:pPr/>
              <a:t>‹#›</a:t>
            </a:fld>
            <a:endParaRPr lang="en-US"/>
          </a:p>
        </p:txBody>
      </p:sp>
    </p:spTree>
    <p:extLst>
      <p:ext uri="{BB962C8B-B14F-4D97-AF65-F5344CB8AC3E}">
        <p14:creationId xmlns:p14="http://schemas.microsoft.com/office/powerpoint/2010/main" val="1569855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CBA826-620D-D547-A128-2D0966335DC3}" type="datetimeFigureOut">
              <a:rPr lang="en-US" smtClean="0"/>
              <a:pPr/>
              <a:t>11/27/2017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FA216A-4C37-0045-802B-739066432655}" type="slidenum">
              <a:rPr lang="en-US" smtClean="0"/>
              <a:pPr/>
              <a:t>‹#›</a:t>
            </a:fld>
            <a:endParaRPr lang="en-US"/>
          </a:p>
        </p:txBody>
      </p:sp>
    </p:spTree>
    <p:extLst>
      <p:ext uri="{BB962C8B-B14F-4D97-AF65-F5344CB8AC3E}">
        <p14:creationId xmlns:p14="http://schemas.microsoft.com/office/powerpoint/2010/main" val="3192398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CBA826-620D-D547-A128-2D0966335DC3}" type="datetimeFigureOut">
              <a:rPr lang="en-US" smtClean="0"/>
              <a:pPr/>
              <a:t>11/27/2017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FA216A-4C37-0045-802B-739066432655}" type="slidenum">
              <a:rPr lang="en-US" smtClean="0"/>
              <a:pPr/>
              <a:t>‹#›</a:t>
            </a:fld>
            <a:endParaRPr lang="en-US"/>
          </a:p>
        </p:txBody>
      </p:sp>
    </p:spTree>
    <p:extLst>
      <p:ext uri="{BB962C8B-B14F-4D97-AF65-F5344CB8AC3E}">
        <p14:creationId xmlns:p14="http://schemas.microsoft.com/office/powerpoint/2010/main" val="3554392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CBA826-620D-D547-A128-2D0966335DC3}" type="datetimeFigureOut">
              <a:rPr lang="en-US" smtClean="0"/>
              <a:pPr/>
              <a:t>11/27/2017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A538B3-DADD-4A17-8473-C3079D57E741}" type="slidenum">
              <a:rPr lang="en-US" smtClean="0"/>
              <a:t>‹#›</a:t>
            </a:fld>
            <a:endParaRPr lang="en-US"/>
          </a:p>
        </p:txBody>
      </p:sp>
      <p:pic>
        <p:nvPicPr>
          <p:cNvPr id="7" name="Picture 6" descr="bluelower.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7004219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45CBA826-620D-D547-A128-2D0966335DC3}" type="datetimeFigureOut">
              <a:rPr lang="en-US" smtClean="0"/>
              <a:pPr/>
              <a:t>11/27/2017</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4A538B3-DADD-4A17-8473-C3079D57E741}"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pic>
        <p:nvPicPr>
          <p:cNvPr id="20" name="Picture 19" descr="bluelower.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luelow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47" y="0"/>
            <a:ext cx="9144000" cy="6858000"/>
          </a:xfrm>
          <a:prstGeom prst="rect">
            <a:avLst/>
          </a:prstGeom>
        </p:spPr>
      </p:pic>
      <p:sp>
        <p:nvSpPr>
          <p:cNvPr id="4" name="Title 1"/>
          <p:cNvSpPr txBox="1">
            <a:spLocks/>
          </p:cNvSpPr>
          <p:nvPr/>
        </p:nvSpPr>
        <p:spPr>
          <a:xfrm>
            <a:off x="457200" y="0"/>
            <a:ext cx="8229600" cy="1600200"/>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4400" dirty="0" smtClean="0">
                <a:latin typeface="+mj-lt"/>
              </a:rPr>
              <a:t>The Discovery</a:t>
            </a:r>
            <a:endParaRPr lang="en-US" sz="4400" dirty="0">
              <a:latin typeface="+mj-lt"/>
            </a:endParaRPr>
          </a:p>
        </p:txBody>
      </p:sp>
      <p:sp>
        <p:nvSpPr>
          <p:cNvPr id="6" name="Slide Number Placeholder 3"/>
          <p:cNvSpPr>
            <a:spLocks noGrp="1"/>
          </p:cNvSpPr>
          <p:nvPr>
            <p:ph type="sldNum" sz="quarter" idx="12"/>
          </p:nvPr>
        </p:nvSpPr>
        <p:spPr/>
        <p:txBody>
          <a:bodyPr/>
          <a:lstStyle/>
          <a:p>
            <a:r>
              <a:rPr lang="en-US" dirty="0">
                <a:solidFill>
                  <a:schemeClr val="accent5"/>
                </a:solidFill>
                <a:latin typeface="+mj-lt"/>
              </a:rPr>
              <a:t>1</a:t>
            </a:r>
          </a:p>
        </p:txBody>
      </p:sp>
      <p:sp>
        <p:nvSpPr>
          <p:cNvPr id="9" name="TextBox 8"/>
          <p:cNvSpPr txBox="1"/>
          <p:nvPr/>
        </p:nvSpPr>
        <p:spPr>
          <a:xfrm>
            <a:off x="186265" y="5171781"/>
            <a:ext cx="5300135" cy="1231106"/>
          </a:xfrm>
          <a:prstGeom prst="rect">
            <a:avLst/>
          </a:prstGeom>
          <a:noFill/>
        </p:spPr>
        <p:txBody>
          <a:bodyPr wrap="square" rtlCol="0">
            <a:spAutoFit/>
          </a:bodyPr>
          <a:lstStyle/>
          <a:p>
            <a:r>
              <a:rPr lang="en-US" sz="2000" dirty="0" smtClean="0">
                <a:solidFill>
                  <a:schemeClr val="accent1"/>
                </a:solidFill>
                <a:latin typeface="Arial"/>
                <a:cs typeface="Arial"/>
              </a:rPr>
              <a:t>IF this planet as the same density of the Earth then it is also 5 times more massive than the Earth</a:t>
            </a:r>
            <a:endParaRPr lang="en-US" sz="2000" dirty="0">
              <a:solidFill>
                <a:schemeClr val="accent1"/>
              </a:solidFill>
              <a:latin typeface="Arial"/>
              <a:cs typeface="Arial"/>
            </a:endParaRPr>
          </a:p>
          <a:p>
            <a:endParaRPr lang="en-US" sz="1400" dirty="0">
              <a:solidFill>
                <a:srgbClr val="6076B4"/>
              </a:solidFill>
              <a:latin typeface="Arial"/>
              <a:cs typeface="Arial"/>
            </a:endParaRPr>
          </a:p>
        </p:txBody>
      </p:sp>
      <p:sp>
        <p:nvSpPr>
          <p:cNvPr id="10" name="TextBox 9"/>
          <p:cNvSpPr txBox="1"/>
          <p:nvPr/>
        </p:nvSpPr>
        <p:spPr>
          <a:xfrm>
            <a:off x="312505" y="4536561"/>
            <a:ext cx="8594428" cy="400110"/>
          </a:xfrm>
          <a:prstGeom prst="rect">
            <a:avLst/>
          </a:prstGeom>
          <a:noFill/>
        </p:spPr>
        <p:txBody>
          <a:bodyPr wrap="square" rtlCol="0">
            <a:spAutoFit/>
          </a:bodyPr>
          <a:lstStyle/>
          <a:p>
            <a:r>
              <a:rPr lang="en-US" sz="2000" dirty="0" smtClean="0">
                <a:latin typeface="Arial"/>
                <a:cs typeface="Arial"/>
              </a:rPr>
              <a:t>In</a:t>
            </a:r>
            <a:endParaRPr lang="en-US" sz="2000" dirty="0">
              <a:latin typeface="Arial"/>
              <a:cs typeface="Arial"/>
            </a:endParaRPr>
          </a:p>
        </p:txBody>
      </p:sp>
      <p:pic>
        <p:nvPicPr>
          <p:cNvPr id="8" name="Picture 7"/>
          <p:cNvPicPr>
            <a:picLocks noChangeAspect="1"/>
          </p:cNvPicPr>
          <p:nvPr/>
        </p:nvPicPr>
        <p:blipFill>
          <a:blip r:embed="rId4"/>
          <a:stretch>
            <a:fillRect/>
          </a:stretch>
        </p:blipFill>
        <p:spPr>
          <a:xfrm>
            <a:off x="186266" y="1052273"/>
            <a:ext cx="5300134" cy="3893965"/>
          </a:xfrm>
          <a:prstGeom prst="rect">
            <a:avLst/>
          </a:prstGeom>
        </p:spPr>
      </p:pic>
      <p:sp>
        <p:nvSpPr>
          <p:cNvPr id="2" name="TextBox 1"/>
          <p:cNvSpPr txBox="1"/>
          <p:nvPr/>
        </p:nvSpPr>
        <p:spPr>
          <a:xfrm>
            <a:off x="5621866" y="1052273"/>
            <a:ext cx="3483387" cy="5016758"/>
          </a:xfrm>
          <a:prstGeom prst="rect">
            <a:avLst/>
          </a:prstGeom>
          <a:noFill/>
        </p:spPr>
        <p:txBody>
          <a:bodyPr wrap="square" rtlCol="0">
            <a:spAutoFit/>
          </a:bodyPr>
          <a:lstStyle/>
          <a:p>
            <a:r>
              <a:rPr lang="en-US" sz="2000" dirty="0" smtClean="0">
                <a:latin typeface="Arial"/>
                <a:cs typeface="Arial"/>
              </a:rPr>
              <a:t>In July 2015, NASA announced the discovery of the closest “cousin” to Earth yet discovered—in data collected by the </a:t>
            </a:r>
            <a:r>
              <a:rPr lang="en-US" sz="2000" dirty="0" err="1" smtClean="0">
                <a:latin typeface="Arial"/>
                <a:cs typeface="Arial"/>
              </a:rPr>
              <a:t>Kepler</a:t>
            </a:r>
            <a:r>
              <a:rPr lang="en-US" sz="2000" dirty="0" smtClean="0">
                <a:latin typeface="Arial"/>
                <a:cs typeface="Arial"/>
              </a:rPr>
              <a:t> spacecraft during its four-year mission.</a:t>
            </a:r>
          </a:p>
          <a:p>
            <a:endParaRPr lang="en-US" sz="2000" dirty="0">
              <a:latin typeface="Arial"/>
              <a:cs typeface="Arial"/>
            </a:endParaRPr>
          </a:p>
          <a:p>
            <a:r>
              <a:rPr lang="en-US" sz="2000" dirty="0" smtClean="0">
                <a:latin typeface="Arial"/>
                <a:cs typeface="Arial"/>
              </a:rPr>
              <a:t>The planet, designated Kepler-452b, is 1.6 times the diameter of Earth, orbiting every 385 days in the “habitable zone” of a star about the same size and  temperature as the sun and just 20% brighter.</a:t>
            </a:r>
            <a:endParaRPr lang="en-US" sz="2000" dirty="0">
              <a:latin typeface="Arial"/>
              <a:cs typeface="Arial"/>
            </a:endParaRPr>
          </a:p>
        </p:txBody>
      </p:sp>
    </p:spTree>
    <p:extLst>
      <p:ext uri="{BB962C8B-B14F-4D97-AF65-F5344CB8AC3E}">
        <p14:creationId xmlns:p14="http://schemas.microsoft.com/office/powerpoint/2010/main" val="10425428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luelow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txBox="1">
            <a:spLocks/>
          </p:cNvSpPr>
          <p:nvPr/>
        </p:nvSpPr>
        <p:spPr>
          <a:xfrm>
            <a:off x="0" y="0"/>
            <a:ext cx="9143999" cy="1600200"/>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4400" dirty="0" smtClean="0">
                <a:latin typeface="+mj-lt"/>
              </a:rPr>
              <a:t>How was the Discovery Made?</a:t>
            </a:r>
            <a:endParaRPr lang="en-US" sz="4400" dirty="0">
              <a:latin typeface="+mj-lt"/>
            </a:endParaRPr>
          </a:p>
        </p:txBody>
      </p:sp>
      <p:sp>
        <p:nvSpPr>
          <p:cNvPr id="6" name="Slide Number Placeholder 3"/>
          <p:cNvSpPr>
            <a:spLocks noGrp="1"/>
          </p:cNvSpPr>
          <p:nvPr>
            <p:ph type="sldNum" sz="quarter" idx="12"/>
          </p:nvPr>
        </p:nvSpPr>
        <p:spPr/>
        <p:txBody>
          <a:bodyPr/>
          <a:lstStyle/>
          <a:p>
            <a:r>
              <a:rPr lang="en-US" dirty="0">
                <a:solidFill>
                  <a:srgbClr val="4BACC6"/>
                </a:solidFill>
                <a:latin typeface="+mj-lt"/>
              </a:rPr>
              <a:t>2</a:t>
            </a:r>
          </a:p>
        </p:txBody>
      </p:sp>
      <p:sp>
        <p:nvSpPr>
          <p:cNvPr id="10" name="TextBox 9"/>
          <p:cNvSpPr txBox="1"/>
          <p:nvPr/>
        </p:nvSpPr>
        <p:spPr>
          <a:xfrm>
            <a:off x="902044" y="2566887"/>
            <a:ext cx="7253416" cy="3785652"/>
          </a:xfrm>
          <a:prstGeom prst="rect">
            <a:avLst/>
          </a:prstGeom>
          <a:noFill/>
        </p:spPr>
        <p:txBody>
          <a:bodyPr wrap="square" rtlCol="0">
            <a:spAutoFit/>
          </a:bodyPr>
          <a:lstStyle/>
          <a:p>
            <a:r>
              <a:rPr lang="en-US" sz="2000" dirty="0" err="1">
                <a:latin typeface="Arial"/>
                <a:cs typeface="Arial"/>
              </a:rPr>
              <a:t>Kepler</a:t>
            </a:r>
            <a:r>
              <a:rPr lang="en-US" sz="2000" dirty="0">
                <a:latin typeface="Arial"/>
                <a:cs typeface="Arial"/>
              </a:rPr>
              <a:t> </a:t>
            </a:r>
            <a:r>
              <a:rPr lang="en-US" sz="2000" dirty="0" smtClean="0">
                <a:latin typeface="Arial"/>
                <a:cs typeface="Arial"/>
              </a:rPr>
              <a:t>detects possible planets </a:t>
            </a:r>
            <a:r>
              <a:rPr lang="en-US" sz="2000" dirty="0">
                <a:latin typeface="Arial"/>
                <a:cs typeface="Arial"/>
              </a:rPr>
              <a:t>by taking a photometric measurement of the stars in its field of view every 30 minutes. A planet transit will show as a small periodic dip in the “light curve” of a star over time</a:t>
            </a:r>
            <a:r>
              <a:rPr lang="en-US" sz="2000" dirty="0" smtClean="0">
                <a:latin typeface="Arial"/>
                <a:cs typeface="Arial"/>
              </a:rPr>
              <a:t>.</a:t>
            </a:r>
          </a:p>
          <a:p>
            <a:endParaRPr lang="en-US" sz="2000" dirty="0">
              <a:latin typeface="Arial"/>
              <a:cs typeface="Arial"/>
            </a:endParaRPr>
          </a:p>
          <a:p>
            <a:r>
              <a:rPr lang="en-US" sz="2000" dirty="0" smtClean="0">
                <a:latin typeface="Arial"/>
                <a:cs typeface="Arial"/>
              </a:rPr>
              <a:t>The time between transits gives the orbital period of the planet.  If the star’s size and temperature are known, the dip in the light curve indicates the size of the planet.</a:t>
            </a:r>
          </a:p>
          <a:p>
            <a:endParaRPr lang="en-US" sz="2000" dirty="0">
              <a:latin typeface="Arial"/>
              <a:cs typeface="Arial"/>
            </a:endParaRPr>
          </a:p>
          <a:p>
            <a:r>
              <a:rPr lang="en-US" sz="2000" dirty="0">
                <a:latin typeface="Arial"/>
                <a:cs typeface="Arial"/>
              </a:rPr>
              <a:t>Mission scientists require </a:t>
            </a:r>
            <a:r>
              <a:rPr lang="en-US" sz="2000" i="1" dirty="0">
                <a:latin typeface="Arial"/>
                <a:cs typeface="Arial"/>
              </a:rPr>
              <a:t>at least </a:t>
            </a:r>
            <a:r>
              <a:rPr lang="en-US" sz="2000" dirty="0" smtClean="0">
                <a:latin typeface="Arial"/>
                <a:cs typeface="Arial"/>
              </a:rPr>
              <a:t>three </a:t>
            </a:r>
            <a:r>
              <a:rPr lang="en-US" sz="2000" dirty="0">
                <a:latin typeface="Arial"/>
                <a:cs typeface="Arial"/>
              </a:rPr>
              <a:t>transits</a:t>
            </a:r>
            <a:r>
              <a:rPr lang="en-US" sz="2000" dirty="0" smtClean="0">
                <a:latin typeface="Arial"/>
                <a:cs typeface="Arial"/>
              </a:rPr>
              <a:t>—three orbits, or planetary “years”—</a:t>
            </a:r>
            <a:r>
              <a:rPr lang="en-US" sz="2000" dirty="0">
                <a:latin typeface="Arial"/>
                <a:cs typeface="Arial"/>
              </a:rPr>
              <a:t>to </a:t>
            </a:r>
            <a:r>
              <a:rPr lang="en-US" sz="2000" dirty="0" smtClean="0">
                <a:latin typeface="Arial"/>
                <a:cs typeface="Arial"/>
              </a:rPr>
              <a:t>verify that a planet is present. </a:t>
            </a:r>
            <a:endParaRPr lang="en-US" sz="2000" dirty="0">
              <a:latin typeface="Arial"/>
              <a:cs typeface="Arial"/>
            </a:endParaRPr>
          </a:p>
          <a:p>
            <a:endParaRPr lang="en-US" sz="2000" dirty="0">
              <a:latin typeface="Arial"/>
              <a:cs typeface="Arial"/>
            </a:endParaRPr>
          </a:p>
        </p:txBody>
      </p:sp>
      <p:pic>
        <p:nvPicPr>
          <p:cNvPr id="2" name="Picture 1" descr="Screen Shot 2015-09-30 at 1.59.56 PM.png"/>
          <p:cNvPicPr>
            <a:picLocks noChangeAspect="1"/>
          </p:cNvPicPr>
          <p:nvPr/>
        </p:nvPicPr>
        <p:blipFill rotWithShape="1">
          <a:blip r:embed="rId4">
            <a:extLst>
              <a:ext uri="{28A0092B-C50C-407E-A947-70E740481C1C}">
                <a14:useLocalDpi xmlns:a14="http://schemas.microsoft.com/office/drawing/2010/main" val="0"/>
              </a:ext>
            </a:extLst>
          </a:blip>
          <a:srcRect l="3958" r="3484"/>
          <a:stretch/>
        </p:blipFill>
        <p:spPr>
          <a:xfrm>
            <a:off x="541562" y="903816"/>
            <a:ext cx="7873389" cy="1392767"/>
          </a:xfrm>
          <a:prstGeom prst="rect">
            <a:avLst/>
          </a:prstGeom>
        </p:spPr>
      </p:pic>
    </p:spTree>
    <p:extLst>
      <p:ext uri="{BB962C8B-B14F-4D97-AF65-F5344CB8AC3E}">
        <p14:creationId xmlns:p14="http://schemas.microsoft.com/office/powerpoint/2010/main" val="39087178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0"/>
            <a:ext cx="8229600" cy="1600200"/>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4400" dirty="0" smtClean="0">
                <a:latin typeface="+mj-lt"/>
              </a:rPr>
              <a:t>The Big Picture</a:t>
            </a:r>
            <a:endParaRPr lang="en-US" sz="4400" dirty="0">
              <a:latin typeface="+mj-lt"/>
            </a:endParaRPr>
          </a:p>
        </p:txBody>
      </p:sp>
      <p:sp>
        <p:nvSpPr>
          <p:cNvPr id="6" name="Slide Number Placeholder 2"/>
          <p:cNvSpPr>
            <a:spLocks noGrp="1"/>
          </p:cNvSpPr>
          <p:nvPr>
            <p:ph type="sldNum" sz="quarter" idx="12"/>
          </p:nvPr>
        </p:nvSpPr>
        <p:spPr/>
        <p:txBody>
          <a:bodyPr/>
          <a:lstStyle/>
          <a:p>
            <a:r>
              <a:rPr lang="en-US" dirty="0" smtClean="0">
                <a:solidFill>
                  <a:srgbClr val="4BACC6"/>
                </a:solidFill>
                <a:latin typeface="+mj-lt"/>
              </a:rPr>
              <a:t>3</a:t>
            </a:r>
            <a:endParaRPr lang="en-US" dirty="0">
              <a:solidFill>
                <a:srgbClr val="4BACC6"/>
              </a:solidFill>
              <a:latin typeface="+mj-lt"/>
            </a:endParaRPr>
          </a:p>
        </p:txBody>
      </p:sp>
      <p:sp>
        <p:nvSpPr>
          <p:cNvPr id="2" name="TextBox 1"/>
          <p:cNvSpPr txBox="1"/>
          <p:nvPr/>
        </p:nvSpPr>
        <p:spPr>
          <a:xfrm>
            <a:off x="5588000" y="971101"/>
            <a:ext cx="3517254" cy="3785652"/>
          </a:xfrm>
          <a:prstGeom prst="rect">
            <a:avLst/>
          </a:prstGeom>
          <a:noFill/>
        </p:spPr>
        <p:txBody>
          <a:bodyPr wrap="square" rtlCol="0">
            <a:spAutoFit/>
          </a:bodyPr>
          <a:lstStyle/>
          <a:p>
            <a:r>
              <a:rPr lang="en-US" sz="2000" dirty="0" smtClean="0">
                <a:latin typeface="Arial"/>
                <a:cs typeface="Arial"/>
              </a:rPr>
              <a:t>One of the key questions </a:t>
            </a:r>
            <a:r>
              <a:rPr lang="en-US" sz="2000" dirty="0" err="1" smtClean="0">
                <a:latin typeface="Arial"/>
                <a:cs typeface="Arial"/>
              </a:rPr>
              <a:t>Kepler</a:t>
            </a:r>
            <a:r>
              <a:rPr lang="en-US" sz="2000" dirty="0">
                <a:latin typeface="Arial"/>
                <a:cs typeface="Arial"/>
              </a:rPr>
              <a:t> </a:t>
            </a:r>
            <a:r>
              <a:rPr lang="en-US" sz="2000" dirty="0" smtClean="0">
                <a:latin typeface="Arial"/>
                <a:cs typeface="Arial"/>
              </a:rPr>
              <a:t>was created to answer was whether there were other planets like Earth.</a:t>
            </a:r>
          </a:p>
          <a:p>
            <a:endParaRPr lang="en-US" sz="2000" dirty="0">
              <a:latin typeface="Arial"/>
              <a:cs typeface="Arial"/>
            </a:endParaRPr>
          </a:p>
          <a:p>
            <a:r>
              <a:rPr lang="en-US" sz="2000" dirty="0" smtClean="0">
                <a:latin typeface="Arial"/>
                <a:cs typeface="Arial"/>
              </a:rPr>
              <a:t>Most confirmed Earth-size planet discoveries orbit smaller and cooler stars than the sun and have short years—because these planets transit more often and are thus more readily confirmed.  </a:t>
            </a:r>
            <a:endParaRPr lang="en-US" sz="2000" dirty="0">
              <a:latin typeface="Arial"/>
              <a:cs typeface="Arial"/>
            </a:endParaRPr>
          </a:p>
        </p:txBody>
      </p:sp>
      <p:pic>
        <p:nvPicPr>
          <p:cNvPr id="13" name="Picture 12"/>
          <p:cNvPicPr>
            <a:picLocks noChangeAspect="1"/>
          </p:cNvPicPr>
          <p:nvPr/>
        </p:nvPicPr>
        <p:blipFill>
          <a:blip r:embed="rId3"/>
          <a:stretch>
            <a:fillRect/>
          </a:stretch>
        </p:blipFill>
        <p:spPr>
          <a:xfrm>
            <a:off x="304801" y="971102"/>
            <a:ext cx="5130800" cy="3849810"/>
          </a:xfrm>
          <a:prstGeom prst="rect">
            <a:avLst/>
          </a:prstGeom>
        </p:spPr>
      </p:pic>
    </p:spTree>
    <p:extLst>
      <p:ext uri="{BB962C8B-B14F-4D97-AF65-F5344CB8AC3E}">
        <p14:creationId xmlns:p14="http://schemas.microsoft.com/office/powerpoint/2010/main" val="18596192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145640"/>
            <a:ext cx="8229600" cy="1143000"/>
          </a:xfrm>
        </p:spPr>
        <p:txBody>
          <a:bodyPr/>
          <a:lstStyle/>
          <a:p>
            <a:r>
              <a:rPr lang="en-US" dirty="0" smtClean="0">
                <a:solidFill>
                  <a:srgbClr val="4F81BD"/>
                </a:solidFill>
                <a:latin typeface="Arial"/>
                <a:cs typeface="Arial"/>
              </a:rPr>
              <a:t>Life on Kepler 452b?</a:t>
            </a:r>
            <a:endParaRPr lang="en-US" dirty="0">
              <a:solidFill>
                <a:srgbClr val="4F81BD"/>
              </a:solidFill>
              <a:latin typeface="Arial"/>
              <a:cs typeface="Arial"/>
            </a:endParaRPr>
          </a:p>
        </p:txBody>
      </p:sp>
      <p:pic>
        <p:nvPicPr>
          <p:cNvPr id="4" name="Picture 3"/>
          <p:cNvPicPr>
            <a:picLocks noChangeAspect="1"/>
          </p:cNvPicPr>
          <p:nvPr/>
        </p:nvPicPr>
        <p:blipFill>
          <a:blip r:embed="rId3"/>
          <a:stretch>
            <a:fillRect/>
          </a:stretch>
        </p:blipFill>
        <p:spPr>
          <a:xfrm>
            <a:off x="431800" y="1163638"/>
            <a:ext cx="5321080" cy="3871325"/>
          </a:xfrm>
          <a:prstGeom prst="rect">
            <a:avLst/>
          </a:prstGeom>
        </p:spPr>
      </p:pic>
      <p:sp>
        <p:nvSpPr>
          <p:cNvPr id="6" name="TextBox 5"/>
          <p:cNvSpPr txBox="1"/>
          <p:nvPr/>
        </p:nvSpPr>
        <p:spPr>
          <a:xfrm>
            <a:off x="5887562" y="997360"/>
            <a:ext cx="3256437" cy="4708981"/>
          </a:xfrm>
          <a:prstGeom prst="rect">
            <a:avLst/>
          </a:prstGeom>
          <a:noFill/>
        </p:spPr>
        <p:txBody>
          <a:bodyPr wrap="square" rtlCol="0">
            <a:spAutoFit/>
          </a:bodyPr>
          <a:lstStyle/>
          <a:p>
            <a:r>
              <a:rPr lang="en-US" sz="2000" dirty="0" smtClean="0">
                <a:latin typeface="Arial"/>
                <a:cs typeface="Arial"/>
              </a:rPr>
              <a:t>Kepler-452b is both larger and older than Earth. 452b receives 10% more energy than Earth; if it were the same size as Earth, there would be a run-away greenhouse effect. </a:t>
            </a:r>
            <a:endParaRPr lang="en-US" sz="2000" dirty="0">
              <a:latin typeface="Arial"/>
              <a:cs typeface="Arial"/>
            </a:endParaRPr>
          </a:p>
          <a:p>
            <a:endParaRPr lang="en-US" sz="2000" dirty="0" smtClean="0">
              <a:latin typeface="Arial"/>
              <a:cs typeface="Arial"/>
            </a:endParaRPr>
          </a:p>
          <a:p>
            <a:r>
              <a:rPr lang="en-US" sz="2000" dirty="0" smtClean="0">
                <a:latin typeface="Arial"/>
                <a:cs typeface="Arial"/>
              </a:rPr>
              <a:t>Because </a:t>
            </a:r>
            <a:r>
              <a:rPr lang="en-US" sz="2000" dirty="0" smtClean="0">
                <a:latin typeface="Arial"/>
                <a:cs typeface="Arial"/>
              </a:rPr>
              <a:t>it is 5 times more massive </a:t>
            </a:r>
            <a:r>
              <a:rPr lang="en-US" sz="2000" dirty="0" smtClean="0">
                <a:latin typeface="Arial"/>
                <a:cs typeface="Arial"/>
              </a:rPr>
              <a:t>than Earth, its size may allow it to retain </a:t>
            </a:r>
            <a:r>
              <a:rPr lang="en-US" sz="2000" dirty="0" smtClean="0">
                <a:latin typeface="Arial"/>
                <a:cs typeface="Arial"/>
              </a:rPr>
              <a:t>an more of an </a:t>
            </a:r>
            <a:r>
              <a:rPr lang="en-US" sz="2000" dirty="0" smtClean="0">
                <a:latin typeface="Arial"/>
                <a:cs typeface="Arial"/>
              </a:rPr>
              <a:t>atmosphere </a:t>
            </a:r>
            <a:r>
              <a:rPr lang="en-US" sz="2000" dirty="0" smtClean="0">
                <a:latin typeface="Arial"/>
                <a:cs typeface="Arial"/>
              </a:rPr>
              <a:t>that might mitigate against a run away greenhouse effect.</a:t>
            </a:r>
            <a:endParaRPr lang="en-US" sz="2000" dirty="0" smtClean="0">
              <a:latin typeface="Arial"/>
              <a:cs typeface="Arial"/>
            </a:endParaRPr>
          </a:p>
        </p:txBody>
      </p:sp>
      <p:sp>
        <p:nvSpPr>
          <p:cNvPr id="7" name="TextBox 6"/>
          <p:cNvSpPr txBox="1"/>
          <p:nvPr/>
        </p:nvSpPr>
        <p:spPr>
          <a:xfrm>
            <a:off x="431800" y="5034963"/>
            <a:ext cx="4351867" cy="307777"/>
          </a:xfrm>
          <a:prstGeom prst="rect">
            <a:avLst/>
          </a:prstGeom>
          <a:noFill/>
        </p:spPr>
        <p:txBody>
          <a:bodyPr wrap="square" rtlCol="0">
            <a:spAutoFit/>
          </a:bodyPr>
          <a:lstStyle/>
          <a:p>
            <a:r>
              <a:rPr lang="en-US" sz="1400" dirty="0" smtClean="0">
                <a:solidFill>
                  <a:srgbClr val="4F81BD"/>
                </a:solidFill>
                <a:latin typeface="Century Gothic"/>
                <a:cs typeface="Century Gothic"/>
              </a:rPr>
              <a:t>Credit:  NASA Ames/J. Jenkins</a:t>
            </a:r>
            <a:r>
              <a:rPr lang="en-US" sz="1400" dirty="0" smtClean="0">
                <a:latin typeface="Century Gothic"/>
                <a:cs typeface="Century Gothic"/>
              </a:rPr>
              <a:t>.</a:t>
            </a:r>
            <a:endParaRPr lang="en-US" sz="1400" dirty="0">
              <a:latin typeface="Century Gothic"/>
              <a:cs typeface="Century Gothic"/>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More examples – host star = 0.5 solar masses</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5053" y="1600200"/>
            <a:ext cx="8053893"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6831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Ross 128 B</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Discovered in Fall of 2017</a:t>
            </a:r>
          </a:p>
          <a:p>
            <a:r>
              <a:rPr lang="en-US" dirty="0" smtClean="0"/>
              <a:t>This exoplanet is located only 11 light years away</a:t>
            </a:r>
          </a:p>
          <a:p>
            <a:r>
              <a:rPr lang="en-US" dirty="0" smtClean="0"/>
              <a:t>Orbits a red dwarf star every 10 days</a:t>
            </a:r>
          </a:p>
          <a:p>
            <a:r>
              <a:rPr lang="en-US" dirty="0" smtClean="0"/>
              <a:t>Planet gets 1.4 times more radiation from its host star than the Earth does</a:t>
            </a:r>
          </a:p>
          <a:p>
            <a:r>
              <a:rPr lang="en-US" dirty="0" smtClean="0"/>
              <a:t>But, host star is much cooler, so very few “blue” and “green” photons are emitted.  That would greatly hamper the earth equivalent of photosynthesis</a:t>
            </a:r>
          </a:p>
          <a:p>
            <a:r>
              <a:rPr lang="en-US" dirty="0" smtClean="0"/>
              <a:t>But clearly the object is sufficiently nearby that detailed studies are planned</a:t>
            </a:r>
            <a:endParaRPr lang="en-US" dirty="0"/>
          </a:p>
        </p:txBody>
      </p:sp>
    </p:spTree>
    <p:extLst>
      <p:ext uri="{BB962C8B-B14F-4D97-AF65-F5344CB8AC3E}">
        <p14:creationId xmlns:p14="http://schemas.microsoft.com/office/powerpoint/2010/main" val="1077338222"/>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1295</TotalTime>
  <Words>891</Words>
  <Application>Microsoft Office PowerPoint</Application>
  <PresentationFormat>On-screen Show (4:3)</PresentationFormat>
  <Paragraphs>57</Paragraphs>
  <Slides>6</Slides>
  <Notes>4</Notes>
  <HiddenSlides>0</HiddenSlides>
  <MMClips>0</MMClips>
  <ScaleCrop>false</ScaleCrop>
  <HeadingPairs>
    <vt:vector size="4" baseType="variant">
      <vt:variant>
        <vt:lpstr>Theme</vt:lpstr>
      </vt:variant>
      <vt:variant>
        <vt:i4>2</vt:i4>
      </vt:variant>
      <vt:variant>
        <vt:lpstr>Slide Titles</vt:lpstr>
      </vt:variant>
      <vt:variant>
        <vt:i4>6</vt:i4>
      </vt:variant>
    </vt:vector>
  </HeadingPairs>
  <TitlesOfParts>
    <vt:vector size="8" baseType="lpstr">
      <vt:lpstr>Office Theme</vt:lpstr>
      <vt:lpstr>Civic</vt:lpstr>
      <vt:lpstr>PowerPoint Presentation</vt:lpstr>
      <vt:lpstr>PowerPoint Presentation</vt:lpstr>
      <vt:lpstr>PowerPoint Presentation</vt:lpstr>
      <vt:lpstr>Life on Kepler 452b?</vt:lpstr>
      <vt:lpstr>More examples – host star = 0.5 solar masses</vt:lpstr>
      <vt:lpstr>Ross 128 B</vt:lpstr>
    </vt:vector>
  </TitlesOfParts>
  <Company>SETI Institute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NAKAGIRI</dc:creator>
  <cp:lastModifiedBy>Dr. Nuts</cp:lastModifiedBy>
  <cp:revision>63</cp:revision>
  <dcterms:created xsi:type="dcterms:W3CDTF">2015-09-28T04:04:25Z</dcterms:created>
  <dcterms:modified xsi:type="dcterms:W3CDTF">2017-11-27T20:31:31Z</dcterms:modified>
</cp:coreProperties>
</file>