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4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7" r:id="rId9"/>
    <p:sldId id="268" r:id="rId10"/>
    <p:sldId id="269" r:id="rId11"/>
    <p:sldId id="266" r:id="rId12"/>
    <p:sldId id="265" r:id="rId13"/>
    <p:sldId id="270" r:id="rId14"/>
    <p:sldId id="271" r:id="rId15"/>
    <p:sldId id="272" r:id="rId16"/>
    <p:sldId id="273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AF466F-BDA4-4F18-9C7B-FF0A9A1B0E80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FB4290-6522-4139-852E-05BD9E7F0D2E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955F9-81EA-47C5-8059-9E5C2B437C70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EF607B-A47E-422C-9BEF-122CCDB7C526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9A7CB-BEE6-4F99-898E-913F06E8E125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EE300C-6FC5-4FC3-AF1A-075E4F50620D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D295D-4A77-4DEB-B04C-9F4282A8BC04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28685-4D0C-42D5-8013-B5904CD1FCBC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F226C0-9885-4BA9-BBFA-A52CBFEBB775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BEE1B38-C5EB-4D66-9137-0AFE9CDEDE8F}" type="datetime1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7B613C-1AD7-49D3-885D-F654C5CDBAA6}" type="datetime1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27B613C-1AD7-49D3-885D-F654C5CDBAA6}" type="datetime1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6" y="152400"/>
            <a:ext cx="7772400" cy="1753562"/>
          </a:xfrm>
        </p:spPr>
        <p:txBody>
          <a:bodyPr/>
          <a:lstStyle/>
          <a:p>
            <a:r>
              <a:rPr lang="en-US" dirty="0" smtClean="0"/>
              <a:t>The Evolution of Intelligence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87" y="1752600"/>
            <a:ext cx="3648013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286000"/>
            <a:ext cx="5410200" cy="382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6172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Blood Flow to the Brain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8" name="Picture 2" descr="http://zebu.uoregon.edu/2002/ph123/images/r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"/>
            <a:ext cx="8991600" cy="410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44958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Unaltered rate would have produced current human level of EL about 60 million years ago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962400" y="762000"/>
            <a:ext cx="1447800" cy="27432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61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098" name="Picture 2" descr="http://zebu.uoregon.edu/2002/ph123/images/r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"/>
            <a:ext cx="8991600" cy="410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4191000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Continental rate is much higher than the oceanic </a:t>
            </a:r>
            <a:r>
              <a:rPr lang="en-US" b="1" dirty="0" smtClean="0"/>
              <a:t>rate</a:t>
            </a:r>
          </a:p>
          <a:p>
            <a:endParaRPr lang="en-US" b="1" dirty="0"/>
          </a:p>
          <a:p>
            <a:r>
              <a:rPr lang="en-US" b="1" dirty="0" smtClean="0"/>
              <a:t>Oceans are a benign environment and do not need much adaptation to changing conditions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2362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OCEANS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1295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8" name="Picture 2" descr="http://zebu.uoregon.edu/2002/ph123/images/r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"/>
            <a:ext cx="8991600" cy="410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45720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Extrapolation to EL =0 is consistent with the known age of the Universe.  This is just weird.  Was the universe born with emergent intelligence and it just takes 13.5 billion years for it to emerge?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4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Temperature: Many species function/learn best in a constant temperature environment. Large temperature variations are then not conducive to learning (this applies mostly to reptiles)</a:t>
            </a:r>
          </a:p>
          <a:p>
            <a:r>
              <a:rPr lang="en-US" b="1" dirty="0"/>
              <a:t>Time - clearly EL evolves slowly upwards with time. Doubling time appears to be about 2 million </a:t>
            </a:r>
            <a:r>
              <a:rPr lang="en-US" b="1" dirty="0" smtClean="0"/>
              <a:t>years – so primitive human is essentially ½ as “intelligent” as we are currently.</a:t>
            </a:r>
            <a:endParaRPr lang="en-US" b="1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Factors that might contribute to rate of growth of intelligence: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1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Biogenic Environmental </a:t>
            </a:r>
            <a:r>
              <a:rPr lang="en-US" b="1" dirty="0" smtClean="0"/>
              <a:t>Diversity: </a:t>
            </a:r>
            <a:r>
              <a:rPr lang="en-US" b="1" dirty="0"/>
              <a:t> the more diverse the ecosystem the more competition for scarce resources (food) there is  could be strong environmental stimulus for growth of intelligence. </a:t>
            </a:r>
            <a:endParaRPr lang="en-US" b="1" dirty="0" smtClean="0"/>
          </a:p>
          <a:p>
            <a:r>
              <a:rPr lang="en-US" b="1" dirty="0" smtClean="0"/>
              <a:t>Suppression </a:t>
            </a:r>
            <a:r>
              <a:rPr lang="en-US" b="1" dirty="0"/>
              <a:t>of diversity by environmental disaster, climate change, or nutrient depletion would then reduce this growth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Factors that might contribute to rate of growth of intelligence: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Trophic Level is important  where you are in the food chain  does this favor growth in predator or prey?</a:t>
            </a:r>
          </a:p>
          <a:p>
            <a:r>
              <a:rPr lang="en-US" b="1" dirty="0"/>
              <a:t>Adaptation: Species defense mechanisms are a signature </a:t>
            </a:r>
            <a:r>
              <a:rPr lang="en-US" b="1" dirty="0" smtClean="0"/>
              <a:t>of </a:t>
            </a:r>
            <a:r>
              <a:rPr lang="en-US" b="1" dirty="0"/>
              <a:t>evolution of intelligence. </a:t>
            </a:r>
            <a:endParaRPr lang="en-US" b="1" dirty="0" smtClean="0"/>
          </a:p>
          <a:p>
            <a:pPr lvl="1"/>
            <a:r>
              <a:rPr lang="en-US" b="1" dirty="0" smtClean="0"/>
              <a:t>For </a:t>
            </a:r>
            <a:r>
              <a:rPr lang="en-US" b="1" dirty="0"/>
              <a:t>instance, Coral defends itself statically but glue-secreting frogs have ingenious method for fending </a:t>
            </a:r>
            <a:r>
              <a:rPr lang="en-US" b="1" dirty="0" smtClean="0"/>
              <a:t>off </a:t>
            </a:r>
            <a:r>
              <a:rPr lang="en-US" b="1" dirty="0"/>
              <a:t>predators.</a:t>
            </a:r>
          </a:p>
          <a:p>
            <a:r>
              <a:rPr lang="en-US" b="1" dirty="0"/>
              <a:t>Metabolism:  large metabolism of mammals demands larger brain and hence establishes initial capacity for evolution of intelligence in mammals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Factors that might contribute to rate of growth of intelligence: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4572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But clearly the role of mass extinction is paramount and allows the survivors to fill the newly opened ecological niches</a:t>
            </a:r>
            <a:endParaRPr lang="en-US" dirty="0"/>
          </a:p>
        </p:txBody>
      </p:sp>
      <p:pic>
        <p:nvPicPr>
          <p:cNvPr id="5122" name="Picture 2" descr="http://zebu.uoregon.edu/2002/ph123/images/nich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477125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0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 very little about this</a:t>
            </a:r>
          </a:p>
          <a:p>
            <a:r>
              <a:rPr lang="en-US" dirty="0" smtClean="0"/>
              <a:t>We pretend to know a lot about this</a:t>
            </a:r>
          </a:p>
          <a:p>
            <a:r>
              <a:rPr lang="en-US" dirty="0" smtClean="0"/>
              <a:t>Is intelligence innate or learned?  </a:t>
            </a:r>
            <a:r>
              <a:rPr lang="en-US" dirty="0" smtClean="0">
                <a:sym typeface="Wingdings" panose="05000000000000000000" pitchFamily="2" charset="2"/>
              </a:rPr>
              <a:t> Does the need to adapt to a changing environment accelerate the evolution of intelligence?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We do know that the brain size of mammals does slowly increase over geologic time.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Brain size is proportional to body weight in mammals (not dinosaurs)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Intelligence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1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Biological Intelligence: environmental conditions determine the rate of growth of </a:t>
            </a:r>
            <a:r>
              <a:rPr lang="en-US" b="1" dirty="0" smtClean="0"/>
              <a:t>intelligence</a:t>
            </a:r>
          </a:p>
          <a:p>
            <a:endParaRPr lang="en-US" dirty="0" smtClean="0"/>
          </a:p>
          <a:p>
            <a:r>
              <a:rPr lang="en-US" b="1" dirty="0"/>
              <a:t>Artificial Intelligence: number of neurons basically correlates with learning </a:t>
            </a:r>
            <a:r>
              <a:rPr lang="en-US" b="1" dirty="0" smtClean="0"/>
              <a:t>ability</a:t>
            </a:r>
          </a:p>
          <a:p>
            <a:endParaRPr lang="en-US" b="1" dirty="0"/>
          </a:p>
          <a:p>
            <a:r>
              <a:rPr lang="en-US" dirty="0"/>
              <a:t>"The true sign of intelligence is not knowledge but imagination</a:t>
            </a:r>
            <a:r>
              <a:rPr lang="en-US" dirty="0" smtClean="0"/>
              <a:t>.“  [creativity]</a:t>
            </a:r>
          </a:p>
          <a:p>
            <a:endParaRPr lang="en-US" dirty="0" smtClean="0"/>
          </a:p>
          <a:p>
            <a:r>
              <a:rPr lang="en-US" dirty="0" smtClean="0"/>
              <a:t>Intelligence likely transcends problem solving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Intelligence?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as the amount of brain tissue in excess of that required for basic body function.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This is known as the level of </a:t>
            </a:r>
            <a:r>
              <a:rPr lang="en-US" b="1" dirty="0" err="1" smtClean="0"/>
              <a:t>Encephalization</a:t>
            </a:r>
            <a:r>
              <a:rPr lang="en-US" b="1" dirty="0" smtClean="0"/>
              <a:t> (EL)</a:t>
            </a:r>
          </a:p>
          <a:p>
            <a:pPr algn="ctr"/>
            <a:r>
              <a:rPr lang="en-US" b="1" dirty="0" smtClean="0"/>
              <a:t>EL = K(P)</a:t>
            </a:r>
            <a:r>
              <a:rPr lang="en-US" b="1" baseline="52000" dirty="0" smtClean="0"/>
              <a:t>2/3</a:t>
            </a:r>
          </a:p>
          <a:p>
            <a:endParaRPr lang="en-US" b="1" baseline="5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Intelligence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48006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= body mass;  K= some efficiency factor that can be partially recovered from the fossil record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936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 Scale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5486400" cy="528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905000"/>
            <a:ext cx="220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relative intelligence, there is nothing absolute </a:t>
            </a:r>
            <a:r>
              <a:rPr lang="en-US" sz="2400" dirty="0"/>
              <a:t> </a:t>
            </a:r>
            <a:r>
              <a:rPr lang="en-US" sz="2400" dirty="0" smtClean="0"/>
              <a:t>about it.</a:t>
            </a:r>
          </a:p>
        </p:txBody>
      </p:sp>
    </p:spTree>
    <p:extLst>
      <p:ext uri="{BB962C8B-B14F-4D97-AF65-F5344CB8AC3E}">
        <p14:creationId xmlns:p14="http://schemas.microsoft.com/office/powerpoint/2010/main" val="215315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data say?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6" y="1481138"/>
            <a:ext cx="713738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924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 descr="http://zebu.uoregon.edu/2002/ph123/images/r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"/>
            <a:ext cx="8991600" cy="410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994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 descr="http://zebu.uoregon.edu/2002/ph123/images/r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"/>
            <a:ext cx="8991600" cy="410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4495800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Increase in Relative EL exhibits a well defined pattern over the last 200 million years</a:t>
            </a:r>
          </a:p>
          <a:p>
            <a:endParaRPr lang="en-US" dirty="0" smtClean="0"/>
          </a:p>
          <a:p>
            <a:r>
              <a:rPr lang="en-US" b="1" dirty="0"/>
              <a:t>Fastest growth was from 600--250 million years ago when species first emerged on the land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962400" y="762000"/>
            <a:ext cx="1447800" cy="27432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4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 descr="http://zebu.uoregon.edu/2002/ph123/images/r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"/>
            <a:ext cx="8991600" cy="410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4495800"/>
            <a:ext cx="701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Mass extinctions clearly are important as they substantially alter the rate of </a:t>
            </a:r>
            <a:r>
              <a:rPr lang="en-US" b="1" dirty="0" smtClean="0"/>
              <a:t>growth</a:t>
            </a:r>
          </a:p>
          <a:p>
            <a:endParaRPr lang="en-US" b="1" dirty="0"/>
          </a:p>
          <a:p>
            <a:r>
              <a:rPr lang="en-US" b="1" dirty="0" smtClean="0"/>
              <a:t>Minor Extinction event 35 million years ago may have suppressed rate again</a:t>
            </a:r>
            <a:endParaRPr lang="en-US" b="1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962400" y="762000"/>
            <a:ext cx="1447800" cy="27432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3048000" y="2057400"/>
            <a:ext cx="1676400" cy="76200"/>
          </a:xfrm>
          <a:prstGeom prst="straightConnector1">
            <a:avLst/>
          </a:prstGeom>
          <a:ln w="539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209800" y="533400"/>
            <a:ext cx="1524000" cy="14478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Up Arrow 8"/>
          <p:cNvSpPr/>
          <p:nvPr/>
        </p:nvSpPr>
        <p:spPr>
          <a:xfrm>
            <a:off x="2819400" y="1295400"/>
            <a:ext cx="228600" cy="2209800"/>
          </a:xfrm>
          <a:prstGeom prst="upArrow">
            <a:avLst/>
          </a:prstGeom>
          <a:ln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5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</TotalTime>
  <Words>471</Words>
  <Application>Microsoft Office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The Evolution of Intelligence</vt:lpstr>
      <vt:lpstr>Evolution of Intelligence</vt:lpstr>
      <vt:lpstr>What is Intelligence?</vt:lpstr>
      <vt:lpstr>Relative Intelligence</vt:lpstr>
      <vt:lpstr>The EL Scale</vt:lpstr>
      <vt:lpstr>What does the data say?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that might contribute to rate of growth of intelligence:</vt:lpstr>
      <vt:lpstr>Factors that might contribute to rate of growth of intelligence:</vt:lpstr>
      <vt:lpstr>Factors that might contribute to rate of growth of intelligence: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Evolution of Intelligence</dc:title>
  <dc:creator>Dr. Nuts</dc:creator>
  <cp:lastModifiedBy>Dr. Nuts</cp:lastModifiedBy>
  <cp:revision>7</cp:revision>
  <dcterms:created xsi:type="dcterms:W3CDTF">2017-11-27T19:22:02Z</dcterms:created>
  <dcterms:modified xsi:type="dcterms:W3CDTF">2017-11-27T20:04:29Z</dcterms:modified>
</cp:coreProperties>
</file>