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30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2521900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2837377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3450367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927AD2B-6D60-4AAA-8305-F950560FFB5B}" type="datetimeFigureOut">
              <a:rPr lang="en-US" smtClean="0"/>
              <a:t>2/6/2013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77C1729-8834-4340-9F28-37A48FEAB13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77C1729-8834-4340-9F28-37A48FEAB13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27AD2B-6D60-4AAA-8305-F950560FFB5B}"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927AD2B-6D60-4AAA-8305-F950560FFB5B}" type="datetimeFigureOut">
              <a:rPr lang="en-US" smtClean="0"/>
              <a:t>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927AD2B-6D60-4AAA-8305-F950560FFB5B}" type="datetimeFigureOut">
              <a:rPr lang="en-US" smtClean="0"/>
              <a:t>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AD2B-6D60-4AAA-8305-F950560FFB5B}" type="datetimeFigureOut">
              <a:rPr lang="en-US" smtClean="0"/>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27AD2B-6D60-4AAA-8305-F950560FFB5B}"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565026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27AD2B-6D60-4AAA-8305-F950560FFB5B}"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B927AD2B-6D60-4AAA-8305-F950560FFB5B}"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927AD2B-6D60-4AAA-8305-F950560FFB5B}" type="datetimeFigureOut">
              <a:rPr lang="en-US" smtClean="0"/>
              <a:t>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27AD2B-6D60-4AAA-8305-F950560FFB5B}" type="datetimeFigureOut">
              <a:rPr lang="en-US" smtClean="0"/>
              <a:t>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AD2B-6D60-4AAA-8305-F950560FFB5B}" type="datetimeFigureOut">
              <a:rPr lang="en-US" smtClean="0"/>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2797295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7AD2B-6D60-4AAA-8305-F950560FFB5B}"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7AD2B-6D60-4AAA-8305-F950560FFB5B}"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927AD2B-6D60-4AAA-8305-F950560FFB5B}" type="datetimeFigureOut">
              <a:rPr lang="en-US" smtClean="0"/>
              <a:t>2/6/2013</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77C1729-8834-4340-9F28-37A48FEAB13D}"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B927AD2B-6D60-4AAA-8305-F950560FFB5B}" type="datetimeFigureOut">
              <a:rPr lang="en-US" smtClean="0"/>
              <a:t>2/6/2013</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77C1729-8834-4340-9F28-37A48FEAB13D}"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27AD2B-6D60-4AAA-8305-F950560FFB5B}"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27AD2B-6D60-4AAA-8305-F950560FFB5B}" type="datetimeFigureOut">
              <a:rPr lang="en-US" smtClean="0"/>
              <a:t>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7C1729-8834-4340-9F28-37A48FEAB13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27AD2B-6D60-4AAA-8305-F950560FFB5B}" type="datetimeFigureOut">
              <a:rPr lang="en-US" smtClean="0"/>
              <a:t>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C1729-8834-4340-9F28-37A48FEAB13D}"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27AD2B-6D60-4AAA-8305-F950560FFB5B}"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3978031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927AD2B-6D60-4AAA-8305-F950560FFB5B}" type="datetimeFigureOut">
              <a:rPr lang="en-US" smtClean="0"/>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7AD2B-6D60-4AAA-8305-F950560FFB5B}"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77C1729-8834-4340-9F28-37A48FEAB13D}"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7AD2B-6D60-4AAA-8305-F950560FFB5B}"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77C1729-8834-4340-9F28-37A48FEAB13D}"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B927AD2B-6D60-4AAA-8305-F950560FFB5B}" type="datetimeFigureOut">
              <a:rPr lang="en-US" smtClean="0"/>
              <a:t>2/6/2013</a:t>
            </a:fld>
            <a:endParaRPr lang="en-US"/>
          </a:p>
        </p:txBody>
      </p:sp>
      <p:sp>
        <p:nvSpPr>
          <p:cNvPr id="17" name="Slide Number Placeholder 16"/>
          <p:cNvSpPr>
            <a:spLocks noGrp="1"/>
          </p:cNvSpPr>
          <p:nvPr>
            <p:ph type="sldNum" sz="quarter" idx="11"/>
          </p:nvPr>
        </p:nvSpPr>
        <p:spPr/>
        <p:txBody>
          <a:bodyPr/>
          <a:lstStyle/>
          <a:p>
            <a:fld id="{877C1729-8834-4340-9F28-37A48FEAB13D}"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B927AD2B-6D60-4AAA-8305-F950560FFB5B}" type="datetimeFigureOut">
              <a:rPr lang="en-US" smtClean="0"/>
              <a:t>2/6/2013</a:t>
            </a:fld>
            <a:endParaRPr lang="en-US"/>
          </a:p>
        </p:txBody>
      </p:sp>
      <p:sp>
        <p:nvSpPr>
          <p:cNvPr id="12" name="Slide Number Placeholder 11"/>
          <p:cNvSpPr>
            <a:spLocks noGrp="1"/>
          </p:cNvSpPr>
          <p:nvPr>
            <p:ph type="sldNum" sz="quarter" idx="15"/>
          </p:nvPr>
        </p:nvSpPr>
        <p:spPr/>
        <p:txBody>
          <a:bodyPr/>
          <a:lstStyle/>
          <a:p>
            <a:fld id="{877C1729-8834-4340-9F28-37A48FEAB13D}"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B927AD2B-6D60-4AAA-8305-F950560FFB5B}" type="datetimeFigureOut">
              <a:rPr lang="en-US" smtClean="0"/>
              <a:t>2/6/2013</a:t>
            </a:fld>
            <a:endParaRPr lang="en-US"/>
          </a:p>
        </p:txBody>
      </p:sp>
      <p:sp>
        <p:nvSpPr>
          <p:cNvPr id="14" name="Slide Number Placeholder 13"/>
          <p:cNvSpPr>
            <a:spLocks noGrp="1"/>
          </p:cNvSpPr>
          <p:nvPr>
            <p:ph type="sldNum" sz="quarter" idx="11"/>
          </p:nvPr>
        </p:nvSpPr>
        <p:spPr/>
        <p:txBody>
          <a:bodyPr/>
          <a:lstStyle/>
          <a:p>
            <a:fld id="{877C1729-8834-4340-9F28-37A48FEAB13D}"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B927AD2B-6D60-4AAA-8305-F950560FFB5B}" type="datetimeFigureOut">
              <a:rPr lang="en-US" smtClean="0"/>
              <a:t>2/6/2013</a:t>
            </a:fld>
            <a:endParaRPr lang="en-US"/>
          </a:p>
        </p:txBody>
      </p:sp>
      <p:sp>
        <p:nvSpPr>
          <p:cNvPr id="12" name="Slide Number Placeholder 11"/>
          <p:cNvSpPr>
            <a:spLocks noGrp="1"/>
          </p:cNvSpPr>
          <p:nvPr>
            <p:ph type="sldNum" sz="quarter" idx="16"/>
          </p:nvPr>
        </p:nvSpPr>
        <p:spPr/>
        <p:txBody>
          <a:bodyPr/>
          <a:lstStyle/>
          <a:p>
            <a:fld id="{877C1729-8834-4340-9F28-37A48FEAB13D}"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B927AD2B-6D60-4AAA-8305-F950560FFB5B}" type="datetimeFigureOut">
              <a:rPr lang="en-US" smtClean="0"/>
              <a:t>2/6/2013</a:t>
            </a:fld>
            <a:endParaRPr lang="en-US"/>
          </a:p>
        </p:txBody>
      </p:sp>
      <p:sp>
        <p:nvSpPr>
          <p:cNvPr id="12" name="Slide Number Placeholder 11"/>
          <p:cNvSpPr>
            <a:spLocks noGrp="1"/>
          </p:cNvSpPr>
          <p:nvPr>
            <p:ph type="sldNum" sz="quarter" idx="17"/>
          </p:nvPr>
        </p:nvSpPr>
        <p:spPr/>
        <p:txBody>
          <a:bodyPr/>
          <a:lstStyle/>
          <a:p>
            <a:fld id="{877C1729-8834-4340-9F28-37A48FEAB13D}"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27AD2B-6D60-4AAA-8305-F950560FFB5B}" type="datetimeFigureOut">
              <a:rPr lang="en-US" smtClean="0"/>
              <a:t>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14510892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B927AD2B-6D60-4AAA-8305-F950560FFB5B}" type="datetimeFigureOut">
              <a:rPr lang="en-US" smtClean="0"/>
              <a:t>2/6/2013</a:t>
            </a:fld>
            <a:endParaRPr lang="en-US"/>
          </a:p>
        </p:txBody>
      </p:sp>
      <p:sp>
        <p:nvSpPr>
          <p:cNvPr id="16" name="Slide Number Placeholder 15"/>
          <p:cNvSpPr>
            <a:spLocks noGrp="1"/>
          </p:cNvSpPr>
          <p:nvPr>
            <p:ph type="sldNum" sz="quarter" idx="11"/>
          </p:nvPr>
        </p:nvSpPr>
        <p:spPr/>
        <p:txBody>
          <a:bodyPr/>
          <a:lstStyle/>
          <a:p>
            <a:fld id="{877C1729-8834-4340-9F28-37A48FEAB13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927AD2B-6D60-4AAA-8305-F950560FFB5B}" type="datetimeFigureOut">
              <a:rPr lang="en-US" smtClean="0"/>
              <a:t>2/6/2013</a:t>
            </a:fld>
            <a:endParaRPr lang="en-US"/>
          </a:p>
        </p:txBody>
      </p:sp>
      <p:sp>
        <p:nvSpPr>
          <p:cNvPr id="8" name="Slide Number Placeholder 7"/>
          <p:cNvSpPr>
            <a:spLocks noGrp="1"/>
          </p:cNvSpPr>
          <p:nvPr>
            <p:ph type="sldNum" sz="quarter" idx="11"/>
          </p:nvPr>
        </p:nvSpPr>
        <p:spPr/>
        <p:txBody>
          <a:bodyPr/>
          <a:lstStyle/>
          <a:p>
            <a:fld id="{877C1729-8834-4340-9F28-37A48FEAB13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B927AD2B-6D60-4AAA-8305-F950560FFB5B}" type="datetimeFigureOut">
              <a:rPr lang="en-US" smtClean="0"/>
              <a:t>2/6/2013</a:t>
            </a:fld>
            <a:endParaRPr lang="en-US"/>
          </a:p>
        </p:txBody>
      </p:sp>
      <p:sp>
        <p:nvSpPr>
          <p:cNvPr id="19" name="Slide Number Placeholder 18"/>
          <p:cNvSpPr>
            <a:spLocks noGrp="1"/>
          </p:cNvSpPr>
          <p:nvPr>
            <p:ph type="sldNum" sz="quarter" idx="16"/>
          </p:nvPr>
        </p:nvSpPr>
        <p:spPr/>
        <p:txBody>
          <a:bodyPr/>
          <a:lstStyle/>
          <a:p>
            <a:fld id="{877C1729-8834-4340-9F28-37A48FEAB13D}"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B927AD2B-6D60-4AAA-8305-F950560FFB5B}" type="datetimeFigureOut">
              <a:rPr lang="en-US" smtClean="0"/>
              <a:t>2/6/2013</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877C1729-8834-4340-9F28-37A48FEAB13D}"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927AD2B-6D60-4AAA-8305-F950560FFB5B}" type="datetimeFigureOut">
              <a:rPr lang="en-US" smtClean="0"/>
              <a:t>2/6/2013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77C1729-8834-4340-9F28-37A48FEAB13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77C1729-8834-4340-9F28-37A48FEAB13D}"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927AD2B-6D60-4AAA-8305-F950560FFB5B}" type="datetimeFigureOut">
              <a:rPr lang="en-US" smtClean="0"/>
              <a:t>2/6/2013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77C1729-8834-4340-9F28-37A48FEAB13D}"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927AD2B-6D60-4AAA-8305-F950560FFB5B}" type="datetimeFigureOut">
              <a:rPr lang="en-US" smtClean="0"/>
              <a:t>2/6/2013</a:t>
            </a:fld>
            <a:endParaRPr lang="en-US"/>
          </a:p>
        </p:txBody>
      </p:sp>
      <p:sp>
        <p:nvSpPr>
          <p:cNvPr id="10" name="Slide Number Placeholder 9"/>
          <p:cNvSpPr>
            <a:spLocks noGrp="1"/>
          </p:cNvSpPr>
          <p:nvPr>
            <p:ph type="sldNum" sz="quarter" idx="16"/>
          </p:nvPr>
        </p:nvSpPr>
        <p:spPr/>
        <p:txBody>
          <a:bodyPr rtlCol="0"/>
          <a:lstStyle/>
          <a:p>
            <a:fld id="{877C1729-8834-4340-9F28-37A48FEAB13D}"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7AD2B-6D60-4AAA-8305-F950560FFB5B}" type="datetimeFigureOut">
              <a:rPr lang="en-US" smtClean="0"/>
              <a:t>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39871919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927AD2B-6D60-4AAA-8305-F950560FFB5B}" type="datetimeFigureOut">
              <a:rPr lang="en-US" smtClean="0"/>
              <a:t>2/6/2013</a:t>
            </a:fld>
            <a:endParaRPr lang="en-US"/>
          </a:p>
        </p:txBody>
      </p:sp>
      <p:sp>
        <p:nvSpPr>
          <p:cNvPr id="12" name="Slide Number Placeholder 11"/>
          <p:cNvSpPr>
            <a:spLocks noGrp="1"/>
          </p:cNvSpPr>
          <p:nvPr>
            <p:ph type="sldNum" sz="quarter" idx="16"/>
          </p:nvPr>
        </p:nvSpPr>
        <p:spPr/>
        <p:txBody>
          <a:bodyPr rtlCol="0"/>
          <a:lstStyle/>
          <a:p>
            <a:fld id="{877C1729-8834-4340-9F28-37A48FEAB13D}"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927AD2B-6D60-4AAA-8305-F950560FFB5B}" type="datetimeFigureOut">
              <a:rPr lang="en-US" smtClean="0"/>
              <a:t>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77C1729-8834-4340-9F28-37A48FEAB13D}"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AD2B-6D60-4AAA-8305-F950560FFB5B}" type="datetimeFigureOut">
              <a:rPr lang="en-US" smtClean="0"/>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77C1729-8834-4340-9F28-37A48FEAB13D}"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927AD2B-6D60-4AAA-8305-F950560FFB5B}"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77C1729-8834-4340-9F28-37A48FEAB13D}"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927AD2B-6D60-4AAA-8305-F950560FFB5B}" type="datetimeFigureOut">
              <a:rPr lang="en-US" smtClean="0"/>
              <a:t>2/6/2013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77C1729-8834-4340-9F28-37A48FEAB13D}"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77C1729-8834-4340-9F28-37A48FEAB13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B927AD2B-6D60-4AAA-8305-F950560FFB5B}" type="datetimeFigureOut">
              <a:rPr lang="en-US" smtClean="0"/>
              <a:t>2/6/2013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77C1729-8834-4340-9F28-37A48FEAB13D}" type="slidenum">
              <a:rPr lang="en-US" smtClean="0"/>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AD2B-6D60-4AAA-8305-F950560FFB5B}" type="datetimeFigureOut">
              <a:rPr lang="en-US" smtClean="0"/>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3685770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27AD2B-6D60-4AAA-8305-F950560FFB5B}"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B927AD2B-6D60-4AAA-8305-F950560FFB5B}" type="datetimeFigureOut">
              <a:rPr lang="en-US" smtClean="0"/>
              <a:t>2/6/2013</a:t>
            </a:fld>
            <a:endParaRPr lang="en-US"/>
          </a:p>
        </p:txBody>
      </p:sp>
      <p:sp>
        <p:nvSpPr>
          <p:cNvPr id="27" name="Slide Number Placeholder 26"/>
          <p:cNvSpPr>
            <a:spLocks noGrp="1"/>
          </p:cNvSpPr>
          <p:nvPr>
            <p:ph type="sldNum" sz="quarter" idx="11"/>
          </p:nvPr>
        </p:nvSpPr>
        <p:spPr/>
        <p:txBody>
          <a:bodyPr rtlCol="0"/>
          <a:lstStyle/>
          <a:p>
            <a:fld id="{877C1729-8834-4340-9F28-37A48FEAB13D}"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927AD2B-6D60-4AAA-8305-F950560FFB5B}" type="datetimeFigureOut">
              <a:rPr lang="en-US" smtClean="0"/>
              <a:t>2/6/2013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877C1729-8834-4340-9F28-37A48FEAB13D}" type="slidenum">
              <a:rPr lang="en-US" smtClean="0"/>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AD2B-6D60-4AAA-8305-F950560FFB5B}" type="datetimeFigureOut">
              <a:rPr lang="en-US" smtClean="0"/>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27AD2B-6D60-4AAA-8305-F950560FFB5B}"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27AD2B-6D60-4AAA-8305-F950560FFB5B}"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27AD2B-6D60-4AAA-8305-F950560FFB5B}"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C1729-8834-4340-9F28-37A48FEAB1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7AD2B-6D60-4AAA-8305-F950560FFB5B}"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250048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7AD2B-6D60-4AAA-8305-F950560FFB5B}"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C1729-8834-4340-9F28-37A48FEAB13D}" type="slidenum">
              <a:rPr lang="en-US" smtClean="0"/>
              <a:t>‹#›</a:t>
            </a:fld>
            <a:endParaRPr lang="en-US"/>
          </a:p>
        </p:txBody>
      </p:sp>
    </p:spTree>
    <p:extLst>
      <p:ext uri="{BB962C8B-B14F-4D97-AF65-F5344CB8AC3E}">
        <p14:creationId xmlns:p14="http://schemas.microsoft.com/office/powerpoint/2010/main" val="226314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AD2B-6D60-4AAA-8305-F950560FFB5B}" type="datetimeFigureOut">
              <a:rPr lang="en-US" smtClean="0"/>
              <a:t>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C1729-8834-4340-9F28-37A48FEAB13D}" type="slidenum">
              <a:rPr lang="en-US" smtClean="0"/>
              <a:t>‹#›</a:t>
            </a:fld>
            <a:endParaRPr lang="en-US"/>
          </a:p>
        </p:txBody>
      </p:sp>
    </p:spTree>
    <p:extLst>
      <p:ext uri="{BB962C8B-B14F-4D97-AF65-F5344CB8AC3E}">
        <p14:creationId xmlns:p14="http://schemas.microsoft.com/office/powerpoint/2010/main" val="1995551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927AD2B-6D60-4AAA-8305-F950560FFB5B}" type="datetimeFigureOut">
              <a:rPr lang="en-US" smtClean="0"/>
              <a:t>2/6/2013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77C1729-8834-4340-9F28-37A48FEAB13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927AD2B-6D60-4AAA-8305-F950560FFB5B}" type="datetimeFigureOut">
              <a:rPr lang="en-US" smtClean="0"/>
              <a:t>2/6/2013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877C1729-8834-4340-9F28-37A48FEAB13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927AD2B-6D60-4AAA-8305-F950560FFB5B}" type="datetimeFigureOut">
              <a:rPr lang="en-US" smtClean="0"/>
              <a:t>2/6/2013</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77C1729-8834-4340-9F28-37A48FEAB13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B927AD2B-6D60-4AAA-8305-F950560FFB5B}" type="datetimeFigureOut">
              <a:rPr lang="en-US" smtClean="0"/>
              <a:t>2/6/2013</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877C1729-8834-4340-9F28-37A48FEAB13D}"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927AD2B-6D60-4AAA-8305-F950560FFB5B}" type="datetimeFigureOut">
              <a:rPr lang="en-US" smtClean="0"/>
              <a:t>2/6/2013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77C1729-8834-4340-9F28-37A48FEAB13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927AD2B-6D60-4AAA-8305-F950560FFB5B}" type="datetimeFigureOut">
              <a:rPr lang="en-US" smtClean="0"/>
              <a:t>2/6/2013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77C1729-8834-4340-9F28-37A48FEAB13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zebu.uoregon.edu/images/reverse-expand.mpg" TargetMode="External"/><Relationship Id="rId2" Type="http://schemas.openxmlformats.org/officeDocument/2006/relationships/hyperlink" Target="http://zebu.uoregon.edu/images/expand.m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Implications of the Uniform Expanding Universe</a:t>
            </a:r>
            <a:endParaRPr lang="en-US" dirty="0"/>
          </a:p>
        </p:txBody>
      </p:sp>
      <p:sp>
        <p:nvSpPr>
          <p:cNvPr id="3" name="Subtitle 2"/>
          <p:cNvSpPr>
            <a:spLocks noGrp="1"/>
          </p:cNvSpPr>
          <p:nvPr>
            <p:ph type="subTitle" idx="1"/>
          </p:nvPr>
        </p:nvSpPr>
        <p:spPr/>
        <p:txBody>
          <a:bodyPr/>
          <a:lstStyle/>
          <a:p>
            <a:r>
              <a:rPr lang="en-US" dirty="0" smtClean="0"/>
              <a:t>Run time backwards </a:t>
            </a:r>
            <a:r>
              <a:rPr lang="en-US" dirty="0" smtClean="0">
                <a:sym typeface="Wingdings" pitchFamily="2" charset="2"/>
              </a:rPr>
              <a:t> all the matter has to be together at the same place and at the same time</a:t>
            </a:r>
            <a:endParaRPr lang="en-US" dirty="0"/>
          </a:p>
        </p:txBody>
      </p:sp>
    </p:spTree>
    <p:extLst>
      <p:ext uri="{BB962C8B-B14F-4D97-AF65-F5344CB8AC3E}">
        <p14:creationId xmlns:p14="http://schemas.microsoft.com/office/powerpoint/2010/main" val="400420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2"/>
              </a:rPr>
              <a:t>Expansion</a:t>
            </a:r>
            <a:endParaRPr lang="en-US" dirty="0" smtClean="0"/>
          </a:p>
          <a:p>
            <a:r>
              <a:rPr lang="en-US" dirty="0" smtClean="0">
                <a:hlinkClick r:id="rId3"/>
              </a:rPr>
              <a:t>Reverse</a:t>
            </a:r>
            <a:endParaRPr lang="en-US" dirty="0"/>
          </a:p>
        </p:txBody>
      </p:sp>
    </p:spTree>
    <p:extLst>
      <p:ext uri="{BB962C8B-B14F-4D97-AF65-F5344CB8AC3E}">
        <p14:creationId xmlns:p14="http://schemas.microsoft.com/office/powerpoint/2010/main" val="2335871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Gravity is the curvature of space time</a:t>
            </a:r>
            <a:endParaRPr lang="en-US" dirty="0"/>
          </a:p>
        </p:txBody>
      </p:sp>
      <p:sp>
        <p:nvSpPr>
          <p:cNvPr id="2" name="Title 1"/>
          <p:cNvSpPr>
            <a:spLocks noGrp="1"/>
          </p:cNvSpPr>
          <p:nvPr>
            <p:ph type="title"/>
          </p:nvPr>
        </p:nvSpPr>
        <p:spPr/>
        <p:txBody>
          <a:bodyPr/>
          <a:lstStyle/>
          <a:p>
            <a:r>
              <a:rPr lang="en-US" dirty="0" smtClean="0"/>
              <a:t>Key Points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362200"/>
            <a:ext cx="5562600" cy="3754755"/>
          </a:xfrm>
          <a:prstGeom prst="rect">
            <a:avLst/>
          </a:prstGeom>
        </p:spPr>
      </p:pic>
    </p:spTree>
    <p:extLst>
      <p:ext uri="{BB962C8B-B14F-4D97-AF65-F5344CB8AC3E}">
        <p14:creationId xmlns:p14="http://schemas.microsoft.com/office/powerpoint/2010/main" val="3769810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Bang</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observed redshifts of galaxies (indicating motion away from the observer) is the principle observational foundation of the expanding Universe.  </a:t>
            </a:r>
          </a:p>
          <a:p>
            <a:r>
              <a:rPr lang="en-US" dirty="0" smtClean="0"/>
              <a:t>V=HD means that the expansion is uniform</a:t>
            </a:r>
          </a:p>
          <a:p>
            <a:r>
              <a:rPr lang="en-US" dirty="0" smtClean="0"/>
              <a:t>A uniform expansion implies a point when all of </a:t>
            </a:r>
            <a:r>
              <a:rPr lang="en-US" dirty="0" err="1" smtClean="0"/>
              <a:t>spacetime</a:t>
            </a:r>
            <a:r>
              <a:rPr lang="en-US" dirty="0" smtClean="0"/>
              <a:t>/mass was together.  The “Big Bang” then initiated the overall expansion.</a:t>
            </a:r>
          </a:p>
          <a:p>
            <a:r>
              <a:rPr lang="en-US" dirty="0" smtClean="0"/>
              <a:t>Simple physics argues that the Universe had to be a very HOT and very DENSE environment in the past.</a:t>
            </a:r>
          </a:p>
          <a:p>
            <a:endParaRPr lang="en-US" dirty="0"/>
          </a:p>
        </p:txBody>
      </p:sp>
    </p:spTree>
    <p:extLst>
      <p:ext uri="{BB962C8B-B14F-4D97-AF65-F5344CB8AC3E}">
        <p14:creationId xmlns:p14="http://schemas.microsoft.com/office/powerpoint/2010/main" val="147969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Expansion</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97380" y="1600200"/>
            <a:ext cx="5349240" cy="4114800"/>
          </a:xfrm>
        </p:spPr>
      </p:pic>
      <p:sp>
        <p:nvSpPr>
          <p:cNvPr id="5" name="TextBox 4"/>
          <p:cNvSpPr txBox="1"/>
          <p:nvPr/>
        </p:nvSpPr>
        <p:spPr>
          <a:xfrm>
            <a:off x="3124200" y="1600200"/>
            <a:ext cx="3124200" cy="461665"/>
          </a:xfrm>
          <a:prstGeom prst="rect">
            <a:avLst/>
          </a:prstGeom>
          <a:noFill/>
        </p:spPr>
        <p:txBody>
          <a:bodyPr wrap="square" rtlCol="0">
            <a:spAutoFit/>
          </a:bodyPr>
          <a:lstStyle/>
          <a:p>
            <a:pPr algn="ctr"/>
            <a:r>
              <a:rPr lang="en-US" sz="2400" b="1" i="1" dirty="0" err="1" smtClean="0"/>
              <a:t>V</a:t>
            </a:r>
            <a:r>
              <a:rPr lang="en-US" sz="2400" b="1" i="1" baseline="-25000" dirty="0" err="1" smtClean="0"/>
              <a:t>r</a:t>
            </a:r>
            <a:r>
              <a:rPr lang="en-US" sz="2400" b="1" i="1" dirty="0" smtClean="0"/>
              <a:t> = </a:t>
            </a:r>
            <a:r>
              <a:rPr lang="en-US" sz="2400" b="1" i="1" dirty="0" err="1" smtClean="0"/>
              <a:t>H</a:t>
            </a:r>
            <a:r>
              <a:rPr lang="en-US" sz="2400" b="1" i="1" baseline="-25000" dirty="0" err="1" smtClean="0"/>
              <a:t>o</a:t>
            </a:r>
            <a:r>
              <a:rPr lang="en-US" sz="2400" b="1" i="1" dirty="0" err="1" smtClean="0"/>
              <a:t>D</a:t>
            </a:r>
            <a:r>
              <a:rPr lang="en-US" sz="2400" b="1" i="1" dirty="0" smtClean="0"/>
              <a:t> </a:t>
            </a:r>
            <a:endParaRPr lang="en-US" sz="2400" dirty="0"/>
          </a:p>
        </p:txBody>
      </p:sp>
      <p:sp>
        <p:nvSpPr>
          <p:cNvPr id="6" name="TextBox 5"/>
          <p:cNvSpPr txBox="1"/>
          <p:nvPr/>
        </p:nvSpPr>
        <p:spPr>
          <a:xfrm>
            <a:off x="152400" y="3657600"/>
            <a:ext cx="1371600" cy="369332"/>
          </a:xfrm>
          <a:prstGeom prst="rect">
            <a:avLst/>
          </a:prstGeom>
          <a:noFill/>
        </p:spPr>
        <p:txBody>
          <a:bodyPr wrap="square" rtlCol="0">
            <a:spAutoFit/>
          </a:bodyPr>
          <a:lstStyle/>
          <a:p>
            <a:r>
              <a:rPr lang="en-US" b="1" dirty="0" smtClean="0">
                <a:solidFill>
                  <a:srgbClr val="FF0000"/>
                </a:solidFill>
              </a:rPr>
              <a:t>Time = D/V</a:t>
            </a:r>
            <a:endParaRPr lang="en-US" b="1" dirty="0">
              <a:solidFill>
                <a:srgbClr val="FF0000"/>
              </a:solidFill>
            </a:endParaRPr>
          </a:p>
        </p:txBody>
      </p:sp>
    </p:spTree>
    <p:extLst>
      <p:ext uri="{BB962C8B-B14F-4D97-AF65-F5344CB8AC3E}">
        <p14:creationId xmlns:p14="http://schemas.microsoft.com/office/powerpoint/2010/main" val="2616646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Ant Universe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447800"/>
            <a:ext cx="1877838" cy="1877838"/>
          </a:xfrm>
          <a:prstGeom prst="rect">
            <a:avLst/>
          </a:prstGeom>
        </p:spPr>
      </p:pic>
      <p:sp>
        <p:nvSpPr>
          <p:cNvPr id="6" name="Content Placeholder 5"/>
          <p:cNvSpPr>
            <a:spLocks noGrp="1"/>
          </p:cNvSpPr>
          <p:nvPr>
            <p:ph idx="1"/>
          </p:nvPr>
        </p:nvSpPr>
        <p:spPr>
          <a:xfrm>
            <a:off x="381000" y="1425677"/>
            <a:ext cx="8229600" cy="4525963"/>
          </a:xfrm>
        </p:spPr>
        <p:txBody>
          <a:bodyPr/>
          <a:lstStyle/>
          <a:p>
            <a:endParaRPr lang="en-US" dirty="0" smtClean="0"/>
          </a:p>
          <a:p>
            <a:endParaRPr lang="en-US" dirty="0"/>
          </a:p>
          <a:p>
            <a:endParaRPr lang="en-US" dirty="0" smtClean="0"/>
          </a:p>
          <a:p>
            <a:endParaRPr lang="en-US" dirty="0"/>
          </a:p>
          <a:p>
            <a:r>
              <a:rPr lang="en-US" dirty="0" smtClean="0"/>
              <a:t>Ants on surface of a balloon are a good model – the ants can “traverse” the surface of the balloon and never run into a boundary</a:t>
            </a:r>
            <a:endParaRPr lang="en-US" dirty="0"/>
          </a:p>
        </p:txBody>
      </p:sp>
    </p:spTree>
    <p:extLst>
      <p:ext uri="{BB962C8B-B14F-4D97-AF65-F5344CB8AC3E}">
        <p14:creationId xmlns:p14="http://schemas.microsoft.com/office/powerpoint/2010/main" val="4081094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209800"/>
            <a:ext cx="3131889" cy="2133600"/>
          </a:xfrm>
        </p:spPr>
      </p:pic>
      <p:sp>
        <p:nvSpPr>
          <p:cNvPr id="2" name="Title 1"/>
          <p:cNvSpPr>
            <a:spLocks noGrp="1"/>
          </p:cNvSpPr>
          <p:nvPr>
            <p:ph type="title"/>
          </p:nvPr>
        </p:nvSpPr>
        <p:spPr/>
        <p:txBody>
          <a:bodyPr/>
          <a:lstStyle/>
          <a:p>
            <a:r>
              <a:rPr lang="en-US" dirty="0" smtClean="0"/>
              <a:t>The Big Bang  Ant Bomb</a:t>
            </a:r>
            <a:endParaRPr lang="en-US" dirty="0"/>
          </a:p>
        </p:txBody>
      </p:sp>
      <p:sp>
        <p:nvSpPr>
          <p:cNvPr id="5" name="Rectangle 4"/>
          <p:cNvSpPr/>
          <p:nvPr/>
        </p:nvSpPr>
        <p:spPr>
          <a:xfrm>
            <a:off x="4038600" y="1676400"/>
            <a:ext cx="4572000" cy="3970318"/>
          </a:xfrm>
          <a:prstGeom prst="rect">
            <a:avLst/>
          </a:prstGeom>
        </p:spPr>
        <p:txBody>
          <a:bodyPr>
            <a:spAutoFit/>
          </a:bodyPr>
          <a:lstStyle/>
          <a:p>
            <a:r>
              <a:rPr lang="en-US" dirty="0" smtClean="0"/>
              <a:t>To start with, get a small bomb and place some ants on its surface (hint: use indestructible ants). Set the bomb off and notice what happens to the ants. The ants will fly radially away from the center of the bomb but they will be distributed on an ever expanding spherical shell. At no time will the ants become spread out in radial distance from the point of the initial explosion. Instead, they will remain confined to the shell as it diffuses outwards. This is not what we observe for galaxies, as alluded to before. Galaxies, therefore, are not "flying" through the Universe as a consequence of some physical explosion. </a:t>
            </a:r>
            <a:endParaRPr lang="en-US" dirty="0"/>
          </a:p>
        </p:txBody>
      </p:sp>
    </p:spTree>
    <p:extLst>
      <p:ext uri="{BB962C8B-B14F-4D97-AF65-F5344CB8AC3E}">
        <p14:creationId xmlns:p14="http://schemas.microsoft.com/office/powerpoint/2010/main" val="3620589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00" y="1752600"/>
            <a:ext cx="3200400" cy="2524125"/>
          </a:xfrm>
        </p:spPr>
      </p:pic>
      <p:sp>
        <p:nvSpPr>
          <p:cNvPr id="2" name="Title 1"/>
          <p:cNvSpPr>
            <a:spLocks noGrp="1"/>
          </p:cNvSpPr>
          <p:nvPr>
            <p:ph type="title"/>
          </p:nvPr>
        </p:nvSpPr>
        <p:spPr/>
        <p:txBody>
          <a:bodyPr/>
          <a:lstStyle/>
          <a:p>
            <a:r>
              <a:rPr lang="en-US" dirty="0" smtClean="0"/>
              <a:t>The Ant Balloon</a:t>
            </a:r>
            <a:endParaRPr lang="en-US" dirty="0"/>
          </a:p>
        </p:txBody>
      </p:sp>
      <p:sp>
        <p:nvSpPr>
          <p:cNvPr id="5" name="Rectangle 4"/>
          <p:cNvSpPr/>
          <p:nvPr/>
        </p:nvSpPr>
        <p:spPr>
          <a:xfrm>
            <a:off x="3886200" y="1752600"/>
            <a:ext cx="4572000" cy="3693319"/>
          </a:xfrm>
          <a:prstGeom prst="rect">
            <a:avLst/>
          </a:prstGeom>
        </p:spPr>
        <p:txBody>
          <a:bodyPr>
            <a:spAutoFit/>
          </a:bodyPr>
          <a:lstStyle/>
          <a:p>
            <a:r>
              <a:rPr lang="en-US" dirty="0" smtClean="0"/>
              <a:t>Next, get a balloon and inflate it about half way. Sprinkle some ants onto the surface of the balloon and continue to inflate it. Notice that while you are inflating the balloon the ants are walking randomly around its surface. Some will be walking towards each other and some away. There will be no well-defined correlation between the distance between any two ants and their relative motion. This again is not what we observe and indicates there is some controlling agent that is causing the relative motion between galaxies to depend on distance. </a:t>
            </a:r>
            <a:endParaRPr lang="en-US" dirty="0"/>
          </a:p>
        </p:txBody>
      </p:sp>
    </p:spTree>
    <p:extLst>
      <p:ext uri="{BB962C8B-B14F-4D97-AF65-F5344CB8AC3E}">
        <p14:creationId xmlns:p14="http://schemas.microsoft.com/office/powerpoint/2010/main" val="2948788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Ant Glue Ball</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1828800"/>
            <a:ext cx="2438400" cy="1897812"/>
          </a:xfrm>
        </p:spPr>
      </p:pic>
      <p:sp>
        <p:nvSpPr>
          <p:cNvPr id="5" name="Rectangle 4"/>
          <p:cNvSpPr/>
          <p:nvPr/>
        </p:nvSpPr>
        <p:spPr>
          <a:xfrm>
            <a:off x="3121742" y="1676400"/>
            <a:ext cx="5638800" cy="4524315"/>
          </a:xfrm>
          <a:prstGeom prst="rect">
            <a:avLst/>
          </a:prstGeom>
        </p:spPr>
        <p:txBody>
          <a:bodyPr wrap="square">
            <a:spAutoFit/>
          </a:bodyPr>
          <a:lstStyle/>
          <a:p>
            <a:r>
              <a:rPr lang="en-US" dirty="0" smtClean="0"/>
              <a:t>Finally, get some glue (super glue works best) and glue the ants to the balloon (this is actually quite hard to do unless you have a really good pair of tweezers). As you inflate the balloon you will notice that the ants are no longer moving. The ants are stationary but the separation between each ant is increasing as the surface of the balloon increases as a result of it being inflated. If you pick any one ant on the balloon, all the other ants appear to be moving away from that ant. It matters not which ant you pick. Hence, every ant believes they are in the center of the ant distribution when in fact you know that there is no center because the ants are distributed on a </a:t>
            </a:r>
            <a:r>
              <a:rPr lang="en-US" b="1" dirty="0" smtClean="0"/>
              <a:t>surface</a:t>
            </a:r>
            <a:r>
              <a:rPr lang="en-US" dirty="0" smtClean="0"/>
              <a:t>. So what happens when you let the air out of the balloon? The ants all approach each other until they are all together (more or less) in one big ant glue-ball.  </a:t>
            </a:r>
            <a:r>
              <a:rPr lang="en-US" dirty="0" smtClean="0">
                <a:sym typeface="Wingdings" pitchFamily="2" charset="2"/>
              </a:rPr>
              <a:t> The surface area of the Universe has gone to ZERO!</a:t>
            </a:r>
            <a:endParaRPr lang="en-US" dirty="0"/>
          </a:p>
        </p:txBody>
      </p:sp>
    </p:spTree>
    <p:extLst>
      <p:ext uri="{BB962C8B-B14F-4D97-AF65-F5344CB8AC3E}">
        <p14:creationId xmlns:p14="http://schemas.microsoft.com/office/powerpoint/2010/main" val="1970998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Observational Horizon</a:t>
            </a:r>
            <a:endParaRPr lang="en-US" dirty="0"/>
          </a:p>
        </p:txBody>
      </p:sp>
      <p:sp>
        <p:nvSpPr>
          <p:cNvPr id="3" name="Content Placeholder 2"/>
          <p:cNvSpPr>
            <a:spLocks noGrp="1"/>
          </p:cNvSpPr>
          <p:nvPr>
            <p:ph idx="1"/>
          </p:nvPr>
        </p:nvSpPr>
        <p:spPr/>
        <p:txBody>
          <a:bodyPr/>
          <a:lstStyle/>
          <a:p>
            <a:r>
              <a:rPr lang="en-US" b="1" dirty="0" smtClean="0"/>
              <a:t>V = HD c = HD ==&gt; D =c/H ==&gt; This is our causal horizon - beyond this distance something would have to travel faster than the speed of light in order to communicate with us. All observers are surrounded by such a horizon. </a:t>
            </a:r>
          </a:p>
          <a:p>
            <a:endParaRPr lang="en-US" dirty="0"/>
          </a:p>
        </p:txBody>
      </p:sp>
    </p:spTree>
    <p:extLst>
      <p:ext uri="{BB962C8B-B14F-4D97-AF65-F5344CB8AC3E}">
        <p14:creationId xmlns:p14="http://schemas.microsoft.com/office/powerpoint/2010/main" val="1415785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Expansion Rate:</a:t>
            </a:r>
            <a:endParaRPr lang="en-US" dirty="0"/>
          </a:p>
        </p:txBody>
      </p:sp>
      <p:sp>
        <p:nvSpPr>
          <p:cNvPr id="3" name="Content Placeholder 2"/>
          <p:cNvSpPr>
            <a:spLocks noGrp="1"/>
          </p:cNvSpPr>
          <p:nvPr>
            <p:ph sz="quarter" idx="1"/>
          </p:nvPr>
        </p:nvSpPr>
        <p:spPr/>
        <p:txBody>
          <a:bodyPr>
            <a:normAutofit fontScale="92500"/>
          </a:bodyPr>
          <a:lstStyle/>
          <a:p>
            <a:r>
              <a:rPr lang="en-US" b="1" dirty="0" smtClean="0"/>
              <a:t>If you know the rate of inflation of the balloon (the expansion rate of the surface) and the surface area of the balloon (which is proportional to its radius) then you can determine how long it has taken for the balloon to reach its </a:t>
            </a:r>
            <a:r>
              <a:rPr lang="en-US" b="1" smtClean="0"/>
              <a:t>present size</a:t>
            </a:r>
          </a:p>
          <a:p>
            <a:r>
              <a:rPr lang="en-US" b="1" dirty="0" smtClean="0"/>
              <a:t>. Example: I attach the ant balloon to a slow pump which increases the radius of the balloon by one foot each day. This is the expansion rate that I measure. I measure the balloon to have a radius of 8 feet. This means the expansion age of the balloon is 8 days. </a:t>
            </a:r>
          </a:p>
          <a:p>
            <a:endParaRPr lang="en-US" dirty="0"/>
          </a:p>
        </p:txBody>
      </p:sp>
    </p:spTree>
    <p:extLst>
      <p:ext uri="{BB962C8B-B14F-4D97-AF65-F5344CB8AC3E}">
        <p14:creationId xmlns:p14="http://schemas.microsoft.com/office/powerpoint/2010/main" val="4215876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Hubble Parameter</a:t>
            </a:r>
            <a:endParaRPr lang="en-US" dirty="0"/>
          </a:p>
        </p:txBody>
      </p:sp>
      <p:sp>
        <p:nvSpPr>
          <p:cNvPr id="3" name="Content Placeholder 2"/>
          <p:cNvSpPr>
            <a:spLocks noGrp="1"/>
          </p:cNvSpPr>
          <p:nvPr>
            <p:ph sz="quarter" idx="1"/>
          </p:nvPr>
        </p:nvSpPr>
        <p:spPr/>
        <p:txBody>
          <a:bodyPr/>
          <a:lstStyle/>
          <a:p>
            <a:r>
              <a:rPr lang="en-US" b="1" dirty="0" smtClean="0"/>
              <a:t>V = </a:t>
            </a:r>
            <a:r>
              <a:rPr lang="en-US" b="1" dirty="0" err="1" smtClean="0"/>
              <a:t>Hd</a:t>
            </a:r>
            <a:r>
              <a:rPr lang="en-US" b="1" dirty="0" smtClean="0"/>
              <a:t> ==&gt; 1/H = D/V </a:t>
            </a:r>
          </a:p>
          <a:p>
            <a:r>
              <a:rPr lang="en-US" b="1" dirty="0" smtClean="0"/>
              <a:t>Distance/Velocity = Time </a:t>
            </a:r>
          </a:p>
          <a:p>
            <a:r>
              <a:rPr lang="en-US" b="1" dirty="0" smtClean="0"/>
              <a:t>1/H = the expansion age of the Universe. </a:t>
            </a:r>
          </a:p>
          <a:p>
            <a:r>
              <a:rPr lang="en-US" b="1" dirty="0" smtClean="0"/>
              <a:t>This is how long the Universe has been expanding. What it was doing prior to the expansion is anybody's guess. </a:t>
            </a:r>
          </a:p>
          <a:p>
            <a:endParaRPr lang="en-US" dirty="0"/>
          </a:p>
        </p:txBody>
      </p:sp>
    </p:spTree>
    <p:extLst>
      <p:ext uri="{BB962C8B-B14F-4D97-AF65-F5344CB8AC3E}">
        <p14:creationId xmlns:p14="http://schemas.microsoft.com/office/powerpoint/2010/main" val="160654259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6.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787</Words>
  <Application>Microsoft Office PowerPoint</Application>
  <PresentationFormat>On-screen Show (4:3)</PresentationFormat>
  <Paragraphs>36</Paragraphs>
  <Slides>12</Slides>
  <Notes>0</Notes>
  <HiddenSlides>0</HiddenSlides>
  <MMClips>0</MMClips>
  <ScaleCrop>false</ScaleCrop>
  <HeadingPairs>
    <vt:vector size="4" baseType="variant">
      <vt:variant>
        <vt:lpstr>Theme</vt:lpstr>
      </vt:variant>
      <vt:variant>
        <vt:i4>7</vt:i4>
      </vt:variant>
      <vt:variant>
        <vt:lpstr>Slide Titles</vt:lpstr>
      </vt:variant>
      <vt:variant>
        <vt:i4>12</vt:i4>
      </vt:variant>
    </vt:vector>
  </HeadingPairs>
  <TitlesOfParts>
    <vt:vector size="19" baseType="lpstr">
      <vt:lpstr>Office Theme</vt:lpstr>
      <vt:lpstr>Apex</vt:lpstr>
      <vt:lpstr>Horizon</vt:lpstr>
      <vt:lpstr>Grid</vt:lpstr>
      <vt:lpstr>BlackTie</vt:lpstr>
      <vt:lpstr>Median</vt:lpstr>
      <vt:lpstr>Urban</vt:lpstr>
      <vt:lpstr>Implications of the Uniform Expanding Universe</vt:lpstr>
      <vt:lpstr>Universal Expansion</vt:lpstr>
      <vt:lpstr>The Ant Universe</vt:lpstr>
      <vt:lpstr>The Big Bang  Ant Bomb</vt:lpstr>
      <vt:lpstr>The Ant Balloon</vt:lpstr>
      <vt:lpstr>The Ant Glue Ball</vt:lpstr>
      <vt:lpstr>The Observational Horizon</vt:lpstr>
      <vt:lpstr>The Expansion Rate:</vt:lpstr>
      <vt:lpstr>The Hubble Parameter</vt:lpstr>
      <vt:lpstr>PowerPoint Presentation</vt:lpstr>
      <vt:lpstr>Key Points</vt:lpstr>
      <vt:lpstr>The Big Bang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Implications of the Uniform Expanding Universe</dc:title>
  <dc:creator>Dr. Nuts</dc:creator>
  <cp:lastModifiedBy>Dr. Nuts</cp:lastModifiedBy>
  <cp:revision>4</cp:revision>
  <dcterms:created xsi:type="dcterms:W3CDTF">2013-02-06T17:44:22Z</dcterms:created>
  <dcterms:modified xsi:type="dcterms:W3CDTF">2013-02-06T18:14:48Z</dcterms:modified>
</cp:coreProperties>
</file>