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58" r:id="rId6"/>
    <p:sldId id="259"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3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96CA2A3-42DA-4A7E-82F7-0178F162F8D4}" type="datetimeFigureOut">
              <a:rPr lang="en-US" smtClean="0"/>
              <a:t>1/26/2014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182449B-5E96-4EBC-B662-19307DC6E35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182449B-5E96-4EBC-B662-19307DC6E354}"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6CA2A3-42DA-4A7E-82F7-0178F162F8D4}"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2449B-5E96-4EBC-B662-19307DC6E354}"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6CA2A3-42DA-4A7E-82F7-0178F162F8D4}"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2449B-5E96-4EBC-B662-19307DC6E354}"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CA2A3-42DA-4A7E-82F7-0178F162F8D4}"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96CA2A3-42DA-4A7E-82F7-0178F162F8D4}" type="datetimeFigureOut">
              <a:rPr lang="en-US" smtClean="0"/>
              <a:t>1/26/2014</a:t>
            </a:fld>
            <a:endParaRPr lang="en-US"/>
          </a:p>
        </p:txBody>
      </p:sp>
      <p:sp>
        <p:nvSpPr>
          <p:cNvPr id="16" name="Slide Number Placeholder 15"/>
          <p:cNvSpPr>
            <a:spLocks noGrp="1"/>
          </p:cNvSpPr>
          <p:nvPr>
            <p:ph type="sldNum" sz="quarter" idx="11"/>
          </p:nvPr>
        </p:nvSpPr>
        <p:spPr/>
        <p:txBody>
          <a:bodyPr/>
          <a:lstStyle/>
          <a:p>
            <a:fld id="{3182449B-5E96-4EBC-B662-19307DC6E35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96CA2A3-42DA-4A7E-82F7-0178F162F8D4}" type="datetimeFigureOut">
              <a:rPr lang="en-US" smtClean="0"/>
              <a:t>1/26/2014</a:t>
            </a:fld>
            <a:endParaRPr lang="en-US"/>
          </a:p>
        </p:txBody>
      </p:sp>
      <p:sp>
        <p:nvSpPr>
          <p:cNvPr id="15" name="Slide Number Placeholder 14"/>
          <p:cNvSpPr>
            <a:spLocks noGrp="1"/>
          </p:cNvSpPr>
          <p:nvPr>
            <p:ph type="sldNum" sz="quarter" idx="15"/>
          </p:nvPr>
        </p:nvSpPr>
        <p:spPr/>
        <p:txBody>
          <a:bodyPr/>
          <a:lstStyle>
            <a:lvl1pPr algn="ctr">
              <a:defRPr/>
            </a:lvl1pPr>
          </a:lstStyle>
          <a:p>
            <a:fld id="{3182449B-5E96-4EBC-B662-19307DC6E354}"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82449B-5E96-4EBC-B662-19307DC6E354}"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96CA2A3-42DA-4A7E-82F7-0178F162F8D4}" type="datetimeFigureOut">
              <a:rPr lang="en-US" smtClean="0"/>
              <a:t>1/26/2014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6CA2A3-42DA-4A7E-82F7-0178F162F8D4}"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2449B-5E96-4EBC-B662-19307DC6E35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CA2A3-42DA-4A7E-82F7-0178F162F8D4}"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182449B-5E96-4EBC-B662-19307DC6E35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96CA2A3-42DA-4A7E-82F7-0178F162F8D4}" type="datetimeFigureOut">
              <a:rPr lang="en-US" smtClean="0"/>
              <a:t>1/26/2014</a:t>
            </a:fld>
            <a:endParaRPr lang="en-US"/>
          </a:p>
        </p:txBody>
      </p:sp>
      <p:sp>
        <p:nvSpPr>
          <p:cNvPr id="9" name="Slide Number Placeholder 8"/>
          <p:cNvSpPr>
            <a:spLocks noGrp="1"/>
          </p:cNvSpPr>
          <p:nvPr>
            <p:ph type="sldNum" sz="quarter" idx="15"/>
          </p:nvPr>
        </p:nvSpPr>
        <p:spPr/>
        <p:txBody>
          <a:bodyPr/>
          <a:lstStyle/>
          <a:p>
            <a:fld id="{3182449B-5E96-4EBC-B662-19307DC6E354}"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96CA2A3-42DA-4A7E-82F7-0178F162F8D4}" type="datetimeFigureOut">
              <a:rPr lang="en-US" smtClean="0"/>
              <a:t>1/26/2014</a:t>
            </a:fld>
            <a:endParaRPr lang="en-US"/>
          </a:p>
        </p:txBody>
      </p:sp>
      <p:sp>
        <p:nvSpPr>
          <p:cNvPr id="9" name="Slide Number Placeholder 8"/>
          <p:cNvSpPr>
            <a:spLocks noGrp="1"/>
          </p:cNvSpPr>
          <p:nvPr>
            <p:ph type="sldNum" sz="quarter" idx="11"/>
          </p:nvPr>
        </p:nvSpPr>
        <p:spPr/>
        <p:txBody>
          <a:bodyPr/>
          <a:lstStyle/>
          <a:p>
            <a:fld id="{3182449B-5E96-4EBC-B662-19307DC6E35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182449B-5E96-4EBC-B662-19307DC6E354}"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6CA2A3-42DA-4A7E-82F7-0178F162F8D4}"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6CA2A3-42DA-4A7E-82F7-0178F162F8D4}"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96CA2A3-42DA-4A7E-82F7-0178F162F8D4}"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6CA2A3-42DA-4A7E-82F7-0178F162F8D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6CA2A3-42DA-4A7E-82F7-0178F162F8D4}"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6CA2A3-42DA-4A7E-82F7-0178F162F8D4}"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CA2A3-42DA-4A7E-82F7-0178F162F8D4}"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6CA2A3-42DA-4A7E-82F7-0178F162F8D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2449B-5E96-4EBC-B662-19307DC6E3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96CA2A3-42DA-4A7E-82F7-0178F162F8D4}" type="datetimeFigureOut">
              <a:rPr lang="en-US" smtClean="0"/>
              <a:t>1/26/2014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182449B-5E96-4EBC-B662-19307DC6E35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96CA2A3-42DA-4A7E-82F7-0178F162F8D4}" type="datetimeFigureOut">
              <a:rPr lang="en-US" smtClean="0"/>
              <a:t>1/26/2014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182449B-5E96-4EBC-B662-19307DC6E3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96CA2A3-42DA-4A7E-82F7-0178F162F8D4}" type="datetimeFigureOut">
              <a:rPr lang="en-US" smtClean="0"/>
              <a:t>1/26/2014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182449B-5E96-4EBC-B662-19307DC6E354}"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96CA2A3-42DA-4A7E-82F7-0178F162F8D4}" type="datetimeFigureOut">
              <a:rPr lang="en-US" smtClean="0"/>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182449B-5E96-4EBC-B662-19307DC6E354}"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828800"/>
          </a:xfrm>
        </p:spPr>
        <p:txBody>
          <a:bodyPr/>
          <a:lstStyle/>
          <a:p>
            <a:r>
              <a:rPr lang="en-US" dirty="0" smtClean="0"/>
              <a:t>Ignorance, Doubt and Assumption</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14600"/>
            <a:ext cx="6858000" cy="3771899"/>
          </a:xfrm>
          <a:prstGeom prst="rect">
            <a:avLst/>
          </a:prstGeom>
        </p:spPr>
      </p:pic>
    </p:spTree>
    <p:extLst>
      <p:ext uri="{BB962C8B-B14F-4D97-AF65-F5344CB8AC3E}">
        <p14:creationId xmlns:p14="http://schemas.microsoft.com/office/powerpoint/2010/main" val="14671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By the end of Chapter 2 we had made it to 1840 with the discovery of stellar parallax and correspondingly ridiculously large distances to the stars.. At this point, it is useful to introduce a device, similar to the Evil Genius device of Descartes, known as the Random Alien Test (or RAT). Under the RAT device, an alien spontaneously appears and asks random planetary inhabitants basic knowledge questions about the Universe that any "intelligent civilization" would know. So, in 1840 the RAT question would be:</a:t>
            </a:r>
          </a:p>
          <a:p>
            <a:pPr marL="0" indent="0">
              <a:buNone/>
            </a:pPr>
            <a:r>
              <a:rPr lang="en-US" dirty="0" smtClean="0"/>
              <a:t> </a:t>
            </a:r>
          </a:p>
          <a:p>
            <a:pPr marL="0" indent="0">
              <a:buNone/>
            </a:pPr>
            <a:r>
              <a:rPr lang="en-US" i="1" dirty="0" smtClean="0">
                <a:solidFill>
                  <a:schemeClr val="accent2">
                    <a:lumMod val="75000"/>
                  </a:schemeClr>
                </a:solidFill>
              </a:rPr>
              <a:t>                             What is the energy source of the stars?</a:t>
            </a:r>
            <a:r>
              <a:rPr lang="en-US" dirty="0" smtClean="0">
                <a:solidFill>
                  <a:schemeClr val="accent2">
                    <a:lumMod val="75000"/>
                  </a:schemeClr>
                </a:solidFill>
              </a:rPr>
              <a:t>  </a:t>
            </a:r>
          </a:p>
          <a:p>
            <a:pPr marL="0" indent="0">
              <a:buNone/>
            </a:pPr>
            <a:endParaRPr lang="en-US" dirty="0" smtClean="0">
              <a:solidFill>
                <a:schemeClr val="accent2">
                  <a:lumMod val="75000"/>
                </a:schemeClr>
              </a:solidFill>
            </a:endParaRPr>
          </a:p>
          <a:p>
            <a:r>
              <a:rPr lang="en-US" dirty="0" smtClean="0"/>
              <a:t>and no one on Earth knows the answer thus distinguishing ourselves as a not very intelligent civilization.</a:t>
            </a:r>
          </a:p>
          <a:p>
            <a:endParaRPr lang="en-US" dirty="0"/>
          </a:p>
        </p:txBody>
      </p:sp>
      <p:sp>
        <p:nvSpPr>
          <p:cNvPr id="2" name="Title 1"/>
          <p:cNvSpPr>
            <a:spLocks noGrp="1"/>
          </p:cNvSpPr>
          <p:nvPr>
            <p:ph type="title"/>
          </p:nvPr>
        </p:nvSpPr>
        <p:spPr/>
        <p:txBody>
          <a:bodyPr/>
          <a:lstStyle/>
          <a:p>
            <a:r>
              <a:rPr lang="en-US" dirty="0" smtClean="0"/>
              <a:t>The 1840 RAT test </a:t>
            </a:r>
            <a:endParaRPr lang="en-US" dirty="0"/>
          </a:p>
        </p:txBody>
      </p:sp>
    </p:spTree>
    <p:extLst>
      <p:ext uri="{BB962C8B-B14F-4D97-AF65-F5344CB8AC3E}">
        <p14:creationId xmlns:p14="http://schemas.microsoft.com/office/powerpoint/2010/main" val="531223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The 1860 RAT Test</a:t>
            </a:r>
            <a:endParaRPr lang="en-US" dirty="0"/>
          </a:p>
        </p:txBody>
      </p:sp>
      <p:sp>
        <p:nvSpPr>
          <p:cNvPr id="4" name="Rectangle 3"/>
          <p:cNvSpPr/>
          <p:nvPr/>
        </p:nvSpPr>
        <p:spPr>
          <a:xfrm>
            <a:off x="1066800" y="2438400"/>
            <a:ext cx="6934200" cy="3693319"/>
          </a:xfrm>
          <a:prstGeom prst="rect">
            <a:avLst/>
          </a:prstGeom>
        </p:spPr>
        <p:txBody>
          <a:bodyPr wrap="square">
            <a:spAutoFit/>
          </a:bodyPr>
          <a:lstStyle/>
          <a:p>
            <a:r>
              <a:rPr lang="en-US" dirty="0" smtClean="0"/>
              <a:t>Now if the RAT were introduced again in 1860, two more questions could be added to the exam:</a:t>
            </a:r>
          </a:p>
          <a:p>
            <a:endParaRPr lang="en-US" dirty="0" smtClean="0"/>
          </a:p>
          <a:p>
            <a:r>
              <a:rPr lang="en-US" b="1" dirty="0" smtClean="0"/>
              <a:t>       What is the mechanism that actually drives Darwinian evolution?</a:t>
            </a:r>
            <a:br>
              <a:rPr lang="en-US" b="1" dirty="0" smtClean="0"/>
            </a:br>
            <a:r>
              <a:rPr lang="en-US" b="1" dirty="0" smtClean="0"/>
              <a:t> </a:t>
            </a:r>
          </a:p>
          <a:p>
            <a:r>
              <a:rPr lang="en-US" b="1" dirty="0" smtClean="0"/>
              <a:t>        How come Mercury is disobeying Newton's Laws?</a:t>
            </a:r>
          </a:p>
          <a:p>
            <a:endParaRPr lang="en-US" dirty="0" smtClean="0"/>
          </a:p>
          <a:p>
            <a:r>
              <a:rPr lang="en-US" dirty="0" smtClean="0"/>
              <a:t>And for those of you wondering about the </a:t>
            </a:r>
            <a:r>
              <a:rPr lang="en-US" b="1" dirty="0" smtClean="0"/>
              <a:t>Evil Genius</a:t>
            </a:r>
            <a:r>
              <a:rPr lang="en-US" dirty="0" smtClean="0"/>
              <a:t> device, its really quite clever and comes into play when Descartes considers how reality can be best measured. In other words, at any given time, how do you know that there is not an </a:t>
            </a:r>
            <a:r>
              <a:rPr lang="en-US" b="1" dirty="0" smtClean="0"/>
              <a:t>Evil Genius</a:t>
            </a:r>
            <a:r>
              <a:rPr lang="en-US" dirty="0" smtClean="0"/>
              <a:t> running around doing arbitrary things to the Universe?</a:t>
            </a:r>
            <a:endParaRPr lang="en-US" dirty="0"/>
          </a:p>
        </p:txBody>
      </p:sp>
    </p:spTree>
    <p:extLst>
      <p:ext uri="{BB962C8B-B14F-4D97-AF65-F5344CB8AC3E}">
        <p14:creationId xmlns:p14="http://schemas.microsoft.com/office/powerpoint/2010/main" val="825901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If you can't rule out the presence of the Evil Genius in some experiment or observation, then you must doubt the results from that experiment or observation. Hence </a:t>
            </a:r>
            <a:r>
              <a:rPr lang="en-US" b="1" dirty="0" smtClean="0"/>
              <a:t>doubt </a:t>
            </a:r>
            <a:r>
              <a:rPr lang="en-US" dirty="0" smtClean="0"/>
              <a:t>is a necessary part of the scientific process. As semi-articulated by Descartes: </a:t>
            </a:r>
          </a:p>
          <a:p>
            <a:pPr lvl="1"/>
            <a:r>
              <a:rPr lang="en-US" i="1" dirty="0" smtClean="0"/>
              <a:t>The first precept was never to accept a thing as true until I knew it as such without a single doubt</a:t>
            </a:r>
            <a:r>
              <a:rPr lang="en-US" dirty="0" smtClean="0"/>
              <a:t>  </a:t>
            </a:r>
          </a:p>
          <a:p>
            <a:pPr lvl="1"/>
            <a:r>
              <a:rPr lang="en-US" i="1" dirty="0" smtClean="0"/>
              <a:t>If you would be a real seeker after truth, it is necessary that at least once in your life you doubt, as far as possible, all things.</a:t>
            </a:r>
            <a:endParaRPr lang="en-US" dirty="0" smtClean="0"/>
          </a:p>
          <a:p>
            <a:endParaRPr lang="en-US" dirty="0"/>
          </a:p>
        </p:txBody>
      </p:sp>
      <p:sp>
        <p:nvSpPr>
          <p:cNvPr id="2" name="Title 1"/>
          <p:cNvSpPr>
            <a:spLocks noGrp="1"/>
          </p:cNvSpPr>
          <p:nvPr>
            <p:ph type="title"/>
          </p:nvPr>
        </p:nvSpPr>
        <p:spPr/>
        <p:txBody>
          <a:bodyPr/>
          <a:lstStyle/>
          <a:p>
            <a:r>
              <a:rPr lang="en-US" dirty="0" smtClean="0"/>
              <a:t>Descartes Method of Doubt</a:t>
            </a:r>
            <a:endParaRPr lang="en-US" dirty="0"/>
          </a:p>
        </p:txBody>
      </p:sp>
    </p:spTree>
    <p:extLst>
      <p:ext uri="{BB962C8B-B14F-4D97-AF65-F5344CB8AC3E}">
        <p14:creationId xmlns:p14="http://schemas.microsoft.com/office/powerpoint/2010/main" val="2220762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Cosmological Principle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important assumption in making a Cosmological model is </a:t>
            </a:r>
            <a:r>
              <a:rPr lang="en-US" b="1" dirty="0" smtClean="0"/>
              <a:t>The Cosmological Principle </a:t>
            </a:r>
            <a:r>
              <a:rPr lang="en-US" dirty="0" smtClean="0"/>
              <a:t>which asserts that the Universe must be </a:t>
            </a:r>
            <a:r>
              <a:rPr lang="en-US" b="1" dirty="0" smtClean="0"/>
              <a:t>homogeneous </a:t>
            </a:r>
            <a:r>
              <a:rPr lang="en-US" dirty="0" smtClean="0"/>
              <a:t>and </a:t>
            </a:r>
            <a:r>
              <a:rPr lang="en-US" b="1" dirty="0" smtClean="0"/>
              <a:t>isotropic</a:t>
            </a:r>
            <a:r>
              <a:rPr lang="en-US" dirty="0" smtClean="0"/>
              <a:t>. Put another way, the Cosmological Principle holds that the Universe is not arbitrary and, hence, any local physics that is observed must also exist on larger scales</a:t>
            </a:r>
            <a:r>
              <a:rPr lang="en-US" smtClean="0"/>
              <a:t>. </a:t>
            </a:r>
          </a:p>
          <a:p>
            <a:pPr marL="114300" indent="0">
              <a:buNone/>
            </a:pPr>
            <a:endParaRPr lang="en-US" dirty="0" smtClean="0"/>
          </a:p>
          <a:p>
            <a:r>
              <a:rPr lang="en-US" dirty="0" smtClean="0"/>
              <a:t>Thus, Newton's formulation of gravity should be universal in its application. Herschel's’ observations of the motions of double stars provide a direct confirmation of this universality. Gravity should not behave differently on the Earth or in the Solar System as it would at any other location in the Universe. This cosmological principle, that the Universe is "everywhere the same", is clearly strongly implied in the writings of </a:t>
            </a:r>
            <a:r>
              <a:rPr lang="en-US" dirty="0" err="1" smtClean="0"/>
              <a:t>Cusa</a:t>
            </a:r>
            <a:r>
              <a:rPr lang="en-US" dirty="0" smtClean="0"/>
              <a:t> as well.</a:t>
            </a:r>
            <a:endParaRPr lang="en-US" dirty="0"/>
          </a:p>
        </p:txBody>
      </p:sp>
    </p:spTree>
    <p:extLst>
      <p:ext uri="{BB962C8B-B14F-4D97-AF65-F5344CB8AC3E}">
        <p14:creationId xmlns:p14="http://schemas.microsoft.com/office/powerpoint/2010/main" val="3297838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326</Words>
  <Application>Microsoft Office PowerPoint</Application>
  <PresentationFormat>On-screen Show (4:3)</PresentationFormat>
  <Paragraphs>22</Paragraphs>
  <Slides>5</Slides>
  <Notes>0</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Apex</vt:lpstr>
      <vt:lpstr>Hardcover</vt:lpstr>
      <vt:lpstr>Paper</vt:lpstr>
      <vt:lpstr>Apothecary</vt:lpstr>
      <vt:lpstr>Ignorance, Doubt and Assumption</vt:lpstr>
      <vt:lpstr>The 1840 RAT test </vt:lpstr>
      <vt:lpstr>The 1860 RAT Test</vt:lpstr>
      <vt:lpstr>Descartes Method of Doubt</vt:lpstr>
      <vt:lpstr>The Cosmological Principle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Ignorance, Doubt and Assumption</dc:title>
  <dc:creator>Dr. Nuts</dc:creator>
  <cp:lastModifiedBy>Dr. Nuts</cp:lastModifiedBy>
  <cp:revision>2</cp:revision>
  <dcterms:created xsi:type="dcterms:W3CDTF">2014-01-27T01:27:56Z</dcterms:created>
  <dcterms:modified xsi:type="dcterms:W3CDTF">2014-01-27T01:55:12Z</dcterms:modified>
</cp:coreProperties>
</file>