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44" r:id="rId7"/>
    <p:sldMasterId id="2147483756" r:id="rId8"/>
    <p:sldMasterId id="2147483768" r:id="rId9"/>
    <p:sldMasterId id="2147483780" r:id="rId10"/>
  </p:sldMasterIdLst>
  <p:notesMasterIdLst>
    <p:notesMasterId r:id="rId28"/>
  </p:notesMasterIdLst>
  <p:handoutMasterIdLst>
    <p:handoutMasterId r:id="rId29"/>
  </p:handoutMasterIdLst>
  <p:sldIdLst>
    <p:sldId id="256" r:id="rId11"/>
    <p:sldId id="300" r:id="rId12"/>
    <p:sldId id="257" r:id="rId13"/>
    <p:sldId id="264" r:id="rId14"/>
    <p:sldId id="285" r:id="rId15"/>
    <p:sldId id="302" r:id="rId16"/>
    <p:sldId id="305" r:id="rId17"/>
    <p:sldId id="301" r:id="rId18"/>
    <p:sldId id="291" r:id="rId19"/>
    <p:sldId id="260" r:id="rId20"/>
    <p:sldId id="275" r:id="rId21"/>
    <p:sldId id="298" r:id="rId22"/>
    <p:sldId id="294" r:id="rId23"/>
    <p:sldId id="282" r:id="rId24"/>
    <p:sldId id="268" r:id="rId25"/>
    <p:sldId id="280"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223" autoAdjust="0"/>
    <p:restoredTop sz="86391" autoAdjust="0"/>
  </p:normalViewPr>
  <p:slideViewPr>
    <p:cSldViewPr>
      <p:cViewPr varScale="1">
        <p:scale>
          <a:sx n="79" d="100"/>
          <a:sy n="79" d="100"/>
        </p:scale>
        <p:origin x="-1164" y="-84"/>
      </p:cViewPr>
      <p:guideLst>
        <p:guide orient="horz" pos="2160"/>
        <p:guide pos="2880"/>
      </p:guideLst>
    </p:cSldViewPr>
  </p:slideViewPr>
  <p:outlineViewPr>
    <p:cViewPr>
      <p:scale>
        <a:sx n="33" d="100"/>
        <a:sy n="33" d="100"/>
      </p:scale>
      <p:origin x="0" y="113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51974F-C9A0-4D2F-9728-D3CCD4D9FCB0}" type="datetimeFigureOut">
              <a:rPr lang="en-US" smtClean="0"/>
              <a:pPr/>
              <a:t>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E3D376-65BB-47B8-9E56-90F8B369AEA3}" type="slidenum">
              <a:rPr lang="en-US" smtClean="0"/>
              <a:pPr/>
              <a:t>‹#›</a:t>
            </a:fld>
            <a:endParaRPr lang="en-US"/>
          </a:p>
        </p:txBody>
      </p:sp>
    </p:spTree>
    <p:extLst>
      <p:ext uri="{BB962C8B-B14F-4D97-AF65-F5344CB8AC3E}">
        <p14:creationId xmlns:p14="http://schemas.microsoft.com/office/powerpoint/2010/main" val="2290650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B11640-A7EA-450E-9769-A76F2330F24D}" type="datetimeFigureOut">
              <a:rPr lang="en-US" smtClean="0"/>
              <a:pPr/>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DC686-0C8F-41BB-81AE-5BD8B6AB01B8}" type="slidenum">
              <a:rPr lang="en-US" smtClean="0"/>
              <a:pPr/>
              <a:t>‹#›</a:t>
            </a:fld>
            <a:endParaRPr lang="en-US"/>
          </a:p>
        </p:txBody>
      </p:sp>
    </p:spTree>
    <p:extLst>
      <p:ext uri="{BB962C8B-B14F-4D97-AF65-F5344CB8AC3E}">
        <p14:creationId xmlns:p14="http://schemas.microsoft.com/office/powerpoint/2010/main" val="166991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4DC686-0C8F-41BB-81AE-5BD8B6AB01B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4DC686-0C8F-41BB-81AE-5BD8B6AB01B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E8243F6-F455-4DFE-A2F1-72CBB25764F5}" type="datetime1">
              <a:rPr lang="en-US" smtClean="0"/>
              <a:pPr/>
              <a:t>11/6/2017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4832CAA-3EAA-4BAC-99FC-DD345F9A63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8243F6-F455-4DFE-A2F1-72CBB25764F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32582426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8710651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3733500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36256219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32917159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528129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19684217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13AEA-34D3-49B2-A40C-1256B98E9541}"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19132298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07EA1-7357-492D-9ED8-35790B8A3D9E}"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13794023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158112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extLst>
      <p:ext uri="{BB962C8B-B14F-4D97-AF65-F5344CB8AC3E}">
        <p14:creationId xmlns:p14="http://schemas.microsoft.com/office/powerpoint/2010/main" val="109081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E8243F6-F455-4DFE-A2F1-72CBB25764F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4832CAA-3EAA-4BAC-99FC-DD345F9A632C}"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A13AEA-34D3-49B2-A40C-1256B98E9541}"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4E07EA1-7357-492D-9ED8-35790B8A3D9E}" type="datetime1">
              <a:rPr lang="en-US" smtClean="0"/>
              <a:pPr/>
              <a:t>11/6/2017</a:t>
            </a:fld>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8243F6-F455-4DFE-A2F1-72CBB25764F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13AEA-34D3-49B2-A40C-1256B98E9541}"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07EA1-7357-492D-9ED8-35790B8A3D9E}"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8243F6-F455-4DFE-A2F1-72CBB25764F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13AEA-34D3-49B2-A40C-1256B98E9541}"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07EA1-7357-492D-9ED8-35790B8A3D9E}"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E8243F6-F455-4DFE-A2F1-72CBB25764F5}" type="datetime1">
              <a:rPr lang="en-US" smtClean="0"/>
              <a:pPr/>
              <a:t>11/6/2017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4832CAA-3EAA-4BAC-99FC-DD345F9A632C}"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EA13AEA-34D3-49B2-A40C-1256B98E9541}" type="datetime1">
              <a:rPr lang="en-US" smtClean="0"/>
              <a:pPr/>
              <a:t>11/6/2017</a:t>
            </a:fld>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07EA1-7357-492D-9ED8-35790B8A3D9E}" type="datetime1">
              <a:rPr lang="en-US" smtClean="0"/>
              <a:pPr/>
              <a:t>11/6/2017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E8243F6-F455-4DFE-A2F1-72CBB25764F5}" type="datetime1">
              <a:rPr lang="en-US" smtClean="0"/>
              <a:pPr/>
              <a:t>11/6/2017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4832CAA-3EAA-4BAC-99FC-DD345F9A632C}"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13AEA-34D3-49B2-A40C-1256B98E9541}"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07EA1-7357-492D-9ED8-35790B8A3D9E}"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E8243F6-F455-4DFE-A2F1-72CBB25764F5}" type="datetime1">
              <a:rPr lang="en-US" smtClean="0"/>
              <a:pPr/>
              <a:t>11/6/2017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4832CAA-3EAA-4BAC-99FC-DD345F9A632C}"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EA13AEA-34D3-49B2-A40C-1256B98E9541}" type="datetime1">
              <a:rPr lang="en-US" smtClean="0"/>
              <a:pPr/>
              <a:t>11/6/2017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E4832CAA-3EAA-4BAC-99FC-DD345F9A632C}"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4E07EA1-7357-492D-9ED8-35790B8A3D9E}" type="datetime1">
              <a:rPr lang="en-US" smtClean="0"/>
              <a:pPr/>
              <a:t>11/6/2017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E4832CAA-3EAA-4BAC-99FC-DD345F9A632C}"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E8243F6-F455-4DFE-A2F1-72CBB25764F5}" type="datetime1">
              <a:rPr lang="en-US" smtClean="0"/>
              <a:pPr/>
              <a:t>11/6/2017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4832CAA-3EAA-4BAC-99FC-DD345F9A632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A13AEA-34D3-49B2-A40C-1256B98E9541}"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4832CAA-3EAA-4BAC-99FC-DD345F9A63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A13AEA-34D3-49B2-A40C-1256B98E9541}"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E07EA1-7357-492D-9ED8-35790B8A3D9E}"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E8243F6-F455-4DFE-A2F1-72CBB25764F5}" type="datetime1">
              <a:rPr lang="en-US" smtClean="0"/>
              <a:pPr/>
              <a:t>11/6/2017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4832CAA-3EAA-4BAC-99FC-DD345F9A632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E07EA1-7357-492D-9ED8-35790B8A3D9E}"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4832CAA-3EAA-4BAC-99FC-DD345F9A632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791D00-AAA5-41B3-AE3F-35D328709895}"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7284A4-C9D0-4661-8158-76150D6C1FED}"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4832CAA-3EAA-4BAC-99FC-DD345F9A63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B596A6-EE3F-4D81-A753-ABFE1F5F88A0}"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F125FE-8E51-4517-9129-B1703172DF0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0B94BB-9B3E-432E-ADDF-E64F3E384CBD}"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75057-5126-46F3-AEAA-C7EE13B4E8D0}"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A13AEA-34D3-49B2-A40C-1256B98E9541}"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E07EA1-7357-492D-9ED8-35790B8A3D9E}"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927520-A548-4978-9ED8-4EAD8C325E72}"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9099A2-8AB9-4093-84D4-7E168B5047B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32CAA-3EAA-4BAC-99FC-DD345F9A63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E1B9CE-FB49-42DB-9682-A67474DDCEC8}" type="datetime1">
              <a:rPr lang="en-US" smtClean="0"/>
              <a:pPr/>
              <a:t>11/6/2017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832CAA-3EAA-4BAC-99FC-DD345F9A632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1B9CE-FB49-42DB-9682-A67474DDCEC8}" type="datetime1">
              <a:rPr lang="en-US" smtClean="0"/>
              <a:pPr/>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32CAA-3EAA-4BAC-99FC-DD345F9A632C}" type="slidenum">
              <a:rPr lang="en-US" smtClean="0"/>
              <a:pPr/>
              <a:t>‹#›</a:t>
            </a:fld>
            <a:endParaRPr lang="en-US"/>
          </a:p>
        </p:txBody>
      </p:sp>
    </p:spTree>
    <p:extLst>
      <p:ext uri="{BB962C8B-B14F-4D97-AF65-F5344CB8AC3E}">
        <p14:creationId xmlns:p14="http://schemas.microsoft.com/office/powerpoint/2010/main" val="371770223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3E1B9CE-FB49-42DB-9682-A67474DDCEC8}" type="datetime1">
              <a:rPr lang="en-US" smtClean="0"/>
              <a:pPr/>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4832CAA-3EAA-4BAC-99FC-DD345F9A632C}"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3E1B9CE-FB49-42DB-9682-A67474DDCEC8}" type="datetime1">
              <a:rPr lang="en-US" smtClean="0"/>
              <a:pPr/>
              <a:t>11/6/2017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4832CAA-3EAA-4BAC-99FC-DD345F9A63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3E1B9CE-FB49-42DB-9682-A67474DDCEC8}" type="datetime1">
              <a:rPr lang="en-US" smtClean="0"/>
              <a:pPr/>
              <a:t>11/6/2017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4832CAA-3EAA-4BAC-99FC-DD345F9A63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3E1B9CE-FB49-42DB-9682-A67474DDCEC8}" type="datetime1">
              <a:rPr lang="en-US" smtClean="0"/>
              <a:pPr/>
              <a:t>11/6/2017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4832CAA-3EAA-4BAC-99FC-DD345F9A63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3E1B9CE-FB49-42DB-9682-A67474DDCEC8}" type="datetime1">
              <a:rPr lang="en-US" smtClean="0"/>
              <a:pPr/>
              <a:t>11/6/2017</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4832CAA-3EAA-4BAC-99FC-DD345F9A63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3E1B9CE-FB49-42DB-9682-A67474DDCEC8}" type="datetime1">
              <a:rPr lang="en-US" smtClean="0"/>
              <a:pPr/>
              <a:t>11/6/2017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4832CAA-3EAA-4BAC-99FC-DD345F9A63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3E1B9CE-FB49-42DB-9682-A67474DDCEC8}" type="datetime1">
              <a:rPr lang="en-US" smtClean="0"/>
              <a:pPr/>
              <a:t>11/6/2017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4832CAA-3EAA-4BAC-99FC-DD345F9A632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3E1B9CE-FB49-42DB-9682-A67474DDCEC8}" type="datetime1">
              <a:rPr lang="en-US" smtClean="0"/>
              <a:pPr/>
              <a:t>11/6/2017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4832CAA-3EAA-4BAC-99FC-DD345F9A632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http://www.snowballearth.org/end.html" TargetMode="External"/><Relationship Id="rId2" Type="http://schemas.openxmlformats.org/officeDocument/2006/relationships/image" Target="../media/image16.gif"/><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cotese.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hyperlink" Target="http://www.astrobio.net/exclusive/2360/phosphate-does-a-body-good" TargetMode="Externa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1.xml"/><Relationship Id="rId5" Type="http://schemas.openxmlformats.org/officeDocument/2006/relationships/hyperlink" Target="http://www.artsjournal.com/artopia/ptgbyD.W.%20Miller.jpg" TargetMode="External"/><Relationship Id="rId4" Type="http://schemas.openxmlformats.org/officeDocument/2006/relationships/hyperlink" Target="http://www.astrobio.net/exclusive/2360/phosphate-does-a-body-goo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ontent.usatoday.com/communities/sciencefair/post/2010/03/snowball-earth-date-frozen-by-scientists/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hyperlink" Target="http://www.indiana.edu/~geol105b/1425chap8.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219200"/>
          </a:xfrm>
        </p:spPr>
        <p:txBody>
          <a:bodyPr>
            <a:normAutofit fontScale="90000"/>
          </a:bodyPr>
          <a:lstStyle/>
          <a:p>
            <a:pPr algn="ctr"/>
            <a:r>
              <a:rPr lang="en-US" sz="7200" dirty="0" smtClean="0"/>
              <a:t>Snowball Earth</a:t>
            </a:r>
            <a:r>
              <a:rPr lang="en-US" sz="7200" dirty="0" smtClean="0"/>
              <a:t>!</a:t>
            </a:r>
            <a:br>
              <a:rPr lang="en-US" sz="7200" dirty="0" smtClean="0"/>
            </a:br>
            <a:r>
              <a:rPr lang="en-US" sz="7200" dirty="0" smtClean="0"/>
              <a:t>Hot House Earth!</a:t>
            </a:r>
            <a:endParaRPr lang="en-US" sz="7200" dirty="0"/>
          </a:p>
        </p:txBody>
      </p:sp>
      <p:sp>
        <p:nvSpPr>
          <p:cNvPr id="3" name="Subtitle 2"/>
          <p:cNvSpPr>
            <a:spLocks noGrp="1"/>
          </p:cNvSpPr>
          <p:nvPr>
            <p:ph type="subTitle" idx="1"/>
          </p:nvPr>
        </p:nvSpPr>
        <p:spPr>
          <a:xfrm>
            <a:off x="685800" y="3276600"/>
            <a:ext cx="7848600" cy="1371600"/>
          </a:xfrm>
        </p:spPr>
        <p:txBody>
          <a:bodyPr>
            <a:noAutofit/>
          </a:bodyPr>
          <a:lstStyle/>
          <a:p>
            <a:pPr algn="ctr"/>
            <a:r>
              <a:rPr lang="en-US" sz="3600" dirty="0" smtClean="0"/>
              <a:t>Past </a:t>
            </a:r>
            <a:r>
              <a:rPr lang="en-US" sz="3600" dirty="0" smtClean="0"/>
              <a:t>radical </a:t>
            </a:r>
            <a:r>
              <a:rPr lang="en-US" sz="3600" dirty="0" smtClean="0"/>
              <a:t>climate change</a:t>
            </a:r>
          </a:p>
          <a:p>
            <a:pPr algn="ctr"/>
            <a:endParaRPr lang="en-US" sz="1800" dirty="0" smtClean="0"/>
          </a:p>
          <a:p>
            <a:pPr algn="ctr"/>
            <a:r>
              <a:rPr lang="en-US" sz="1800" dirty="0" smtClean="0"/>
              <a:t>Making surface life difficult – the oceans are, in general, unaffected by this</a:t>
            </a:r>
            <a:endParaRPr lang="en-US" sz="1800" dirty="0" smtClean="0"/>
          </a:p>
          <a:p>
            <a:pPr algn="ctr"/>
            <a:endParaRPr lang="en-US" sz="3600" dirty="0"/>
          </a:p>
        </p:txBody>
      </p:sp>
      <p:sp>
        <p:nvSpPr>
          <p:cNvPr id="4" name="Slide Number Placeholder 3"/>
          <p:cNvSpPr>
            <a:spLocks noGrp="1"/>
          </p:cNvSpPr>
          <p:nvPr>
            <p:ph type="sldNum" sz="quarter" idx="12"/>
          </p:nvPr>
        </p:nvSpPr>
        <p:spPr/>
        <p:txBody>
          <a:bodyPr/>
          <a:lstStyle/>
          <a:p>
            <a:fld id="{E4832CAA-3EAA-4BAC-99FC-DD345F9A632C}"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239000" cy="838200"/>
          </a:xfrm>
        </p:spPr>
        <p:txBody>
          <a:bodyPr>
            <a:normAutofit/>
          </a:bodyPr>
          <a:lstStyle/>
          <a:p>
            <a:pPr algn="ctr"/>
            <a:r>
              <a:rPr lang="en-US" dirty="0" smtClean="0"/>
              <a:t>A Balancing Act</a:t>
            </a:r>
            <a:endParaRPr lang="en-US" dirty="0"/>
          </a:p>
        </p:txBody>
      </p:sp>
      <p:sp>
        <p:nvSpPr>
          <p:cNvPr id="3" name="Content Placeholder 2"/>
          <p:cNvSpPr>
            <a:spLocks noGrp="1"/>
          </p:cNvSpPr>
          <p:nvPr>
            <p:ph idx="1"/>
          </p:nvPr>
        </p:nvSpPr>
        <p:spPr>
          <a:xfrm>
            <a:off x="457200" y="1371600"/>
            <a:ext cx="8229600" cy="4465320"/>
          </a:xfrm>
        </p:spPr>
        <p:txBody>
          <a:bodyPr>
            <a:normAutofit/>
          </a:bodyPr>
          <a:lstStyle/>
          <a:p>
            <a:r>
              <a:rPr lang="en-US" dirty="0" smtClean="0"/>
              <a:t>Plate tectonics </a:t>
            </a:r>
            <a:r>
              <a:rPr lang="en-US" dirty="0" smtClean="0"/>
              <a:t>can produce supercontinent formation that offers more biomass to drawdown CO2 from the atmosphere</a:t>
            </a:r>
            <a:endParaRPr lang="en-US" dirty="0" smtClean="0"/>
          </a:p>
          <a:p>
            <a:r>
              <a:rPr lang="en-US" dirty="0" smtClean="0"/>
              <a:t>More land mass means more ice means higher Albedo so the Earth cools and the ice </a:t>
            </a:r>
            <a:r>
              <a:rPr lang="en-US" dirty="0" smtClean="0"/>
              <a:t>became more permanent.</a:t>
            </a:r>
          </a:p>
          <a:p>
            <a:r>
              <a:rPr lang="en-US" dirty="0" smtClean="0"/>
              <a:t>Massive volcanic eruption helped developed intense greenhouse effect to prevent permanent ice age</a:t>
            </a:r>
            <a:r>
              <a:rPr lang="en-US" dirty="0" smtClean="0"/>
              <a:t>.</a:t>
            </a:r>
          </a:p>
          <a:p>
            <a:r>
              <a:rPr lang="en-US" dirty="0" smtClean="0"/>
              <a:t>Catastrophic releases of methane (super greenhouse gas)</a:t>
            </a:r>
            <a:endParaRPr lang="en-US" dirty="0" smtClean="0"/>
          </a:p>
          <a:p>
            <a:r>
              <a:rPr lang="en-US" dirty="0" smtClean="0"/>
              <a:t>Life flourished after that</a:t>
            </a:r>
          </a:p>
          <a:p>
            <a:r>
              <a:rPr lang="en-US" dirty="0" smtClean="0"/>
              <a:t>At least two huge and long glacial events</a:t>
            </a:r>
          </a:p>
          <a:p>
            <a:endParaRPr lang="en-US" dirty="0"/>
          </a:p>
        </p:txBody>
      </p:sp>
      <p:sp>
        <p:nvSpPr>
          <p:cNvPr id="4" name="Slide Number Placeholder 3"/>
          <p:cNvSpPr>
            <a:spLocks noGrp="1"/>
          </p:cNvSpPr>
          <p:nvPr>
            <p:ph type="sldNum" sz="quarter" idx="12"/>
          </p:nvPr>
        </p:nvSpPr>
        <p:spPr/>
        <p:txBody>
          <a:bodyPr/>
          <a:lstStyle/>
          <a:p>
            <a:fld id="{E4832CAA-3EAA-4BAC-99FC-DD345F9A632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dirty="0" smtClean="0"/>
              <a:t>Evidences all around the world</a:t>
            </a:r>
            <a:endParaRPr lang="en-US" dirty="0"/>
          </a:p>
        </p:txBody>
      </p:sp>
      <p:sp>
        <p:nvSpPr>
          <p:cNvPr id="3" name="Content Placeholder 2"/>
          <p:cNvSpPr>
            <a:spLocks noGrp="1"/>
          </p:cNvSpPr>
          <p:nvPr>
            <p:ph idx="1"/>
          </p:nvPr>
        </p:nvSpPr>
        <p:spPr>
          <a:xfrm>
            <a:off x="457200" y="1447800"/>
            <a:ext cx="8229600" cy="4389120"/>
          </a:xfrm>
        </p:spPr>
        <p:txBody>
          <a:bodyPr/>
          <a:lstStyle/>
          <a:p>
            <a:r>
              <a:rPr lang="en-US" dirty="0" smtClean="0"/>
              <a:t>Evidences of fossil species change</a:t>
            </a:r>
          </a:p>
          <a:p>
            <a:r>
              <a:rPr lang="en-US" dirty="0" smtClean="0"/>
              <a:t>Fossilized drop stones found worldwide: China, Russia, Australia, Africa, North America, and others.</a:t>
            </a:r>
          </a:p>
          <a:p>
            <a:r>
              <a:rPr lang="en-US" dirty="0" smtClean="0"/>
              <a:t>California</a:t>
            </a:r>
            <a:r>
              <a:rPr lang="en-US" dirty="0" smtClean="0"/>
              <a:t>, Death Valley National Park</a:t>
            </a:r>
          </a:p>
          <a:p>
            <a:pPr lvl="1"/>
            <a:r>
              <a:rPr lang="en-US" dirty="0" smtClean="0"/>
              <a:t>Formation: Panamint Range, Kingston Peak, Noonday Dolomite</a:t>
            </a:r>
          </a:p>
          <a:p>
            <a:pPr lvl="1">
              <a:buNone/>
            </a:pPr>
            <a:endParaRPr lang="en-US" dirty="0"/>
          </a:p>
        </p:txBody>
      </p:sp>
      <p:sp>
        <p:nvSpPr>
          <p:cNvPr id="4" name="Slide Number Placeholder 3"/>
          <p:cNvSpPr>
            <a:spLocks noGrp="1"/>
          </p:cNvSpPr>
          <p:nvPr>
            <p:ph type="sldNum" sz="quarter" idx="12"/>
          </p:nvPr>
        </p:nvSpPr>
        <p:spPr/>
        <p:txBody>
          <a:bodyPr/>
          <a:lstStyle/>
          <a:p>
            <a:fld id="{E4832CAA-3EAA-4BAC-99FC-DD345F9A632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snowballearth.org/images/snwbltvst.gif"/>
          <p:cNvPicPr>
            <a:picLocks noGrp="1"/>
          </p:cNvPicPr>
          <p:nvPr>
            <p:ph idx="1"/>
          </p:nvPr>
        </p:nvPicPr>
        <p:blipFill>
          <a:blip r:embed="rId2" cstate="print"/>
          <a:srcRect/>
          <a:stretch>
            <a:fillRect/>
          </a:stretch>
        </p:blipFill>
        <p:spPr bwMode="auto">
          <a:xfrm>
            <a:off x="1828800" y="1295400"/>
            <a:ext cx="5334000" cy="5257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4832CAA-3EAA-4BAC-99FC-DD345F9A632C}" type="slidenum">
              <a:rPr lang="en-US" smtClean="0"/>
              <a:pPr/>
              <a:t>12</a:t>
            </a:fld>
            <a:endParaRPr lang="en-US"/>
          </a:p>
        </p:txBody>
      </p:sp>
      <p:sp>
        <p:nvSpPr>
          <p:cNvPr id="2" name="Title 1"/>
          <p:cNvSpPr>
            <a:spLocks noGrp="1"/>
          </p:cNvSpPr>
          <p:nvPr>
            <p:ph type="title"/>
          </p:nvPr>
        </p:nvSpPr>
        <p:spPr>
          <a:xfrm>
            <a:off x="381000" y="533400"/>
            <a:ext cx="8382000" cy="762000"/>
          </a:xfrm>
        </p:spPr>
        <p:txBody>
          <a:bodyPr>
            <a:noAutofit/>
          </a:bodyPr>
          <a:lstStyle/>
          <a:p>
            <a:pPr algn="ctr"/>
            <a:r>
              <a:rPr lang="en-US" sz="4900" dirty="0" smtClean="0"/>
              <a:t>Avg. </a:t>
            </a:r>
            <a:r>
              <a:rPr lang="en-US" sz="4900" dirty="0" smtClean="0"/>
              <a:t> </a:t>
            </a:r>
            <a:r>
              <a:rPr lang="en-US" sz="4900" dirty="0" smtClean="0"/>
              <a:t>Earth Global Temp</a:t>
            </a:r>
            <a:endParaRPr lang="en-US" sz="4900" dirty="0"/>
          </a:p>
        </p:txBody>
      </p:sp>
      <p:sp>
        <p:nvSpPr>
          <p:cNvPr id="5" name="TextBox 4"/>
          <p:cNvSpPr txBox="1"/>
          <p:nvPr/>
        </p:nvSpPr>
        <p:spPr>
          <a:xfrm>
            <a:off x="0" y="6581001"/>
            <a:ext cx="3886200" cy="276999"/>
          </a:xfrm>
          <a:prstGeom prst="rect">
            <a:avLst/>
          </a:prstGeom>
          <a:noFill/>
        </p:spPr>
        <p:txBody>
          <a:bodyPr wrap="square" rtlCol="0">
            <a:spAutoFit/>
          </a:bodyPr>
          <a:lstStyle/>
          <a:p>
            <a:r>
              <a:rPr lang="en-US" sz="1200" dirty="0" smtClean="0">
                <a:hlinkClick r:id="rId3"/>
              </a:rPr>
              <a:t>http://www.snowballearth.org/end.html</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dirty="0" smtClean="0"/>
              <a:t>The Role Water </a:t>
            </a:r>
            <a:r>
              <a:rPr lang="en-US" dirty="0" smtClean="0"/>
              <a:t>Vapor</a:t>
            </a:r>
            <a:endParaRPr lang="en-US" dirty="0"/>
          </a:p>
        </p:txBody>
      </p:sp>
      <p:sp>
        <p:nvSpPr>
          <p:cNvPr id="3" name="Content Placeholder 2"/>
          <p:cNvSpPr>
            <a:spLocks noGrp="1"/>
          </p:cNvSpPr>
          <p:nvPr>
            <p:ph idx="1"/>
          </p:nvPr>
        </p:nvSpPr>
        <p:spPr>
          <a:xfrm>
            <a:off x="457200" y="1371600"/>
            <a:ext cx="8229600" cy="4389120"/>
          </a:xfrm>
        </p:spPr>
        <p:txBody>
          <a:bodyPr/>
          <a:lstStyle/>
          <a:p>
            <a:r>
              <a:rPr lang="en-US" dirty="0" smtClean="0"/>
              <a:t>Land mass were not as big as today and plants have not reached to the land yet; therefore, there is no plant on land to hold or collect water.</a:t>
            </a:r>
          </a:p>
          <a:p>
            <a:r>
              <a:rPr lang="en-US" dirty="0" smtClean="0"/>
              <a:t>Water vapor contributes or control the global temperature.</a:t>
            </a:r>
          </a:p>
          <a:p>
            <a:r>
              <a:rPr lang="en-US" dirty="0" smtClean="0"/>
              <a:t>Water vapors controls 95% of global temperature (greenhouse gas by volume</a:t>
            </a:r>
            <a:r>
              <a:rPr lang="en-US" dirty="0" smtClean="0"/>
              <a:t>).</a:t>
            </a:r>
          </a:p>
          <a:p>
            <a:r>
              <a:rPr lang="en-US" dirty="0" smtClean="0"/>
              <a:t>This all means that the greenhouse gas effect changes over time between CO2 dominated, Methane dominated and water vapor dominated (today)</a:t>
            </a:r>
            <a:endParaRPr lang="en-US" dirty="0"/>
          </a:p>
        </p:txBody>
      </p:sp>
      <p:sp>
        <p:nvSpPr>
          <p:cNvPr id="4" name="Slide Number Placeholder 3"/>
          <p:cNvSpPr>
            <a:spLocks noGrp="1"/>
          </p:cNvSpPr>
          <p:nvPr>
            <p:ph type="sldNum" sz="quarter" idx="12"/>
          </p:nvPr>
        </p:nvSpPr>
        <p:spPr/>
        <p:txBody>
          <a:bodyPr/>
          <a:lstStyle/>
          <a:p>
            <a:fld id="{E4832CAA-3EAA-4BAC-99FC-DD345F9A632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81001"/>
            <a:ext cx="1905000" cy="276999"/>
          </a:xfrm>
          <a:prstGeom prst="rect">
            <a:avLst/>
          </a:prstGeom>
          <a:noFill/>
        </p:spPr>
        <p:txBody>
          <a:bodyPr wrap="square" rtlCol="0">
            <a:spAutoFit/>
          </a:bodyPr>
          <a:lstStyle/>
          <a:p>
            <a:r>
              <a:rPr lang="en-US" sz="1200" dirty="0" smtClean="0">
                <a:hlinkClick r:id="rId2"/>
              </a:rPr>
              <a:t>http://www.scotese.com</a:t>
            </a:r>
            <a:r>
              <a:rPr lang="en-US" sz="1200" dirty="0" smtClean="0"/>
              <a:t> </a:t>
            </a:r>
            <a:endParaRPr lang="en-US" sz="1200" dirty="0"/>
          </a:p>
        </p:txBody>
      </p:sp>
      <p:sp>
        <p:nvSpPr>
          <p:cNvPr id="4" name="Slide Number Placeholder 3"/>
          <p:cNvSpPr>
            <a:spLocks noGrp="1"/>
          </p:cNvSpPr>
          <p:nvPr>
            <p:ph type="sldNum" sz="quarter" idx="12"/>
          </p:nvPr>
        </p:nvSpPr>
        <p:spPr/>
        <p:txBody>
          <a:bodyPr/>
          <a:lstStyle/>
          <a:p>
            <a:fld id="{E4832CAA-3EAA-4BAC-99FC-DD345F9A632C}" type="slidenum">
              <a:rPr lang="en-US" smtClean="0"/>
              <a:pPr/>
              <a:t>14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61722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29000"/>
            <a:ext cx="61626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81800" y="2057400"/>
            <a:ext cx="1981200" cy="3108543"/>
          </a:xfrm>
          <a:prstGeom prst="rect">
            <a:avLst/>
          </a:prstGeom>
          <a:noFill/>
        </p:spPr>
        <p:txBody>
          <a:bodyPr wrap="square" rtlCol="0">
            <a:spAutoFit/>
          </a:bodyPr>
          <a:lstStyle/>
          <a:p>
            <a:r>
              <a:rPr lang="en-US" sz="2800" dirty="0" smtClean="0"/>
              <a:t>Significant increase in land surface over 300 million years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838200"/>
          </a:xfrm>
        </p:spPr>
        <p:txBody>
          <a:bodyPr>
            <a:noAutofit/>
          </a:bodyPr>
          <a:lstStyle/>
          <a:p>
            <a:pPr algn="ctr"/>
            <a:r>
              <a:rPr lang="en-US" sz="4800" dirty="0" smtClean="0"/>
              <a:t>Animal </a:t>
            </a:r>
            <a:r>
              <a:rPr lang="en-US" sz="4800" dirty="0" smtClean="0"/>
              <a:t>Ecosystem Build-up</a:t>
            </a:r>
            <a:endParaRPr lang="en-US" sz="4800" dirty="0"/>
          </a:p>
        </p:txBody>
      </p:sp>
      <p:sp>
        <p:nvSpPr>
          <p:cNvPr id="3" name="Content Placeholder 2"/>
          <p:cNvSpPr>
            <a:spLocks noGrp="1"/>
          </p:cNvSpPr>
          <p:nvPr>
            <p:ph idx="1"/>
          </p:nvPr>
        </p:nvSpPr>
        <p:spPr>
          <a:xfrm>
            <a:off x="457200" y="1295400"/>
            <a:ext cx="8229600" cy="4343400"/>
          </a:xfrm>
        </p:spPr>
        <p:txBody>
          <a:bodyPr>
            <a:normAutofit fontScale="92500"/>
          </a:bodyPr>
          <a:lstStyle/>
          <a:p>
            <a:r>
              <a:rPr lang="en-US" dirty="0" smtClean="0"/>
              <a:t>Speed up of animal </a:t>
            </a:r>
            <a:r>
              <a:rPr lang="en-US" dirty="0" smtClean="0"/>
              <a:t>ecosystems well documente</a:t>
            </a:r>
            <a:r>
              <a:rPr lang="en-US" dirty="0" smtClean="0"/>
              <a:t>d from 600 </a:t>
            </a:r>
            <a:r>
              <a:rPr lang="en-US" dirty="0" err="1" smtClean="0"/>
              <a:t>mya</a:t>
            </a:r>
            <a:r>
              <a:rPr lang="en-US" dirty="0" smtClean="0"/>
              <a:t> to 300 </a:t>
            </a:r>
            <a:r>
              <a:rPr lang="en-US" dirty="0" err="1" smtClean="0"/>
              <a:t>mya</a:t>
            </a:r>
            <a:endParaRPr lang="en-US" dirty="0" smtClean="0"/>
          </a:p>
          <a:p>
            <a:r>
              <a:rPr lang="en-US" dirty="0" smtClean="0"/>
              <a:t>Simple one celled species to multicelluar animals</a:t>
            </a:r>
          </a:p>
          <a:p>
            <a:pPr lvl="1"/>
            <a:r>
              <a:rPr lang="en-US" dirty="0" smtClean="0"/>
              <a:t>Extreme hot &amp; cold climate pushed species to the edge of survival</a:t>
            </a:r>
            <a:r>
              <a:rPr lang="en-US" dirty="0" smtClean="0"/>
              <a:t>.</a:t>
            </a:r>
            <a:endParaRPr lang="en-US" dirty="0" smtClean="0"/>
          </a:p>
          <a:p>
            <a:r>
              <a:rPr lang="en-US" dirty="0" smtClean="0"/>
              <a:t>Changing climates speed up the evolution process.</a:t>
            </a:r>
          </a:p>
          <a:p>
            <a:r>
              <a:rPr lang="en-US" dirty="0" smtClean="0"/>
              <a:t>Several trials and errors of species build-up are normal</a:t>
            </a:r>
            <a:r>
              <a:rPr lang="en-US" dirty="0" smtClean="0"/>
              <a:t>.  This is the way evolution works (more on this later)</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4832CAA-3EAA-4BAC-99FC-DD345F9A632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295400"/>
            <a:ext cx="8229600" cy="5257800"/>
          </a:xfrm>
        </p:spPr>
        <p:txBody>
          <a:bodyPr>
            <a:normAutofit lnSpcReduction="10000"/>
          </a:bodyPr>
          <a:lstStyle/>
          <a:p>
            <a:r>
              <a:rPr lang="en-US" dirty="0" smtClean="0">
                <a:solidFill>
                  <a:srgbClr val="FFFF00"/>
                </a:solidFill>
              </a:rPr>
              <a:t>Volcanic eruption ensued to give room for Greenhouse effects to warm up the Earth.</a:t>
            </a:r>
          </a:p>
          <a:p>
            <a:r>
              <a:rPr lang="en-US" dirty="0" smtClean="0">
                <a:solidFill>
                  <a:srgbClr val="FFFF00"/>
                </a:solidFill>
              </a:rPr>
              <a:t>Final global glaciation </a:t>
            </a:r>
            <a:r>
              <a:rPr lang="en-US" dirty="0" smtClean="0">
                <a:solidFill>
                  <a:srgbClr val="FFFF00"/>
                </a:solidFill>
              </a:rPr>
              <a:t>was </a:t>
            </a:r>
            <a:r>
              <a:rPr lang="en-US" dirty="0" smtClean="0">
                <a:solidFill>
                  <a:srgbClr val="FFFF00"/>
                </a:solidFill>
              </a:rPr>
              <a:t>over.</a:t>
            </a:r>
          </a:p>
          <a:p>
            <a:r>
              <a:rPr lang="en-US" dirty="0" smtClean="0">
                <a:solidFill>
                  <a:srgbClr val="FFFF00"/>
                </a:solidFill>
              </a:rPr>
              <a:t>Cambrian Explosion</a:t>
            </a:r>
          </a:p>
          <a:p>
            <a:pPr lvl="1"/>
            <a:r>
              <a:rPr lang="en-US" dirty="0" smtClean="0">
                <a:solidFill>
                  <a:srgbClr val="FFFF00"/>
                </a:solidFill>
              </a:rPr>
              <a:t>Burgess Shale in Canada(“Serengeti” animals in the past)</a:t>
            </a:r>
          </a:p>
          <a:p>
            <a:pPr lvl="2"/>
            <a:r>
              <a:rPr lang="en-US" dirty="0" smtClean="0">
                <a:solidFill>
                  <a:srgbClr val="FFFF00"/>
                </a:solidFill>
              </a:rPr>
              <a:t>Rises of the shelly fossils.</a:t>
            </a:r>
          </a:p>
          <a:p>
            <a:pPr lvl="2"/>
            <a:r>
              <a:rPr lang="en-US" dirty="0" smtClean="0">
                <a:solidFill>
                  <a:srgbClr val="FFFF00"/>
                </a:solidFill>
              </a:rPr>
              <a:t>Predators were diversified extremely rapidly.</a:t>
            </a:r>
          </a:p>
          <a:p>
            <a:pPr lvl="2"/>
            <a:r>
              <a:rPr lang="en-US" dirty="0">
                <a:solidFill>
                  <a:srgbClr val="FFFF00"/>
                </a:solidFill>
              </a:rPr>
              <a:t>T</a:t>
            </a:r>
            <a:r>
              <a:rPr lang="en-US" dirty="0" smtClean="0">
                <a:solidFill>
                  <a:srgbClr val="FFFF00"/>
                </a:solidFill>
              </a:rPr>
              <a:t>he </a:t>
            </a:r>
            <a:r>
              <a:rPr lang="en-US" dirty="0" smtClean="0">
                <a:solidFill>
                  <a:srgbClr val="FFFF00"/>
                </a:solidFill>
              </a:rPr>
              <a:t>new species ate </a:t>
            </a:r>
            <a:r>
              <a:rPr lang="en-US" dirty="0" smtClean="0">
                <a:solidFill>
                  <a:srgbClr val="FFFF00"/>
                </a:solidFill>
              </a:rPr>
              <a:t>so predator-prey relations becomes a source of intelligence evolution  </a:t>
            </a:r>
          </a:p>
          <a:p>
            <a:pPr lvl="2"/>
            <a:r>
              <a:rPr lang="en-US" dirty="0" smtClean="0">
                <a:solidFill>
                  <a:srgbClr val="FFFF00"/>
                </a:solidFill>
              </a:rPr>
              <a:t>Calcified </a:t>
            </a:r>
            <a:r>
              <a:rPr lang="en-US" dirty="0" smtClean="0">
                <a:solidFill>
                  <a:srgbClr val="FFFF00"/>
                </a:solidFill>
              </a:rPr>
              <a:t>(CaCO3) sea help developed hard shell for more protection from other predators.</a:t>
            </a:r>
          </a:p>
          <a:p>
            <a:pPr lvl="3"/>
            <a:r>
              <a:rPr lang="en-US" dirty="0" smtClean="0">
                <a:solidFill>
                  <a:srgbClr val="FFFF00"/>
                </a:solidFill>
              </a:rPr>
              <a:t>Limestone-sea shells, coral, skeleton, etc.</a:t>
            </a:r>
          </a:p>
          <a:p>
            <a:pPr>
              <a:buNone/>
            </a:pPr>
            <a:endParaRPr lang="en-US" dirty="0"/>
          </a:p>
        </p:txBody>
      </p:sp>
      <p:sp>
        <p:nvSpPr>
          <p:cNvPr id="8" name="Slide Number Placeholder 7"/>
          <p:cNvSpPr>
            <a:spLocks noGrp="1"/>
          </p:cNvSpPr>
          <p:nvPr>
            <p:ph type="sldNum" sz="quarter" idx="12"/>
          </p:nvPr>
        </p:nvSpPr>
        <p:spPr/>
        <p:txBody>
          <a:bodyPr/>
          <a:lstStyle/>
          <a:p>
            <a:fld id="{E4832CAA-3EAA-4BAC-99FC-DD345F9A632C}" type="slidenum">
              <a:rPr lang="en-US" smtClean="0"/>
              <a:pPr/>
              <a:t>16</a:t>
            </a:fld>
            <a:endParaRPr lang="en-US"/>
          </a:p>
        </p:txBody>
      </p:sp>
      <p:sp>
        <p:nvSpPr>
          <p:cNvPr id="7" name="TextBox 6"/>
          <p:cNvSpPr txBox="1"/>
          <p:nvPr/>
        </p:nvSpPr>
        <p:spPr>
          <a:xfrm>
            <a:off x="0" y="6581001"/>
            <a:ext cx="5486400" cy="276999"/>
          </a:xfrm>
          <a:prstGeom prst="rect">
            <a:avLst/>
          </a:prstGeom>
          <a:noFill/>
        </p:spPr>
        <p:txBody>
          <a:bodyPr wrap="square" rtlCol="0">
            <a:spAutoFit/>
          </a:bodyPr>
          <a:lstStyle/>
          <a:p>
            <a:r>
              <a:rPr lang="en-US" sz="1200" u="sng" dirty="0" smtClean="0">
                <a:hlinkClick r:id="rId2"/>
              </a:rPr>
              <a:t>http://www.astrobio.net/exclusive/2360/phosphate-does-a-body-good</a:t>
            </a:r>
            <a:r>
              <a:rPr lang="en-US" sz="1200" dirty="0" smtClean="0"/>
              <a:t> </a:t>
            </a:r>
          </a:p>
        </p:txBody>
      </p:sp>
      <p:sp>
        <p:nvSpPr>
          <p:cNvPr id="4" name="TextBox 3"/>
          <p:cNvSpPr txBox="1"/>
          <p:nvPr/>
        </p:nvSpPr>
        <p:spPr>
          <a:xfrm>
            <a:off x="2057400" y="304800"/>
            <a:ext cx="3962400" cy="584775"/>
          </a:xfrm>
          <a:prstGeom prst="rect">
            <a:avLst/>
          </a:prstGeom>
          <a:noFill/>
        </p:spPr>
        <p:txBody>
          <a:bodyPr wrap="square" rtlCol="0">
            <a:spAutoFit/>
          </a:bodyPr>
          <a:lstStyle/>
          <a:p>
            <a:pPr algn="ctr"/>
            <a:r>
              <a:rPr lang="en-US" sz="3200" dirty="0" smtClean="0"/>
              <a:t>By About 570 MYA</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77251" cy="1600200"/>
          </a:xfrm>
        </p:spPr>
        <p:txBody>
          <a:bodyPr>
            <a:noAutofit/>
          </a:bodyPr>
          <a:lstStyle/>
          <a:p>
            <a:pPr algn="ctr"/>
            <a:r>
              <a:rPr lang="en-US" dirty="0" smtClean="0"/>
              <a:t>Comparing the difference in a</a:t>
            </a:r>
            <a:br>
              <a:rPr lang="en-US" dirty="0" smtClean="0"/>
            </a:br>
            <a:r>
              <a:rPr lang="en-US" dirty="0" smtClean="0"/>
              <a:t>mere ~ fifty million years apart</a:t>
            </a:r>
            <a:r>
              <a:rPr lang="en-US" sz="4800" dirty="0" smtClean="0"/>
              <a:t>.</a:t>
            </a:r>
            <a:endParaRPr lang="en-US" sz="4800" dirty="0"/>
          </a:p>
        </p:txBody>
      </p:sp>
      <p:sp>
        <p:nvSpPr>
          <p:cNvPr id="3" name="Content Placeholder 2"/>
          <p:cNvSpPr>
            <a:spLocks noGrp="1"/>
          </p:cNvSpPr>
          <p:nvPr>
            <p:ph idx="1"/>
          </p:nvPr>
        </p:nvSpPr>
        <p:spPr>
          <a:xfrm>
            <a:off x="457200" y="2514600"/>
            <a:ext cx="8229600" cy="457200"/>
          </a:xfrm>
        </p:spPr>
        <p:txBody>
          <a:bodyPr>
            <a:normAutofit fontScale="92500" lnSpcReduction="20000"/>
          </a:bodyPr>
          <a:lstStyle/>
          <a:p>
            <a:pPr>
              <a:buNone/>
            </a:pPr>
            <a:r>
              <a:rPr lang="en-US" dirty="0" smtClean="0"/>
              <a:t>             </a:t>
            </a:r>
            <a:r>
              <a:rPr lang="en-US" b="1" dirty="0" smtClean="0"/>
              <a:t>Ediacara                                      Cambrian</a:t>
            </a:r>
            <a:endParaRPr lang="en-US" b="1" dirty="0"/>
          </a:p>
        </p:txBody>
      </p:sp>
      <p:sp>
        <p:nvSpPr>
          <p:cNvPr id="7" name="Slide Number Placeholder 6"/>
          <p:cNvSpPr>
            <a:spLocks noGrp="1"/>
          </p:cNvSpPr>
          <p:nvPr>
            <p:ph type="sldNum" sz="quarter" idx="12"/>
          </p:nvPr>
        </p:nvSpPr>
        <p:spPr/>
        <p:txBody>
          <a:bodyPr/>
          <a:lstStyle/>
          <a:p>
            <a:fld id="{E4832CAA-3EAA-4BAC-99FC-DD345F9A632C}" type="slidenum">
              <a:rPr lang="en-US" smtClean="0"/>
              <a:pPr/>
              <a:t>17</a:t>
            </a:fld>
            <a:endParaRPr lang="en-US"/>
          </a:p>
        </p:txBody>
      </p:sp>
      <p:pic>
        <p:nvPicPr>
          <p:cNvPr id="10242" name="Picture 2" descr="E:\Geog 3100 Presentation\ediacara untitled.bmp"/>
          <p:cNvPicPr>
            <a:picLocks noChangeAspect="1" noChangeArrowheads="1"/>
          </p:cNvPicPr>
          <p:nvPr/>
        </p:nvPicPr>
        <p:blipFill>
          <a:blip r:embed="rId2" cstate="print"/>
          <a:srcRect/>
          <a:stretch>
            <a:fillRect/>
          </a:stretch>
        </p:blipFill>
        <p:spPr bwMode="auto">
          <a:xfrm>
            <a:off x="52466" y="2971800"/>
            <a:ext cx="4397114" cy="3352800"/>
          </a:xfrm>
          <a:prstGeom prst="rect">
            <a:avLst/>
          </a:prstGeom>
          <a:noFill/>
        </p:spPr>
      </p:pic>
      <p:pic>
        <p:nvPicPr>
          <p:cNvPr id="10245" name="Picture 5" descr="E:\Geog 3100 Presentation\ptgbyD_W_%20Miller.jpg"/>
          <p:cNvPicPr>
            <a:picLocks noChangeAspect="1" noChangeArrowheads="1"/>
          </p:cNvPicPr>
          <p:nvPr/>
        </p:nvPicPr>
        <p:blipFill>
          <a:blip r:embed="rId3" cstate="print"/>
          <a:srcRect/>
          <a:stretch>
            <a:fillRect/>
          </a:stretch>
        </p:blipFill>
        <p:spPr bwMode="auto">
          <a:xfrm>
            <a:off x="4495799" y="2971800"/>
            <a:ext cx="4572001" cy="3352800"/>
          </a:xfrm>
          <a:prstGeom prst="rect">
            <a:avLst/>
          </a:prstGeom>
          <a:noFill/>
        </p:spPr>
      </p:pic>
      <p:sp>
        <p:nvSpPr>
          <p:cNvPr id="4" name="TextBox 3"/>
          <p:cNvSpPr txBox="1"/>
          <p:nvPr/>
        </p:nvSpPr>
        <p:spPr>
          <a:xfrm>
            <a:off x="0" y="6396335"/>
            <a:ext cx="5638800" cy="461665"/>
          </a:xfrm>
          <a:prstGeom prst="rect">
            <a:avLst/>
          </a:prstGeom>
          <a:noFill/>
        </p:spPr>
        <p:txBody>
          <a:bodyPr wrap="square" rtlCol="0">
            <a:spAutoFit/>
          </a:bodyPr>
          <a:lstStyle/>
          <a:p>
            <a:r>
              <a:rPr lang="en-US" sz="1200" u="sng" dirty="0">
                <a:hlinkClick r:id="rId4"/>
              </a:rPr>
              <a:t>http://</a:t>
            </a:r>
            <a:r>
              <a:rPr lang="en-US" sz="1200" u="sng" dirty="0" smtClean="0">
                <a:hlinkClick r:id="rId4"/>
              </a:rPr>
              <a:t>www.astrobio.net/exclusive/2360/phosphate-does-a-body-good</a:t>
            </a:r>
            <a:endParaRPr lang="en-US" sz="1200" u="sng" dirty="0" smtClean="0"/>
          </a:p>
          <a:p>
            <a:r>
              <a:rPr lang="en-US" sz="1200" dirty="0" smtClean="0">
                <a:solidFill>
                  <a:srgbClr val="FFFF00"/>
                </a:solidFill>
                <a:hlinkClick r:id="rId5"/>
              </a:rPr>
              <a:t>http</a:t>
            </a:r>
            <a:r>
              <a:rPr lang="en-US" sz="1200" dirty="0">
                <a:solidFill>
                  <a:srgbClr val="FFFF00"/>
                </a:solidFill>
                <a:hlinkClick r:id="rId5"/>
              </a:rPr>
              <a:t>://www.artsjournal.com/artopia/ptgbyD.W.%</a:t>
            </a:r>
            <a:r>
              <a:rPr lang="en-US" sz="1200" dirty="0" smtClean="0">
                <a:solidFill>
                  <a:srgbClr val="FFFF00"/>
                </a:solidFill>
                <a:hlinkClick r:id="rId5"/>
              </a:rPr>
              <a:t>20Miller.jpg</a:t>
            </a:r>
            <a:r>
              <a:rPr lang="en-US" sz="1200" dirty="0"/>
              <a:t> </a:t>
            </a:r>
            <a:endParaRPr lang="en-US" sz="12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dirty="0" smtClean="0"/>
              <a:t>Origin of Snowball Earth Theory</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W. Brian Harland (1917-2003)created in </a:t>
            </a:r>
            <a:r>
              <a:rPr lang="en-US" dirty="0" smtClean="0"/>
              <a:t>1964</a:t>
            </a:r>
          </a:p>
          <a:p>
            <a:endParaRPr lang="en-US" dirty="0"/>
          </a:p>
          <a:p>
            <a:endParaRPr lang="en-US" dirty="0" smtClean="0"/>
          </a:p>
          <a:p>
            <a:endParaRPr lang="en-US" dirty="0" smtClean="0"/>
          </a:p>
          <a:p>
            <a:pPr lvl="1"/>
            <a:r>
              <a:rPr lang="en-US" dirty="0" smtClean="0"/>
              <a:t>The </a:t>
            </a:r>
            <a:r>
              <a:rPr lang="en-US" dirty="0" smtClean="0"/>
              <a:t>premise of this theory is that during the Pre-Cambrian era, the continents resided near the Southern Hemisphere and the inter planet was covered by Glacial Ice Sheets form the Poles to the Equator</a:t>
            </a:r>
            <a:r>
              <a:rPr lang="en-US" dirty="0" smtClean="0"/>
              <a:t>. </a:t>
            </a:r>
          </a:p>
          <a:p>
            <a:pPr lvl="1"/>
            <a:endParaRPr lang="en-US" sz="1300" dirty="0"/>
          </a:p>
          <a:p>
            <a:pPr lvl="1"/>
            <a:endParaRPr lang="en-US" sz="1300" dirty="0" smtClean="0"/>
          </a:p>
        </p:txBody>
      </p:sp>
      <p:sp>
        <p:nvSpPr>
          <p:cNvPr id="4" name="Slide Number Placeholder 3"/>
          <p:cNvSpPr>
            <a:spLocks noGrp="1"/>
          </p:cNvSpPr>
          <p:nvPr>
            <p:ph type="sldNum" sz="quarter" idx="12"/>
          </p:nvPr>
        </p:nvSpPr>
        <p:spPr/>
        <p:txBody>
          <a:bodyPr/>
          <a:lstStyle/>
          <a:p>
            <a:fld id="{E4832CAA-3EAA-4BAC-99FC-DD345F9A632C}"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a:bodyPr>
          <a:lstStyle/>
          <a:p>
            <a:pPr algn="ctr"/>
            <a:r>
              <a:rPr lang="en-US" dirty="0" smtClean="0"/>
              <a:t>Snowball Earth Definition</a:t>
            </a:r>
            <a:endParaRPr lang="en-US" dirty="0"/>
          </a:p>
        </p:txBody>
      </p:sp>
      <p:sp>
        <p:nvSpPr>
          <p:cNvPr id="3" name="Content Placeholder 2"/>
          <p:cNvSpPr>
            <a:spLocks noGrp="1"/>
          </p:cNvSpPr>
          <p:nvPr>
            <p:ph idx="1"/>
          </p:nvPr>
        </p:nvSpPr>
        <p:spPr>
          <a:xfrm>
            <a:off x="457200" y="1371600"/>
            <a:ext cx="8229600" cy="5334000"/>
          </a:xfrm>
        </p:spPr>
        <p:txBody>
          <a:bodyPr>
            <a:normAutofit/>
          </a:bodyPr>
          <a:lstStyle/>
          <a:p>
            <a:r>
              <a:rPr lang="en-US" sz="2600" dirty="0" smtClean="0"/>
              <a:t>It is a time of one of the most intense ice ages-up to four episodes of climat</a:t>
            </a:r>
            <a:r>
              <a:rPr lang="en-US" dirty="0" smtClean="0"/>
              <a:t>e changes.</a:t>
            </a:r>
            <a:endParaRPr lang="en-US" sz="2600" dirty="0" smtClean="0"/>
          </a:p>
          <a:p>
            <a:r>
              <a:rPr lang="en-US" sz="2600" dirty="0" smtClean="0"/>
              <a:t>750-580 Mya</a:t>
            </a:r>
          </a:p>
          <a:p>
            <a:r>
              <a:rPr lang="en-US" sz="2600" dirty="0" smtClean="0"/>
              <a:t>Mile high Ice covered completely (or almost) on earth</a:t>
            </a:r>
          </a:p>
          <a:p>
            <a:pPr lvl="1"/>
            <a:r>
              <a:rPr lang="en-US" sz="2400" dirty="0" smtClean="0"/>
              <a:t>World-wide glaciations</a:t>
            </a:r>
          </a:p>
          <a:p>
            <a:pPr lvl="1"/>
            <a:r>
              <a:rPr lang="en-US" dirty="0" smtClean="0"/>
              <a:t>Pure White Earth</a:t>
            </a:r>
          </a:p>
          <a:p>
            <a:r>
              <a:rPr lang="en-US" dirty="0" smtClean="0"/>
              <a:t>Eight </a:t>
            </a:r>
            <a:r>
              <a:rPr lang="en-US" dirty="0" smtClean="0"/>
              <a:t>hundred million years ago, </a:t>
            </a:r>
            <a:r>
              <a:rPr lang="en-US" dirty="0" smtClean="0"/>
              <a:t>Earth </a:t>
            </a:r>
            <a:r>
              <a:rPr lang="en-US" dirty="0" smtClean="0"/>
              <a:t>under went a monstrous ice age.  There is evidence of glacial ice in tropical latitudes, only 15</a:t>
            </a:r>
            <a:r>
              <a:rPr lang="en-US" baseline="30000" dirty="0" smtClean="0"/>
              <a:t>o</a:t>
            </a:r>
            <a:r>
              <a:rPr lang="en-US" dirty="0" smtClean="0"/>
              <a:t> to 30</a:t>
            </a:r>
            <a:r>
              <a:rPr lang="en-US" baseline="30000" dirty="0" smtClean="0"/>
              <a:t>o</a:t>
            </a:r>
            <a:r>
              <a:rPr lang="en-US" dirty="0" smtClean="0"/>
              <a:t> north of equator. </a:t>
            </a:r>
            <a:r>
              <a:rPr lang="en-US" dirty="0" smtClean="0"/>
              <a:t>Earth </a:t>
            </a:r>
            <a:r>
              <a:rPr lang="en-US" dirty="0" smtClean="0"/>
              <a:t>would have looked like a different planet, with no open ocean and few areas of exposed </a:t>
            </a:r>
            <a:r>
              <a:rPr lang="en-US" dirty="0" smtClean="0"/>
              <a:t>rock</a:t>
            </a:r>
            <a:endParaRPr lang="en-US" dirty="0" smtClean="0"/>
          </a:p>
        </p:txBody>
      </p:sp>
      <p:sp>
        <p:nvSpPr>
          <p:cNvPr id="4" name="Slide Number Placeholder 3"/>
          <p:cNvSpPr>
            <a:spLocks noGrp="1"/>
          </p:cNvSpPr>
          <p:nvPr>
            <p:ph type="sldNum" sz="quarter" idx="12"/>
          </p:nvPr>
        </p:nvSpPr>
        <p:spPr/>
        <p:txBody>
          <a:bodyPr/>
          <a:lstStyle/>
          <a:p>
            <a:fld id="{E4832CAA-3EAA-4BAC-99FC-DD345F9A632C}"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pPr algn="ctr"/>
            <a:r>
              <a:rPr lang="en-US" dirty="0" smtClean="0"/>
              <a:t>Theories of Snowball Earth</a:t>
            </a:r>
            <a:endParaRPr lang="en-US" dirty="0"/>
          </a:p>
        </p:txBody>
      </p:sp>
      <p:sp>
        <p:nvSpPr>
          <p:cNvPr id="3" name="Content Placeholder 2"/>
          <p:cNvSpPr>
            <a:spLocks noGrp="1"/>
          </p:cNvSpPr>
          <p:nvPr>
            <p:ph idx="1"/>
          </p:nvPr>
        </p:nvSpPr>
        <p:spPr>
          <a:xfrm>
            <a:off x="533400" y="1371600"/>
            <a:ext cx="8229600" cy="4389120"/>
          </a:xfrm>
        </p:spPr>
        <p:txBody>
          <a:bodyPr>
            <a:normAutofit/>
          </a:bodyPr>
          <a:lstStyle/>
          <a:p>
            <a:r>
              <a:rPr lang="en-US" dirty="0" smtClean="0"/>
              <a:t>1) High Tilt Axis- 70 degrees and “preferential” glaciation at low altitude</a:t>
            </a:r>
            <a:r>
              <a:rPr lang="en-US" dirty="0" smtClean="0"/>
              <a:t>. – but how does the tilt change so much from 70 to 23 in a few hundred million years?</a:t>
            </a:r>
          </a:p>
          <a:p>
            <a:endParaRPr lang="en-US" dirty="0" smtClean="0"/>
          </a:p>
          <a:p>
            <a:r>
              <a:rPr lang="en-US" dirty="0" smtClean="0"/>
              <a:t>2) Extreme runaway glaciation due to ice reflection </a:t>
            </a:r>
            <a:r>
              <a:rPr lang="en-US" dirty="0" smtClean="0"/>
              <a:t>of</a:t>
            </a:r>
            <a:r>
              <a:rPr lang="en-US" dirty="0" smtClean="0"/>
              <a:t> sun light (Albedo).  This is a tipping point</a:t>
            </a:r>
            <a:endParaRPr lang="en-US" dirty="0" smtClean="0"/>
          </a:p>
          <a:p>
            <a:r>
              <a:rPr lang="en-US" dirty="0" smtClean="0"/>
              <a:t>3) </a:t>
            </a:r>
            <a:r>
              <a:rPr lang="en-US" dirty="0" smtClean="0"/>
              <a:t>Plate tectonic action creates more land surface for more ice leading to higher albedo? (this seems likely)</a:t>
            </a:r>
            <a:endParaRPr lang="en-US" dirty="0" smtClean="0"/>
          </a:p>
          <a:p>
            <a:r>
              <a:rPr lang="en-US" dirty="0" smtClean="0"/>
              <a:t>4) </a:t>
            </a:r>
            <a:r>
              <a:rPr lang="en-US" dirty="0" smtClean="0"/>
              <a:t>Possibly lower solar luminosities by as much as 6% (this seems highly unlikely)</a:t>
            </a:r>
          </a:p>
          <a:p>
            <a:endParaRPr lang="en-US" dirty="0" smtClean="0"/>
          </a:p>
          <a:p>
            <a:pPr lvl="2">
              <a:buNone/>
            </a:pPr>
            <a:endParaRPr lang="en-US" dirty="0"/>
          </a:p>
        </p:txBody>
      </p:sp>
      <p:sp>
        <p:nvSpPr>
          <p:cNvPr id="4" name="Slide Number Placeholder 3"/>
          <p:cNvSpPr>
            <a:spLocks noGrp="1"/>
          </p:cNvSpPr>
          <p:nvPr>
            <p:ph type="sldNum" sz="quarter" idx="12"/>
          </p:nvPr>
        </p:nvSpPr>
        <p:spPr/>
        <p:txBody>
          <a:bodyPr/>
          <a:lstStyle/>
          <a:p>
            <a:fld id="{E4832CAA-3EAA-4BAC-99FC-DD345F9A632C}"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algn="ctr"/>
            <a:r>
              <a:rPr lang="en-US" dirty="0" smtClean="0"/>
              <a:t>Snowball Earth Process</a:t>
            </a:r>
            <a:endParaRPr lang="en-US" dirty="0"/>
          </a:p>
        </p:txBody>
      </p:sp>
      <p:sp>
        <p:nvSpPr>
          <p:cNvPr id="4" name="TextBox 3"/>
          <p:cNvSpPr txBox="1"/>
          <p:nvPr/>
        </p:nvSpPr>
        <p:spPr>
          <a:xfrm>
            <a:off x="0" y="6581001"/>
            <a:ext cx="7924800" cy="276999"/>
          </a:xfrm>
          <a:prstGeom prst="rect">
            <a:avLst/>
          </a:prstGeom>
          <a:noFill/>
        </p:spPr>
        <p:txBody>
          <a:bodyPr wrap="square" rtlCol="0">
            <a:spAutoFit/>
          </a:bodyPr>
          <a:lstStyle/>
          <a:p>
            <a:r>
              <a:rPr lang="en-US" sz="1200" dirty="0" smtClean="0">
                <a:hlinkClick r:id="rId2"/>
              </a:rPr>
              <a:t>http://content.usatoday.com/communities/sciencefair/post/2010/03/snowball-earth-date-frozen-by-scientists/1</a:t>
            </a:r>
            <a:r>
              <a:rPr lang="en-US" sz="1200" dirty="0" smtClean="0"/>
              <a:t> </a:t>
            </a:r>
            <a:endParaRPr lang="en-US" sz="1200" dirty="0"/>
          </a:p>
        </p:txBody>
      </p:sp>
      <p:pic>
        <p:nvPicPr>
          <p:cNvPr id="45058" name="Picture 2" descr="E:\Geog 3100 Presentation\snowballearthx-wide-community.jpg"/>
          <p:cNvPicPr>
            <a:picLocks noChangeAspect="1" noChangeArrowheads="1"/>
          </p:cNvPicPr>
          <p:nvPr/>
        </p:nvPicPr>
        <p:blipFill>
          <a:blip r:embed="rId3" cstate="print"/>
          <a:srcRect/>
          <a:stretch>
            <a:fillRect/>
          </a:stretch>
        </p:blipFill>
        <p:spPr bwMode="auto">
          <a:xfrm>
            <a:off x="685800" y="1447800"/>
            <a:ext cx="7673975" cy="4768827"/>
          </a:xfrm>
          <a:prstGeom prst="rect">
            <a:avLst/>
          </a:prstGeom>
          <a:noFill/>
        </p:spPr>
      </p:pic>
      <p:sp>
        <p:nvSpPr>
          <p:cNvPr id="5" name="Slide Number Placeholder 4"/>
          <p:cNvSpPr>
            <a:spLocks noGrp="1"/>
          </p:cNvSpPr>
          <p:nvPr>
            <p:ph type="sldNum" sz="quarter" idx="12"/>
          </p:nvPr>
        </p:nvSpPr>
        <p:spPr/>
        <p:txBody>
          <a:bodyPr/>
          <a:lstStyle/>
          <a:p>
            <a:fld id="{E4832CAA-3EAA-4BAC-99FC-DD345F9A632C}"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838200"/>
          </a:xfrm>
        </p:spPr>
        <p:txBody>
          <a:bodyPr>
            <a:noAutofit/>
          </a:bodyPr>
          <a:lstStyle/>
          <a:p>
            <a:pPr algn="ctr"/>
            <a:r>
              <a:rPr lang="en-US" dirty="0" smtClean="0"/>
              <a:t>Evidence </a:t>
            </a:r>
            <a:r>
              <a:rPr lang="en-US" dirty="0" smtClean="0"/>
              <a:t>of SB Earth Theory</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dirty="0" smtClean="0"/>
              <a:t>Phosphorus nutrients helped speeds up the evolution of underwater life. </a:t>
            </a:r>
            <a:r>
              <a:rPr lang="en-US" sz="2100" dirty="0" smtClean="0"/>
              <a:t>“</a:t>
            </a:r>
            <a:r>
              <a:rPr lang="en-US" sz="2100" dirty="0" smtClean="0"/>
              <a:t>A spike in ancient marine phosphorus concentration from 750 to 635 million years ago is linked to emergence of complex life.” </a:t>
            </a:r>
            <a:endParaRPr lang="en-US" sz="1200" dirty="0" smtClean="0"/>
          </a:p>
          <a:p>
            <a:r>
              <a:rPr lang="en-US" dirty="0" smtClean="0"/>
              <a:t>Age Dating of massive glacier deposits:</a:t>
            </a:r>
          </a:p>
          <a:p>
            <a:r>
              <a:rPr lang="en-US" dirty="0" smtClean="0"/>
              <a:t>Banded Iron Formations;</a:t>
            </a:r>
          </a:p>
          <a:p>
            <a:pPr marL="0" indent="0">
              <a:buNone/>
            </a:pPr>
            <a:r>
              <a:rPr lang="en-US" dirty="0" smtClean="0"/>
              <a:t>(BIF) in glacial marine strata</a:t>
            </a:r>
          </a:p>
          <a:p>
            <a:pPr marL="0" indent="0">
              <a:buNone/>
            </a:pPr>
            <a:r>
              <a:rPr lang="en-US" dirty="0" smtClean="0"/>
              <a:t>Indicates widespread anoxia </a:t>
            </a:r>
          </a:p>
          <a:p>
            <a:pPr marL="0" indent="0">
              <a:buNone/>
            </a:pPr>
            <a:r>
              <a:rPr lang="en-US" dirty="0" smtClean="0"/>
              <a:t>(ice-covered ocean) </a:t>
            </a:r>
            <a:r>
              <a:rPr lang="en-US" dirty="0" smtClean="0">
                <a:sym typeface="Wingdings" panose="05000000000000000000" pitchFamily="2" charset="2"/>
              </a:rPr>
              <a:t> no </a:t>
            </a:r>
          </a:p>
          <a:p>
            <a:pPr marL="0" indent="0">
              <a:buNone/>
            </a:pPr>
            <a:r>
              <a:rPr lang="en-US" dirty="0" smtClean="0">
                <a:sym typeface="Wingdings" panose="05000000000000000000" pitchFamily="2" charset="2"/>
              </a:rPr>
              <a:t>Photosynthesis from plankton</a:t>
            </a:r>
            <a:endParaRPr lang="en-US" dirty="0" smtClean="0"/>
          </a:p>
        </p:txBody>
      </p:sp>
      <p:sp>
        <p:nvSpPr>
          <p:cNvPr id="4" name="Slide Number Placeholder 3"/>
          <p:cNvSpPr>
            <a:spLocks noGrp="1"/>
          </p:cNvSpPr>
          <p:nvPr>
            <p:ph type="sldNum" sz="quarter" idx="12"/>
          </p:nvPr>
        </p:nvSpPr>
        <p:spPr/>
        <p:txBody>
          <a:bodyPr/>
          <a:lstStyle/>
          <a:p>
            <a:fld id="{E4832CAA-3EAA-4BAC-99FC-DD345F9A632C}" type="slidenum">
              <a:rPr lang="en-US" smtClean="0"/>
              <a:pPr/>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364667"/>
            <a:ext cx="3200400" cy="349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Phytoplankton Bloom</a:t>
            </a:r>
            <a:endParaRPr lang="en-US" dirty="0"/>
          </a:p>
        </p:txBody>
      </p:sp>
      <p:sp>
        <p:nvSpPr>
          <p:cNvPr id="3" name="Content Placeholder 2"/>
          <p:cNvSpPr>
            <a:spLocks noGrp="1"/>
          </p:cNvSpPr>
          <p:nvPr>
            <p:ph idx="1"/>
          </p:nvPr>
        </p:nvSpPr>
        <p:spPr>
          <a:xfrm>
            <a:off x="1292225" y="5715318"/>
            <a:ext cx="8229600" cy="4389120"/>
          </a:xfrm>
        </p:spPr>
        <p:txBody>
          <a:bodyPr/>
          <a:lstStyle/>
          <a:p>
            <a:endParaRPr lang="en-US"/>
          </a:p>
        </p:txBody>
      </p:sp>
      <p:sp>
        <p:nvSpPr>
          <p:cNvPr id="4" name="Slide Number Placeholder 3"/>
          <p:cNvSpPr>
            <a:spLocks noGrp="1"/>
          </p:cNvSpPr>
          <p:nvPr>
            <p:ph type="sldNum" sz="quarter" idx="12"/>
          </p:nvPr>
        </p:nvSpPr>
        <p:spPr/>
        <p:txBody>
          <a:bodyPr/>
          <a:lstStyle/>
          <a:p>
            <a:fld id="{E4832CAA-3EAA-4BAC-99FC-DD345F9A632C}" type="slidenum">
              <a:rPr lang="en-US" smtClean="0"/>
              <a:pPr/>
              <a:t>7</a:t>
            </a:fld>
            <a:endParaRPr lang="en-US"/>
          </a:p>
        </p:txBody>
      </p:sp>
      <p:pic>
        <p:nvPicPr>
          <p:cNvPr id="2050" name="Picture 2" descr="Satellite image of a phytoplankton bloom off the coast of New Zealand on October 25,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3820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0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686800" cy="762000"/>
          </a:xfrm>
        </p:spPr>
        <p:txBody>
          <a:bodyPr>
            <a:noAutofit/>
          </a:bodyPr>
          <a:lstStyle/>
          <a:p>
            <a:pPr algn="ctr"/>
            <a:r>
              <a:rPr lang="en-US" dirty="0" smtClean="0"/>
              <a:t>Did the Oceans Entirely Freeze?</a:t>
            </a:r>
            <a:endParaRPr lang="en-US" dirty="0"/>
          </a:p>
        </p:txBody>
      </p:sp>
      <p:sp>
        <p:nvSpPr>
          <p:cNvPr id="3" name="Content Placeholder 2"/>
          <p:cNvSpPr>
            <a:spLocks noGrp="1"/>
          </p:cNvSpPr>
          <p:nvPr>
            <p:ph idx="1"/>
          </p:nvPr>
        </p:nvSpPr>
        <p:spPr>
          <a:xfrm>
            <a:off x="457200" y="1447800"/>
            <a:ext cx="8229600" cy="4724400"/>
          </a:xfrm>
        </p:spPr>
        <p:txBody>
          <a:bodyPr>
            <a:normAutofit fontScale="92500" lnSpcReduction="20000"/>
          </a:bodyPr>
          <a:lstStyle/>
          <a:p>
            <a:pPr marL="0" indent="0">
              <a:buNone/>
            </a:pPr>
            <a:endParaRPr lang="en-US" sz="2800" dirty="0" smtClean="0"/>
          </a:p>
          <a:p>
            <a:pPr lvl="1"/>
            <a:r>
              <a:rPr lang="en-US" sz="2600" dirty="0"/>
              <a:t>O</a:t>
            </a:r>
            <a:r>
              <a:rPr lang="en-US" sz="2600" dirty="0" smtClean="0"/>
              <a:t>ne </a:t>
            </a:r>
            <a:r>
              <a:rPr lang="en-US" sz="2600" dirty="0" smtClean="0"/>
              <a:t>of the present holes in the ‘Snowball’ Earth theory are intervals in chemical weathering found during this time period, which leads one to belief that there were both warm and cold periods during the so called ‘Snowball’ Earth, which is not possible if the Earth was completely frozen over.</a:t>
            </a:r>
          </a:p>
          <a:p>
            <a:pPr lvl="1"/>
            <a:r>
              <a:rPr lang="en-US" sz="2600" dirty="0" smtClean="0"/>
              <a:t>One of the other present details anomalous to the ‘Snowball’ Earth theory is the finding of complex photosynthesizing organisms found in black shale rock dating to this time </a:t>
            </a:r>
            <a:r>
              <a:rPr lang="en-US" sz="2600" dirty="0" smtClean="0"/>
              <a:t>period, indicating that </a:t>
            </a:r>
            <a:r>
              <a:rPr lang="en-US" sz="2600" dirty="0" smtClean="0"/>
              <a:t>there were some open areas of ocean at the time</a:t>
            </a:r>
            <a:r>
              <a:rPr lang="en-US" sz="2600" dirty="0" smtClean="0"/>
              <a:t>.</a:t>
            </a:r>
            <a:endParaRPr lang="en-US" sz="2600" dirty="0" smtClean="0"/>
          </a:p>
          <a:p>
            <a:pPr lvl="1"/>
            <a:r>
              <a:rPr lang="en-US" sz="2600" dirty="0" smtClean="0"/>
              <a:t>Some call it </a:t>
            </a:r>
            <a:r>
              <a:rPr lang="en-US" sz="2600" dirty="0" smtClean="0"/>
              <a:t>“</a:t>
            </a:r>
            <a:r>
              <a:rPr lang="en-US" sz="2600" dirty="0" err="1" smtClean="0"/>
              <a:t>Slushball</a:t>
            </a:r>
            <a:r>
              <a:rPr lang="en-US" sz="2600" dirty="0" smtClean="0"/>
              <a:t> </a:t>
            </a:r>
            <a:r>
              <a:rPr lang="en-US" sz="2600" dirty="0" smtClean="0"/>
              <a:t>Earth” </a:t>
            </a:r>
            <a:r>
              <a:rPr lang="en-US" sz="2600" dirty="0" smtClean="0"/>
              <a:t>because maybe equatorial waters did not freeze;  also some volcanic eruptions could produce local warming</a:t>
            </a:r>
            <a:endParaRPr lang="en-US" sz="2600" dirty="0" smtClean="0"/>
          </a:p>
        </p:txBody>
      </p:sp>
      <p:sp>
        <p:nvSpPr>
          <p:cNvPr id="6" name="Slide Number Placeholder 5"/>
          <p:cNvSpPr>
            <a:spLocks noGrp="1"/>
          </p:cNvSpPr>
          <p:nvPr>
            <p:ph type="sldNum" sz="quarter" idx="12"/>
          </p:nvPr>
        </p:nvSpPr>
        <p:spPr/>
        <p:txBody>
          <a:bodyPr/>
          <a:lstStyle/>
          <a:p>
            <a:fld id="{E4832CAA-3EAA-4BAC-99FC-DD345F9A632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239000" cy="1447800"/>
          </a:xfrm>
        </p:spPr>
        <p:txBody>
          <a:bodyPr>
            <a:noAutofit/>
          </a:bodyPr>
          <a:lstStyle/>
          <a:p>
            <a:pPr algn="ctr"/>
            <a:r>
              <a:rPr lang="en-US" dirty="0" smtClean="0"/>
              <a:t>Contributions of CO2 </a:t>
            </a:r>
            <a:br>
              <a:rPr lang="en-US" dirty="0" smtClean="0"/>
            </a:br>
            <a:r>
              <a:rPr lang="en-US" dirty="0" smtClean="0"/>
              <a:t>through Plate Tectonics</a:t>
            </a:r>
            <a:endParaRPr lang="en-US" dirty="0"/>
          </a:p>
        </p:txBody>
      </p:sp>
      <p:sp>
        <p:nvSpPr>
          <p:cNvPr id="3" name="Content Placeholder 2"/>
          <p:cNvSpPr>
            <a:spLocks noGrp="1"/>
          </p:cNvSpPr>
          <p:nvPr>
            <p:ph idx="1"/>
          </p:nvPr>
        </p:nvSpPr>
        <p:spPr>
          <a:xfrm>
            <a:off x="457200" y="2133600"/>
            <a:ext cx="8229600" cy="3855720"/>
          </a:xfrm>
        </p:spPr>
        <p:txBody>
          <a:bodyPr/>
          <a:lstStyle/>
          <a:p>
            <a:r>
              <a:rPr lang="en-US" dirty="0" smtClean="0"/>
              <a:t>“As we can see, </a:t>
            </a:r>
            <a:r>
              <a:rPr lang="en-US" b="1" dirty="0" smtClean="0"/>
              <a:t>geologic processes contribute CO2 to the atmosphere by three main routes: </a:t>
            </a:r>
            <a:endParaRPr lang="en-US" dirty="0" smtClean="0"/>
          </a:p>
          <a:p>
            <a:pPr lvl="1"/>
            <a:r>
              <a:rPr lang="en-US" dirty="0" smtClean="0"/>
              <a:t>1) Volcanism:  outgassing of magmas formed in crust and mantle </a:t>
            </a:r>
          </a:p>
          <a:p>
            <a:pPr lvl="1"/>
            <a:r>
              <a:rPr lang="en-US" dirty="0" smtClean="0"/>
              <a:t>2) Production of calcium carbonate: the precipitation of calcium carbonate (part of the biological pump) also releases CO2 to the atmosphere </a:t>
            </a:r>
          </a:p>
          <a:p>
            <a:pPr lvl="1"/>
            <a:r>
              <a:rPr lang="en-US" dirty="0" smtClean="0"/>
              <a:t>3) Metamorphism:  CO2 is liberated when carbonate minerals undergo metamorphism” </a:t>
            </a:r>
          </a:p>
          <a:p>
            <a:endParaRPr lang="en-US" dirty="0"/>
          </a:p>
        </p:txBody>
      </p:sp>
      <p:sp>
        <p:nvSpPr>
          <p:cNvPr id="4" name="TextBox 3"/>
          <p:cNvSpPr txBox="1"/>
          <p:nvPr/>
        </p:nvSpPr>
        <p:spPr>
          <a:xfrm>
            <a:off x="0" y="6581001"/>
            <a:ext cx="3657600" cy="276999"/>
          </a:xfrm>
          <a:prstGeom prst="rect">
            <a:avLst/>
          </a:prstGeom>
          <a:noFill/>
        </p:spPr>
        <p:txBody>
          <a:bodyPr wrap="square" rtlCol="0">
            <a:spAutoFit/>
          </a:bodyPr>
          <a:lstStyle/>
          <a:p>
            <a:r>
              <a:rPr lang="en-US" sz="1200" dirty="0" smtClean="0">
                <a:hlinkClick r:id="rId2"/>
              </a:rPr>
              <a:t>http://www.indiana.edu/~geol105b/1425chap8.htm</a:t>
            </a:r>
            <a:r>
              <a:rPr lang="en-US" sz="1200" dirty="0" smtClean="0"/>
              <a:t> </a:t>
            </a:r>
            <a:endParaRPr lang="en-US" sz="1200" dirty="0"/>
          </a:p>
        </p:txBody>
      </p:sp>
      <p:sp>
        <p:nvSpPr>
          <p:cNvPr id="5" name="Slide Number Placeholder 4"/>
          <p:cNvSpPr>
            <a:spLocks noGrp="1"/>
          </p:cNvSpPr>
          <p:nvPr>
            <p:ph type="sldNum" sz="quarter" idx="12"/>
          </p:nvPr>
        </p:nvSpPr>
        <p:spPr/>
        <p:txBody>
          <a:bodyPr/>
          <a:lstStyle/>
          <a:p>
            <a:fld id="{E4832CAA-3EAA-4BAC-99FC-DD345F9A632C}"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2.jpeg"/></Relationships>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7.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8.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2005</TotalTime>
  <Words>916</Words>
  <Application>Microsoft Office PowerPoint</Application>
  <PresentationFormat>On-screen Show (4:3)</PresentationFormat>
  <Paragraphs>106</Paragraphs>
  <Slides>17</Slides>
  <Notes>2</Notes>
  <HiddenSlides>0</HiddenSlides>
  <MMClips>0</MMClips>
  <ScaleCrop>false</ScaleCrop>
  <HeadingPairs>
    <vt:vector size="4" baseType="variant">
      <vt:variant>
        <vt:lpstr>Theme</vt:lpstr>
      </vt:variant>
      <vt:variant>
        <vt:i4>10</vt:i4>
      </vt:variant>
      <vt:variant>
        <vt:lpstr>Slide Titles</vt:lpstr>
      </vt:variant>
      <vt:variant>
        <vt:i4>17</vt:i4>
      </vt:variant>
    </vt:vector>
  </HeadingPairs>
  <TitlesOfParts>
    <vt:vector size="27" baseType="lpstr">
      <vt:lpstr>Flow</vt:lpstr>
      <vt:lpstr>Apothecary</vt:lpstr>
      <vt:lpstr>Clarity</vt:lpstr>
      <vt:lpstr>1_Clarity</vt:lpstr>
      <vt:lpstr>Austin</vt:lpstr>
      <vt:lpstr>Hardcover</vt:lpstr>
      <vt:lpstr>Pushpin</vt:lpstr>
      <vt:lpstr>Apex</vt:lpstr>
      <vt:lpstr>1_Apex</vt:lpstr>
      <vt:lpstr>Office Theme</vt:lpstr>
      <vt:lpstr>Snowball Earth! Hot House Earth!</vt:lpstr>
      <vt:lpstr>Origin of Snowball Earth Theory</vt:lpstr>
      <vt:lpstr>Snowball Earth Definition</vt:lpstr>
      <vt:lpstr>Theories of Snowball Earth</vt:lpstr>
      <vt:lpstr>Snowball Earth Process</vt:lpstr>
      <vt:lpstr>Evidence of SB Earth Theory</vt:lpstr>
      <vt:lpstr>Phytoplankton Bloom</vt:lpstr>
      <vt:lpstr>Did the Oceans Entirely Freeze?</vt:lpstr>
      <vt:lpstr>Contributions of CO2  through Plate Tectonics</vt:lpstr>
      <vt:lpstr>A Balancing Act</vt:lpstr>
      <vt:lpstr>Evidences all around the world</vt:lpstr>
      <vt:lpstr>Avg.  Earth Global Temp</vt:lpstr>
      <vt:lpstr>The Role Water Vapor</vt:lpstr>
      <vt:lpstr>PowerPoint Presentation</vt:lpstr>
      <vt:lpstr>Animal Ecosystem Build-up</vt:lpstr>
      <vt:lpstr>PowerPoint Presentation</vt:lpstr>
      <vt:lpstr>Comparing the difference in a mere ~ fifty million years apart.</vt:lpstr>
    </vt:vector>
  </TitlesOfParts>
  <Company>CSU Stanislaus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Snowball Earth!</dc:title>
  <dc:creator>iwiley</dc:creator>
  <cp:lastModifiedBy>Dr. Nuts</cp:lastModifiedBy>
  <cp:revision>558</cp:revision>
  <dcterms:created xsi:type="dcterms:W3CDTF">2010-11-03T19:45:34Z</dcterms:created>
  <dcterms:modified xsi:type="dcterms:W3CDTF">2017-11-06T19:57:20Z</dcterms:modified>
</cp:coreProperties>
</file>