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9" r:id="rId5"/>
    <p:sldId id="257" r:id="rId6"/>
    <p:sldId id="263" r:id="rId7"/>
    <p:sldId id="258" r:id="rId8"/>
    <p:sldId id="264" r:id="rId9"/>
    <p:sldId id="265" r:id="rId10"/>
    <p:sldId id="268" r:id="rId11"/>
    <p:sldId id="267" r:id="rId12"/>
    <p:sldId id="266" r:id="rId13"/>
    <p:sldId id="262" r:id="rId14"/>
    <p:sldId id="261"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4" autoAdjust="0"/>
    <p:restoredTop sz="94660"/>
  </p:normalViewPr>
  <p:slideViewPr>
    <p:cSldViewPr snapToGrid="0">
      <p:cViewPr varScale="1">
        <p:scale>
          <a:sx n="67" d="100"/>
          <a:sy n="67" d="100"/>
        </p:scale>
        <p:origin x="72"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6495F22-7C59-47CE-A1A9-B8ECE4DB5B2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5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127786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78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3679020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1699123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1787048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495F22-7C59-47CE-A1A9-B8ECE4DB5B2E}"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31373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495F22-7C59-47CE-A1A9-B8ECE4DB5B2E}"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282198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495F22-7C59-47CE-A1A9-B8ECE4DB5B2E}"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874214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95F22-7C59-47CE-A1A9-B8ECE4DB5B2E}" type="datetimeFigureOut">
              <a:rPr lang="en-US"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2282914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495F22-7C59-47CE-A1A9-B8ECE4DB5B2E}"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250788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1842241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495F22-7C59-47CE-A1A9-B8ECE4DB5B2E}"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4064531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3417131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1145449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2924775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171217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3746977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495F22-7C59-47CE-A1A9-B8ECE4DB5B2E}"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1539687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495F22-7C59-47CE-A1A9-B8ECE4DB5B2E}"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1167591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1884505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2474813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259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2160940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495F22-7C59-47CE-A1A9-B8ECE4DB5B2E}"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117795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495F22-7C59-47CE-A1A9-B8ECE4DB5B2E}"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1414928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3987325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29620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3727160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6495F22-7C59-47CE-A1A9-B8ECE4DB5B2E}" type="datetimeFigureOut">
              <a:rPr lang="en-US" smtClean="0"/>
              <a:t>10/25/2017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3382933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6495F22-7C59-47CE-A1A9-B8ECE4DB5B2E}" type="datetimeFigureOut">
              <a:rPr lang="en-US" smtClean="0"/>
              <a:t>10/25/2017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2172723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3129924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495F22-7C59-47CE-A1A9-B8ECE4DB5B2E}"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87338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495F22-7C59-47CE-A1A9-B8ECE4DB5B2E}"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44253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495F22-7C59-47CE-A1A9-B8ECE4DB5B2E}"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92345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495F22-7C59-47CE-A1A9-B8ECE4DB5B2E}"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219718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95F22-7C59-47CE-A1A9-B8ECE4DB5B2E}" type="datetimeFigureOut">
              <a:rPr lang="en-US"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1400020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495F22-7C59-47CE-A1A9-B8ECE4DB5B2E}"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F2F54-B69D-438A-A87A-569E1DE3385C}" type="slidenum">
              <a:rPr lang="en-US" smtClean="0"/>
              <a:t>‹#›</a:t>
            </a:fld>
            <a:endParaRPr lang="en-US"/>
          </a:p>
        </p:txBody>
      </p:sp>
    </p:spTree>
    <p:extLst>
      <p:ext uri="{BB962C8B-B14F-4D97-AF65-F5344CB8AC3E}">
        <p14:creationId xmlns:p14="http://schemas.microsoft.com/office/powerpoint/2010/main" val="271448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495F22-7C59-47CE-A1A9-B8ECE4DB5B2E}"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F2F54-B69D-438A-A87A-569E1DE3385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64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image" Target="../media/image5.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6495F22-7C59-47CE-A1A9-B8ECE4DB5B2E}" type="datetimeFigureOut">
              <a:rPr lang="en-US" smtClean="0"/>
              <a:t>10/25/2017</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B7F2F54-B69D-438A-A87A-569E1DE3385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12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95F22-7C59-47CE-A1A9-B8ECE4DB5B2E}" type="datetimeFigureOut">
              <a:rPr lang="en-US" smtClean="0"/>
              <a:t>10/25/2017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F2F54-B69D-438A-A87A-569E1DE3385C}" type="slidenum">
              <a:rPr lang="en-US" smtClean="0"/>
              <a:t>‹#›</a:t>
            </a:fld>
            <a:endParaRPr lang="en-US"/>
          </a:p>
        </p:txBody>
      </p:sp>
    </p:spTree>
    <p:extLst>
      <p:ext uri="{BB962C8B-B14F-4D97-AF65-F5344CB8AC3E}">
        <p14:creationId xmlns:p14="http://schemas.microsoft.com/office/powerpoint/2010/main" val="173085174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6495F22-7C59-47CE-A1A9-B8ECE4DB5B2E}" type="datetimeFigureOut">
              <a:rPr lang="en-US" smtClean="0"/>
              <a:t>10/25/2017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B7F2F54-B69D-438A-A87A-569E1DE3385C}" type="slidenum">
              <a:rPr lang="en-US" smtClean="0"/>
              <a:t>‹#›</a:t>
            </a:fld>
            <a:endParaRPr lang="en-US"/>
          </a:p>
        </p:txBody>
      </p:sp>
    </p:spTree>
    <p:extLst>
      <p:ext uri="{BB962C8B-B14F-4D97-AF65-F5344CB8AC3E}">
        <p14:creationId xmlns:p14="http://schemas.microsoft.com/office/powerpoint/2010/main" val="326510155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950B83-F2C4-4A52-9C9F-21E8642783C8}"/>
              </a:ext>
            </a:extLst>
          </p:cNvPr>
          <p:cNvPicPr>
            <a:picLocks noChangeAspect="1"/>
          </p:cNvPicPr>
          <p:nvPr/>
        </p:nvPicPr>
        <p:blipFill>
          <a:blip r:embed="rId2"/>
          <a:stretch>
            <a:fillRect/>
          </a:stretch>
        </p:blipFill>
        <p:spPr>
          <a:xfrm>
            <a:off x="2595563" y="166688"/>
            <a:ext cx="6686550" cy="6686550"/>
          </a:xfrm>
          <a:prstGeom prst="rect">
            <a:avLst/>
          </a:prstGeom>
        </p:spPr>
      </p:pic>
      <p:sp>
        <p:nvSpPr>
          <p:cNvPr id="2" name="Title 1">
            <a:extLst>
              <a:ext uri="{FF2B5EF4-FFF2-40B4-BE49-F238E27FC236}">
                <a16:creationId xmlns:a16="http://schemas.microsoft.com/office/drawing/2014/main" id="{ECB2D5E9-D86A-424B-84B0-521EE1E46459}"/>
              </a:ext>
            </a:extLst>
          </p:cNvPr>
          <p:cNvSpPr>
            <a:spLocks noGrp="1"/>
          </p:cNvSpPr>
          <p:nvPr>
            <p:ph type="ctrTitle"/>
          </p:nvPr>
        </p:nvSpPr>
        <p:spPr/>
        <p:txBody>
          <a:bodyPr/>
          <a:lstStyle/>
          <a:p>
            <a:r>
              <a:rPr lang="en-US" dirty="0">
                <a:solidFill>
                  <a:srgbClr val="FFC000"/>
                </a:solidFill>
              </a:rPr>
              <a:t>How did this get Here?</a:t>
            </a:r>
          </a:p>
        </p:txBody>
      </p:sp>
      <p:sp>
        <p:nvSpPr>
          <p:cNvPr id="3" name="Subtitle 2">
            <a:extLst>
              <a:ext uri="{FF2B5EF4-FFF2-40B4-BE49-F238E27FC236}">
                <a16:creationId xmlns:a16="http://schemas.microsoft.com/office/drawing/2014/main" id="{48E0CEE7-DFB6-44A8-9228-2206312564E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3643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homework.uoregon.edu/pub/class/121/marse4.gif">
            <a:extLst>
              <a:ext uri="{FF2B5EF4-FFF2-40B4-BE49-F238E27FC236}">
                <a16:creationId xmlns:a16="http://schemas.microsoft.com/office/drawing/2014/main" id="{FE10702D-608C-4E93-8711-61A404B7F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6" y="1362075"/>
            <a:ext cx="6043273" cy="44529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BDB4E3-D4C1-45BF-8AB8-6663FD964BE7}"/>
              </a:ext>
            </a:extLst>
          </p:cNvPr>
          <p:cNvSpPr txBox="1"/>
          <p:nvPr/>
        </p:nvSpPr>
        <p:spPr>
          <a:xfrm>
            <a:off x="7286625" y="1700213"/>
            <a:ext cx="3486150" cy="3416320"/>
          </a:xfrm>
          <a:prstGeom prst="rect">
            <a:avLst/>
          </a:prstGeom>
          <a:noFill/>
        </p:spPr>
        <p:txBody>
          <a:bodyPr wrap="square" rtlCol="0">
            <a:spAutoFit/>
          </a:bodyPr>
          <a:lstStyle/>
          <a:p>
            <a:r>
              <a:rPr lang="en-US" sz="2400" b="1" dirty="0"/>
              <a:t>Step 3: However, this molten blob is gravitationally perturbed by the combined forces of the Earth and the still near Mars size object so it </a:t>
            </a:r>
            <a:r>
              <a:rPr lang="en-US" sz="2400" b="1" dirty="0" err="1"/>
              <a:t>distengrates</a:t>
            </a:r>
            <a:r>
              <a:rPr lang="en-US" sz="2400" b="1" dirty="0"/>
              <a:t> into a debris ring.</a:t>
            </a:r>
          </a:p>
        </p:txBody>
      </p:sp>
    </p:spTree>
    <p:extLst>
      <p:ext uri="{BB962C8B-B14F-4D97-AF65-F5344CB8AC3E}">
        <p14:creationId xmlns:p14="http://schemas.microsoft.com/office/powerpoint/2010/main" val="2998488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34E1C-0136-46E5-803E-A51CDFAD56A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9E80B5D-8C5A-473E-A08C-A5FDF148B043}"/>
              </a:ext>
            </a:extLst>
          </p:cNvPr>
          <p:cNvSpPr>
            <a:spLocks noGrp="1"/>
          </p:cNvSpPr>
          <p:nvPr>
            <p:ph idx="1"/>
          </p:nvPr>
        </p:nvSpPr>
        <p:spPr/>
        <p:txBody>
          <a:bodyPr/>
          <a:lstStyle/>
          <a:p>
            <a:endParaRPr lang="en-US" dirty="0"/>
          </a:p>
        </p:txBody>
      </p:sp>
      <p:pic>
        <p:nvPicPr>
          <p:cNvPr id="9218" name="Picture 2" descr="http://homework.uoregon.edu/pub/class/121/marse5.gif">
            <a:extLst>
              <a:ext uri="{FF2B5EF4-FFF2-40B4-BE49-F238E27FC236}">
                <a16:creationId xmlns:a16="http://schemas.microsoft.com/office/drawing/2014/main" id="{6DE555E0-4C6B-47B3-9321-C90AC10A0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6" y="708025"/>
            <a:ext cx="6678839" cy="4921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289A31-77A9-45C2-8E44-316FA2254BE5}"/>
              </a:ext>
            </a:extLst>
          </p:cNvPr>
          <p:cNvSpPr txBox="1"/>
          <p:nvPr/>
        </p:nvSpPr>
        <p:spPr>
          <a:xfrm>
            <a:off x="7172325" y="2171701"/>
            <a:ext cx="4167187" cy="3693319"/>
          </a:xfrm>
          <a:prstGeom prst="rect">
            <a:avLst/>
          </a:prstGeom>
          <a:noFill/>
        </p:spPr>
        <p:txBody>
          <a:bodyPr wrap="square" rtlCol="0">
            <a:spAutoFit/>
          </a:bodyPr>
          <a:lstStyle/>
          <a:p>
            <a:r>
              <a:rPr lang="en-US" sz="2400" b="1" dirty="0"/>
              <a:t>After a 100 million years or so, the debris ring has coalesced into the moon, and the Earth has cooled so that water vapor in its atmosphere (combined with bombardment by comets) has produced the oceans</a:t>
            </a:r>
          </a:p>
          <a:p>
            <a:endParaRPr lang="en-US" dirty="0"/>
          </a:p>
        </p:txBody>
      </p:sp>
    </p:spTree>
    <p:extLst>
      <p:ext uri="{BB962C8B-B14F-4D97-AF65-F5344CB8AC3E}">
        <p14:creationId xmlns:p14="http://schemas.microsoft.com/office/powerpoint/2010/main" val="597285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72034-85EB-4A6F-83AB-C557278FC342}"/>
              </a:ext>
            </a:extLst>
          </p:cNvPr>
          <p:cNvSpPr>
            <a:spLocks noGrp="1"/>
          </p:cNvSpPr>
          <p:nvPr>
            <p:ph type="title"/>
          </p:nvPr>
        </p:nvSpPr>
        <p:spPr/>
        <p:txBody>
          <a:bodyPr/>
          <a:lstStyle/>
          <a:p>
            <a:endParaRPr lang="en-US"/>
          </a:p>
        </p:txBody>
      </p:sp>
      <p:pic>
        <p:nvPicPr>
          <p:cNvPr id="10242" name="Picture 2" descr="Image result for moon getting farther away">
            <a:extLst>
              <a:ext uri="{FF2B5EF4-FFF2-40B4-BE49-F238E27FC236}">
                <a16:creationId xmlns:a16="http://schemas.microsoft.com/office/drawing/2014/main" id="{8818B7E6-A351-4DAC-BCA3-805BCBDAF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38634" y="3382866"/>
            <a:ext cx="6033904" cy="32824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C22225-788F-4C7B-BABD-695AE7B4794B}"/>
              </a:ext>
            </a:extLst>
          </p:cNvPr>
          <p:cNvSpPr txBox="1"/>
          <p:nvPr/>
        </p:nvSpPr>
        <p:spPr>
          <a:xfrm>
            <a:off x="971550" y="557213"/>
            <a:ext cx="9144000" cy="2862322"/>
          </a:xfrm>
          <a:prstGeom prst="rect">
            <a:avLst/>
          </a:prstGeom>
          <a:noFill/>
        </p:spPr>
        <p:txBody>
          <a:bodyPr wrap="square" rtlCol="0">
            <a:spAutoFit/>
          </a:bodyPr>
          <a:lstStyle/>
          <a:p>
            <a:r>
              <a:rPr lang="en-US" sz="2000" b="1" dirty="0"/>
              <a:t>Since the moon formed from the condensation of a debris ring in relatively near-earth orbit, the moon was initially quite close to the earth. At this time (4.6 billion years ago) the earth was rotating quite rapidly (about once every 5 hours). The nearby moon exerted large tidal forces on oceans which acts a source of friction slowing down the rotation of the Earth. This process continues to day. </a:t>
            </a:r>
          </a:p>
          <a:p>
            <a:endParaRPr lang="en-US" sz="2000" b="1" dirty="0"/>
          </a:p>
          <a:p>
            <a:r>
              <a:rPr lang="en-US" sz="2000" b="1" dirty="0"/>
              <a:t>To conserve total system angular momentum, the response of the moon is then to move farther away from the earth at a rate of 3.8 cm per year.</a:t>
            </a:r>
            <a:endParaRPr lang="en-US" sz="2000" dirty="0"/>
          </a:p>
        </p:txBody>
      </p:sp>
    </p:spTree>
    <p:extLst>
      <p:ext uri="{BB962C8B-B14F-4D97-AF65-F5344CB8AC3E}">
        <p14:creationId xmlns:p14="http://schemas.microsoft.com/office/powerpoint/2010/main" val="32899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8E62-F652-4821-A507-6BB0F1738C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B48CFD-ED3A-4CC9-9C6A-9E324A3C5CC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65493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6850-C259-44CB-B5BB-C6F745D3A333}"/>
              </a:ext>
            </a:extLst>
          </p:cNvPr>
          <p:cNvSpPr>
            <a:spLocks noGrp="1"/>
          </p:cNvSpPr>
          <p:nvPr>
            <p:ph type="title"/>
          </p:nvPr>
        </p:nvSpPr>
        <p:spPr/>
        <p:txBody>
          <a:bodyPr/>
          <a:lstStyle/>
          <a:p>
            <a:r>
              <a:rPr lang="en-US" dirty="0"/>
              <a:t>Why is that question?</a:t>
            </a:r>
          </a:p>
        </p:txBody>
      </p:sp>
      <p:sp>
        <p:nvSpPr>
          <p:cNvPr id="3" name="Content Placeholder 2">
            <a:extLst>
              <a:ext uri="{FF2B5EF4-FFF2-40B4-BE49-F238E27FC236}">
                <a16:creationId xmlns:a16="http://schemas.microsoft.com/office/drawing/2014/main" id="{42B5E654-9A81-4537-A8D0-92CB2C3E8DAF}"/>
              </a:ext>
            </a:extLst>
          </p:cNvPr>
          <p:cNvSpPr>
            <a:spLocks noGrp="1"/>
          </p:cNvSpPr>
          <p:nvPr>
            <p:ph idx="1"/>
          </p:nvPr>
        </p:nvSpPr>
        <p:spPr/>
        <p:txBody>
          <a:bodyPr/>
          <a:lstStyle/>
          <a:p>
            <a:r>
              <a:rPr lang="en-US" b="1" dirty="0"/>
              <a:t>The earth has a bulk density of 5.5 grams per cubic centimeter.</a:t>
            </a:r>
          </a:p>
          <a:p>
            <a:r>
              <a:rPr lang="en-US" b="1" dirty="0"/>
              <a:t>This density reflects the composition of material at the location in the solar system where the Earth was assembled via accretion. Logically one would therefore expect the moon to the have the same density</a:t>
            </a:r>
          </a:p>
          <a:p>
            <a:endParaRPr lang="en-US" b="1" dirty="0"/>
          </a:p>
          <a:p>
            <a:r>
              <a:rPr lang="en-US" b="1" dirty="0"/>
              <a:t> However, the moon has a density of 3.3 grams per cubic centimeter.</a:t>
            </a:r>
          </a:p>
          <a:p>
            <a:r>
              <a:rPr lang="en-US" b="1" dirty="0"/>
              <a:t>The moon is also an anomaly because its mass compared to the earth is 1/80 and there is very large for a planetary satellite</a:t>
            </a:r>
            <a:endParaRPr lang="en-US" dirty="0"/>
          </a:p>
        </p:txBody>
      </p:sp>
    </p:spTree>
    <p:extLst>
      <p:ext uri="{BB962C8B-B14F-4D97-AF65-F5344CB8AC3E}">
        <p14:creationId xmlns:p14="http://schemas.microsoft.com/office/powerpoint/2010/main" val="232523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5D8BA-B463-44A7-84F4-4A7609045D82}"/>
              </a:ext>
            </a:extLst>
          </p:cNvPr>
          <p:cNvSpPr>
            <a:spLocks noGrp="1"/>
          </p:cNvSpPr>
          <p:nvPr>
            <p:ph type="title"/>
          </p:nvPr>
        </p:nvSpPr>
        <p:spPr/>
        <p:txBody>
          <a:bodyPr/>
          <a:lstStyle/>
          <a:p>
            <a:r>
              <a:rPr lang="en-US" dirty="0"/>
              <a:t>So the moon did not co-form with the Earth</a:t>
            </a:r>
          </a:p>
        </p:txBody>
      </p:sp>
      <p:sp>
        <p:nvSpPr>
          <p:cNvPr id="3" name="Content Placeholder 2">
            <a:extLst>
              <a:ext uri="{FF2B5EF4-FFF2-40B4-BE49-F238E27FC236}">
                <a16:creationId xmlns:a16="http://schemas.microsoft.com/office/drawing/2014/main" id="{4BA9A277-0323-4962-BB17-5CAF9C3BFEF4}"/>
              </a:ext>
            </a:extLst>
          </p:cNvPr>
          <p:cNvSpPr>
            <a:spLocks noGrp="1"/>
          </p:cNvSpPr>
          <p:nvPr>
            <p:ph idx="1"/>
          </p:nvPr>
        </p:nvSpPr>
        <p:spPr/>
        <p:txBody>
          <a:bodyPr/>
          <a:lstStyle/>
          <a:p>
            <a:r>
              <a:rPr lang="en-US" b="1" dirty="0"/>
              <a:t>Possibilities for Lunar Origin:</a:t>
            </a:r>
          </a:p>
          <a:p>
            <a:pPr lvl="1"/>
            <a:r>
              <a:rPr lang="en-US" dirty="0"/>
              <a:t>The moon formed by accretion somewhere else in the solar system where the material would form an object with a density of ~3.5 g/cc.  So where would this place be?  In the vicinity of Mars </a:t>
            </a:r>
            <a:r>
              <a:rPr lang="en-US" dirty="0">
                <a:sym typeface="Wingdings" panose="05000000000000000000" pitchFamily="2" charset="2"/>
              </a:rPr>
              <a:t> okay how the hell did it get here then?</a:t>
            </a:r>
          </a:p>
          <a:p>
            <a:pPr lvl="1"/>
            <a:r>
              <a:rPr lang="en-US" dirty="0">
                <a:sym typeface="Wingdings" panose="05000000000000000000" pitchFamily="2" charset="2"/>
              </a:rPr>
              <a:t>It separated out of the Earth after the Earth formed and differentiated?  Since the mantle of the Earth has a density of 3.5 g/cc then the overall composition of the Moon must be like that of the Earth’s mantle.  But what is the mechanism that would cause this separation?</a:t>
            </a:r>
          </a:p>
          <a:p>
            <a:pPr lvl="1"/>
            <a:r>
              <a:rPr lang="en-US" dirty="0">
                <a:sym typeface="Wingdings" panose="05000000000000000000" pitchFamily="2" charset="2"/>
              </a:rPr>
              <a:t>This was a mysterious problem for about 30 years until finally, computer simulations improved to the point that offered a plausible explanation.</a:t>
            </a:r>
            <a:endParaRPr lang="en-US" dirty="0"/>
          </a:p>
        </p:txBody>
      </p:sp>
    </p:spTree>
    <p:extLst>
      <p:ext uri="{BB962C8B-B14F-4D97-AF65-F5344CB8AC3E}">
        <p14:creationId xmlns:p14="http://schemas.microsoft.com/office/powerpoint/2010/main" val="702473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A13A-0FA3-4532-850D-33EFCF34648B}"/>
              </a:ext>
            </a:extLst>
          </p:cNvPr>
          <p:cNvSpPr>
            <a:spLocks noGrp="1"/>
          </p:cNvSpPr>
          <p:nvPr>
            <p:ph type="title"/>
          </p:nvPr>
        </p:nvSpPr>
        <p:spPr/>
        <p:txBody>
          <a:bodyPr/>
          <a:lstStyle/>
          <a:p>
            <a:r>
              <a:rPr lang="en-US" dirty="0"/>
              <a:t>Earth Encounter between </a:t>
            </a:r>
            <a:r>
              <a:rPr lang="en-US" dirty="0">
                <a:solidFill>
                  <a:srgbClr val="FF0000"/>
                </a:solidFill>
              </a:rPr>
              <a:t>Molten</a:t>
            </a:r>
            <a:r>
              <a:rPr lang="en-US" dirty="0"/>
              <a:t> Earth and Mars size Planetesimal</a:t>
            </a:r>
          </a:p>
        </p:txBody>
      </p:sp>
      <p:pic>
        <p:nvPicPr>
          <p:cNvPr id="3074" name="Picture 2" descr="http://homework.uoregon.edu/pub/class/121/marse6.gif">
            <a:extLst>
              <a:ext uri="{FF2B5EF4-FFF2-40B4-BE49-F238E27FC236}">
                <a16:creationId xmlns:a16="http://schemas.microsoft.com/office/drawing/2014/main" id="{1CD50B77-A739-409E-BAD4-04901992F4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3462" y="2005807"/>
            <a:ext cx="4524375"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3D7E60-AA12-4984-A1CA-E8D8B277AD81}"/>
              </a:ext>
            </a:extLst>
          </p:cNvPr>
          <p:cNvSpPr txBox="1"/>
          <p:nvPr/>
        </p:nvSpPr>
        <p:spPr>
          <a:xfrm>
            <a:off x="6515100" y="2286000"/>
            <a:ext cx="4343400" cy="3539430"/>
          </a:xfrm>
          <a:prstGeom prst="rect">
            <a:avLst/>
          </a:prstGeom>
          <a:noFill/>
        </p:spPr>
        <p:txBody>
          <a:bodyPr wrap="square" rtlCol="0">
            <a:spAutoFit/>
          </a:bodyPr>
          <a:lstStyle/>
          <a:p>
            <a:r>
              <a:rPr lang="en-US" sz="3200" b="1" dirty="0"/>
              <a:t>Step 1: The Mars planetesimal is poised to strike the molten protoplanet earth which has already differentiated </a:t>
            </a:r>
          </a:p>
        </p:txBody>
      </p:sp>
    </p:spTree>
    <p:extLst>
      <p:ext uri="{BB962C8B-B14F-4D97-AF65-F5344CB8AC3E}">
        <p14:creationId xmlns:p14="http://schemas.microsoft.com/office/powerpoint/2010/main" val="58896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6D4CC4-EB17-4EA2-AA75-1ABD0BCC0E88}"/>
              </a:ext>
            </a:extLst>
          </p:cNvPr>
          <p:cNvPicPr>
            <a:picLocks noChangeAspect="1"/>
          </p:cNvPicPr>
          <p:nvPr/>
        </p:nvPicPr>
        <p:blipFill>
          <a:blip r:embed="rId2"/>
          <a:stretch>
            <a:fillRect/>
          </a:stretch>
        </p:blipFill>
        <p:spPr>
          <a:xfrm>
            <a:off x="376237" y="776288"/>
            <a:ext cx="6334125" cy="4667250"/>
          </a:xfrm>
          <a:prstGeom prst="rect">
            <a:avLst/>
          </a:prstGeom>
        </p:spPr>
      </p:pic>
      <p:sp>
        <p:nvSpPr>
          <p:cNvPr id="5" name="TextBox 4">
            <a:extLst>
              <a:ext uri="{FF2B5EF4-FFF2-40B4-BE49-F238E27FC236}">
                <a16:creationId xmlns:a16="http://schemas.microsoft.com/office/drawing/2014/main" id="{3F8C4FE7-5E01-4A29-9953-6C8D88148004}"/>
              </a:ext>
            </a:extLst>
          </p:cNvPr>
          <p:cNvSpPr txBox="1"/>
          <p:nvPr/>
        </p:nvSpPr>
        <p:spPr>
          <a:xfrm>
            <a:off x="7315200" y="1714500"/>
            <a:ext cx="4086225" cy="4524315"/>
          </a:xfrm>
          <a:prstGeom prst="rect">
            <a:avLst/>
          </a:prstGeom>
          <a:noFill/>
        </p:spPr>
        <p:txBody>
          <a:bodyPr wrap="square" rtlCol="0">
            <a:spAutoFit/>
          </a:bodyPr>
          <a:lstStyle/>
          <a:p>
            <a:r>
              <a:rPr lang="en-US" sz="3200" b="1" dirty="0"/>
              <a:t>Step 2: The impact into the molten earth sends large molten lumps of debris out of the earth - mostly from the middle layers of the </a:t>
            </a:r>
            <a:r>
              <a:rPr lang="en-US" sz="3200" b="1" dirty="0" err="1"/>
              <a:t>differeniated</a:t>
            </a:r>
            <a:r>
              <a:rPr lang="en-US" sz="3200" b="1" dirty="0"/>
              <a:t> earth.</a:t>
            </a:r>
          </a:p>
        </p:txBody>
      </p:sp>
    </p:spTree>
    <p:extLst>
      <p:ext uri="{BB962C8B-B14F-4D97-AF65-F5344CB8AC3E}">
        <p14:creationId xmlns:p14="http://schemas.microsoft.com/office/powerpoint/2010/main" val="305823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homework.uoregon.edu/pub/class/121/marse4.png">
            <a:extLst>
              <a:ext uri="{FF2B5EF4-FFF2-40B4-BE49-F238E27FC236}">
                <a16:creationId xmlns:a16="http://schemas.microsoft.com/office/drawing/2014/main" id="{2B20DA78-9EE0-45EE-9EED-79B181527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49" y="976313"/>
            <a:ext cx="5584807" cy="4610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A23EF5-9CC7-4290-8394-452F9AB1B328}"/>
              </a:ext>
            </a:extLst>
          </p:cNvPr>
          <p:cNvSpPr txBox="1"/>
          <p:nvPr/>
        </p:nvSpPr>
        <p:spPr>
          <a:xfrm>
            <a:off x="7143750" y="1457325"/>
            <a:ext cx="3957638" cy="3785652"/>
          </a:xfrm>
          <a:prstGeom prst="rect">
            <a:avLst/>
          </a:prstGeom>
          <a:noFill/>
        </p:spPr>
        <p:txBody>
          <a:bodyPr wrap="square" rtlCol="0">
            <a:spAutoFit/>
          </a:bodyPr>
          <a:lstStyle/>
          <a:p>
            <a:r>
              <a:rPr lang="en-US" sz="2000" b="1" dirty="0"/>
              <a:t>Step 3: The debris ring of molten ejecta coalesces, by accretion, into a single object. The density of that object would be similar to the density of the middle layers of the earth (e.g. about 3.5 grams/cc). In computer numerical models, this coalescence occurs fast, on a timescale of about 100 million years.</a:t>
            </a:r>
          </a:p>
        </p:txBody>
      </p:sp>
    </p:spTree>
    <p:extLst>
      <p:ext uri="{BB962C8B-B14F-4D97-AF65-F5344CB8AC3E}">
        <p14:creationId xmlns:p14="http://schemas.microsoft.com/office/powerpoint/2010/main" val="2977757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3DF1B4-3791-4C93-BB25-14AE4AF864F8}"/>
              </a:ext>
            </a:extLst>
          </p:cNvPr>
          <p:cNvSpPr txBox="1"/>
          <p:nvPr/>
        </p:nvSpPr>
        <p:spPr>
          <a:xfrm>
            <a:off x="414338" y="200025"/>
            <a:ext cx="7786687" cy="2585323"/>
          </a:xfrm>
          <a:prstGeom prst="rect">
            <a:avLst/>
          </a:prstGeom>
          <a:noFill/>
        </p:spPr>
        <p:txBody>
          <a:bodyPr wrap="square" rtlCol="0">
            <a:spAutoFit/>
          </a:bodyPr>
          <a:lstStyle/>
          <a:p>
            <a:r>
              <a:rPr lang="en-US" sz="2400" b="1" dirty="0"/>
              <a:t>The problem with this scenario is that the probability of a direct collision is small. However, the same result can occur if there is not a direct collision but instead there is a close passage by the Mars sizes object.  Here is the Sequence if it was a close passage as shown below:</a:t>
            </a:r>
          </a:p>
          <a:p>
            <a:endParaRPr lang="en-US" dirty="0"/>
          </a:p>
        </p:txBody>
      </p:sp>
      <p:pic>
        <p:nvPicPr>
          <p:cNvPr id="5122" name="Picture 2" descr="http://homework.uoregon.edu/pub/class/121/marse1.gif">
            <a:extLst>
              <a:ext uri="{FF2B5EF4-FFF2-40B4-BE49-F238E27FC236}">
                <a16:creationId xmlns:a16="http://schemas.microsoft.com/office/drawing/2014/main" id="{E30206A9-84CC-44B0-8656-66A59562C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018" y="2476501"/>
            <a:ext cx="5767387" cy="4249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43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homework.uoregon.edu/pub/class/121/marse2.gif">
            <a:extLst>
              <a:ext uri="{FF2B5EF4-FFF2-40B4-BE49-F238E27FC236}">
                <a16:creationId xmlns:a16="http://schemas.microsoft.com/office/drawing/2014/main" id="{7A148195-DAFC-44E2-9093-B6AB910A3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6" y="1319213"/>
            <a:ext cx="6489246" cy="478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FAB3B04-7FDE-41E5-99D8-2D27F610D077}"/>
              </a:ext>
            </a:extLst>
          </p:cNvPr>
          <p:cNvSpPr txBox="1"/>
          <p:nvPr/>
        </p:nvSpPr>
        <p:spPr>
          <a:xfrm>
            <a:off x="7786687" y="1671638"/>
            <a:ext cx="2586037" cy="3539430"/>
          </a:xfrm>
          <a:prstGeom prst="rect">
            <a:avLst/>
          </a:prstGeom>
          <a:noFill/>
        </p:spPr>
        <p:txBody>
          <a:bodyPr wrap="square" rtlCol="0">
            <a:spAutoFit/>
          </a:bodyPr>
          <a:lstStyle/>
          <a:p>
            <a:r>
              <a:rPr lang="en-US" sz="2800" b="1" dirty="0"/>
              <a:t>Step 1: A tidal force is exerted on the molten earth which causes an obvious deformation.</a:t>
            </a:r>
          </a:p>
        </p:txBody>
      </p:sp>
    </p:spTree>
    <p:extLst>
      <p:ext uri="{BB962C8B-B14F-4D97-AF65-F5344CB8AC3E}">
        <p14:creationId xmlns:p14="http://schemas.microsoft.com/office/powerpoint/2010/main" val="874641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homework.uoregon.edu/pub/class/121/marse3.gif">
            <a:extLst>
              <a:ext uri="{FF2B5EF4-FFF2-40B4-BE49-F238E27FC236}">
                <a16:creationId xmlns:a16="http://schemas.microsoft.com/office/drawing/2014/main" id="{FFDFD2DC-B8AA-45D0-B6F5-7796761E1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1" y="1247775"/>
            <a:ext cx="6411686" cy="472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79F6B37-2DEE-446C-984F-01158D741678}"/>
              </a:ext>
            </a:extLst>
          </p:cNvPr>
          <p:cNvSpPr txBox="1"/>
          <p:nvPr/>
        </p:nvSpPr>
        <p:spPr>
          <a:xfrm>
            <a:off x="7572375" y="1800225"/>
            <a:ext cx="3086100" cy="3416320"/>
          </a:xfrm>
          <a:prstGeom prst="rect">
            <a:avLst/>
          </a:prstGeom>
          <a:noFill/>
        </p:spPr>
        <p:txBody>
          <a:bodyPr wrap="square" rtlCol="0">
            <a:spAutoFit/>
          </a:bodyPr>
          <a:lstStyle/>
          <a:p>
            <a:r>
              <a:rPr lang="en-US" sz="2400" b="1" dirty="0"/>
              <a:t>Step 2: The deformation actually separates from the earth initially as a whole molten blob whose composition again reflects the middle layers of the Earth</a:t>
            </a:r>
          </a:p>
        </p:txBody>
      </p:sp>
    </p:spTree>
    <p:extLst>
      <p:ext uri="{BB962C8B-B14F-4D97-AF65-F5344CB8AC3E}">
        <p14:creationId xmlns:p14="http://schemas.microsoft.com/office/powerpoint/2010/main" val="15489434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Wisp</Template>
  <TotalTime>13</TotalTime>
  <Words>607</Words>
  <Application>Microsoft Office PowerPoint</Application>
  <PresentationFormat>Widescreen</PresentationFormat>
  <Paragraphs>24</Paragraphs>
  <Slides>13</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Calibri</vt:lpstr>
      <vt:lpstr>Calibri Light</vt:lpstr>
      <vt:lpstr>Century Gothic</vt:lpstr>
      <vt:lpstr>Tw Cen MT</vt:lpstr>
      <vt:lpstr>Tw Cen MT Condensed</vt:lpstr>
      <vt:lpstr>Wingdings</vt:lpstr>
      <vt:lpstr>Wingdings 3</vt:lpstr>
      <vt:lpstr>Integral</vt:lpstr>
      <vt:lpstr>1_Office Theme</vt:lpstr>
      <vt:lpstr>Ion</vt:lpstr>
      <vt:lpstr>How did this get Here?</vt:lpstr>
      <vt:lpstr>Why is that question?</vt:lpstr>
      <vt:lpstr>So the moon did not co-form with the Earth</vt:lpstr>
      <vt:lpstr>Earth Encounter between Molten Earth and Mars size Planetesimal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this get Here?</dc:title>
  <dc:creator>Greg</dc:creator>
  <cp:lastModifiedBy>Greg</cp:lastModifiedBy>
  <cp:revision>4</cp:revision>
  <dcterms:created xsi:type="dcterms:W3CDTF">2017-10-25T18:36:16Z</dcterms:created>
  <dcterms:modified xsi:type="dcterms:W3CDTF">2017-10-25T18:49:19Z</dcterms:modified>
</cp:coreProperties>
</file>