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44" r:id="rId5"/>
    <p:sldMasterId id="2147483768" r:id="rId6"/>
    <p:sldMasterId id="2147483780" r:id="rId7"/>
    <p:sldMasterId id="2147483792" r:id="rId8"/>
  </p:sldMasterIdLst>
  <p:sldIdLst>
    <p:sldId id="256" r:id="rId9"/>
    <p:sldId id="257" r:id="rId10"/>
    <p:sldId id="265" r:id="rId11"/>
    <p:sldId id="258" r:id="rId12"/>
    <p:sldId id="259" r:id="rId13"/>
    <p:sldId id="260" r:id="rId14"/>
    <p:sldId id="261" r:id="rId15"/>
    <p:sldId id="262" r:id="rId16"/>
    <p:sldId id="263"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7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84AF4B52-4B52-49A8-96BE-09D21561982F}" type="datetimeFigureOut">
              <a:rPr lang="en-US" smtClean="0"/>
              <a:t>10/17/2017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069A25BF-F6F9-4CD1-8BC0-2204EB340D7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9A25BF-F6F9-4CD1-8BC0-2204EB340D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9A25BF-F6F9-4CD1-8BC0-2204EB340D7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4AF4B52-4B52-49A8-96BE-09D21561982F}" type="datetimeFigureOut">
              <a:rPr lang="en-US" smtClean="0"/>
              <a:t>10/17/2017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69A25BF-F6F9-4CD1-8BC0-2204EB340D71}"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69A25BF-F6F9-4CD1-8BC0-2204EB340D71}"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69A25BF-F6F9-4CD1-8BC0-2204EB340D71}"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25BF-F6F9-4CD1-8BC0-2204EB340D71}"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4AF4B52-4B52-49A8-96BE-09D21561982F}" type="datetimeFigureOut">
              <a:rPr lang="en-US" smtClean="0"/>
              <a:t>10/17/2017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69A25BF-F6F9-4CD1-8BC0-2204EB340D71}"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AF4B52-4B52-49A8-96BE-09D21561982F}" type="datetimeFigureOut">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69A25BF-F6F9-4CD1-8BC0-2204EB340D7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4AF4B52-4B52-49A8-96BE-09D21561982F}" type="datetimeFigureOut">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69A25BF-F6F9-4CD1-8BC0-2204EB340D7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69A25BF-F6F9-4CD1-8BC0-2204EB340D71}"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9A25BF-F6F9-4CD1-8BC0-2204EB340D7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69A25BF-F6F9-4CD1-8BC0-2204EB340D71}"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69A25BF-F6F9-4CD1-8BC0-2204EB340D71}"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84AF4B52-4B52-49A8-96BE-09D21561982F}" type="datetimeFigureOut">
              <a:rPr lang="en-US" smtClean="0"/>
              <a:t>10/17/2017</a:t>
            </a:fld>
            <a:endParaRPr lang="en-US"/>
          </a:p>
        </p:txBody>
      </p:sp>
      <p:sp>
        <p:nvSpPr>
          <p:cNvPr id="17" name="Slide Number Placeholder 16"/>
          <p:cNvSpPr>
            <a:spLocks noGrp="1"/>
          </p:cNvSpPr>
          <p:nvPr>
            <p:ph type="sldNum" sz="quarter" idx="11"/>
          </p:nvPr>
        </p:nvSpPr>
        <p:spPr/>
        <p:txBody>
          <a:bodyPr/>
          <a:lstStyle/>
          <a:p>
            <a:fld id="{069A25BF-F6F9-4CD1-8BC0-2204EB340D71}"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84AF4B52-4B52-49A8-96BE-09D21561982F}" type="datetimeFigureOut">
              <a:rPr lang="en-US" smtClean="0"/>
              <a:t>10/17/2017</a:t>
            </a:fld>
            <a:endParaRPr lang="en-US"/>
          </a:p>
        </p:txBody>
      </p:sp>
      <p:sp>
        <p:nvSpPr>
          <p:cNvPr id="12" name="Slide Number Placeholder 11"/>
          <p:cNvSpPr>
            <a:spLocks noGrp="1"/>
          </p:cNvSpPr>
          <p:nvPr>
            <p:ph type="sldNum" sz="quarter" idx="15"/>
          </p:nvPr>
        </p:nvSpPr>
        <p:spPr/>
        <p:txBody>
          <a:bodyPr/>
          <a:lstStyle/>
          <a:p>
            <a:fld id="{069A25BF-F6F9-4CD1-8BC0-2204EB340D71}"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84AF4B52-4B52-49A8-96BE-09D21561982F}" type="datetimeFigureOut">
              <a:rPr lang="en-US" smtClean="0"/>
              <a:t>10/17/2017</a:t>
            </a:fld>
            <a:endParaRPr lang="en-US"/>
          </a:p>
        </p:txBody>
      </p:sp>
      <p:sp>
        <p:nvSpPr>
          <p:cNvPr id="14" name="Slide Number Placeholder 13"/>
          <p:cNvSpPr>
            <a:spLocks noGrp="1"/>
          </p:cNvSpPr>
          <p:nvPr>
            <p:ph type="sldNum" sz="quarter" idx="11"/>
          </p:nvPr>
        </p:nvSpPr>
        <p:spPr/>
        <p:txBody>
          <a:bodyPr/>
          <a:lstStyle/>
          <a:p>
            <a:fld id="{069A25BF-F6F9-4CD1-8BC0-2204EB340D7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84AF4B52-4B52-49A8-96BE-09D21561982F}" type="datetimeFigureOut">
              <a:rPr lang="en-US" smtClean="0"/>
              <a:t>10/17/2017</a:t>
            </a:fld>
            <a:endParaRPr lang="en-US"/>
          </a:p>
        </p:txBody>
      </p:sp>
      <p:sp>
        <p:nvSpPr>
          <p:cNvPr id="12" name="Slide Number Placeholder 11"/>
          <p:cNvSpPr>
            <a:spLocks noGrp="1"/>
          </p:cNvSpPr>
          <p:nvPr>
            <p:ph type="sldNum" sz="quarter" idx="16"/>
          </p:nvPr>
        </p:nvSpPr>
        <p:spPr/>
        <p:txBody>
          <a:bodyPr/>
          <a:lstStyle/>
          <a:p>
            <a:fld id="{069A25BF-F6F9-4CD1-8BC0-2204EB340D71}"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84AF4B52-4B52-49A8-96BE-09D21561982F}" type="datetimeFigureOut">
              <a:rPr lang="en-US" smtClean="0"/>
              <a:t>10/17/2017</a:t>
            </a:fld>
            <a:endParaRPr lang="en-US"/>
          </a:p>
        </p:txBody>
      </p:sp>
      <p:sp>
        <p:nvSpPr>
          <p:cNvPr id="12" name="Slide Number Placeholder 11"/>
          <p:cNvSpPr>
            <a:spLocks noGrp="1"/>
          </p:cNvSpPr>
          <p:nvPr>
            <p:ph type="sldNum" sz="quarter" idx="17"/>
          </p:nvPr>
        </p:nvSpPr>
        <p:spPr/>
        <p:txBody>
          <a:bodyPr/>
          <a:lstStyle/>
          <a:p>
            <a:fld id="{069A25BF-F6F9-4CD1-8BC0-2204EB340D71}"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84AF4B52-4B52-49A8-96BE-09D21561982F}" type="datetimeFigureOut">
              <a:rPr lang="en-US" smtClean="0"/>
              <a:t>10/17/2017</a:t>
            </a:fld>
            <a:endParaRPr lang="en-US"/>
          </a:p>
        </p:txBody>
      </p:sp>
      <p:sp>
        <p:nvSpPr>
          <p:cNvPr id="16" name="Slide Number Placeholder 15"/>
          <p:cNvSpPr>
            <a:spLocks noGrp="1"/>
          </p:cNvSpPr>
          <p:nvPr>
            <p:ph type="sldNum" sz="quarter" idx="11"/>
          </p:nvPr>
        </p:nvSpPr>
        <p:spPr/>
        <p:txBody>
          <a:bodyPr/>
          <a:lstStyle/>
          <a:p>
            <a:fld id="{069A25BF-F6F9-4CD1-8BC0-2204EB340D7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4AF4B52-4B52-49A8-96BE-09D21561982F}" type="datetimeFigureOut">
              <a:rPr lang="en-US" smtClean="0"/>
              <a:t>10/17/2017</a:t>
            </a:fld>
            <a:endParaRPr lang="en-US"/>
          </a:p>
        </p:txBody>
      </p:sp>
      <p:sp>
        <p:nvSpPr>
          <p:cNvPr id="8" name="Slide Number Placeholder 7"/>
          <p:cNvSpPr>
            <a:spLocks noGrp="1"/>
          </p:cNvSpPr>
          <p:nvPr>
            <p:ph type="sldNum" sz="quarter" idx="11"/>
          </p:nvPr>
        </p:nvSpPr>
        <p:spPr/>
        <p:txBody>
          <a:bodyPr/>
          <a:lstStyle/>
          <a:p>
            <a:fld id="{069A25BF-F6F9-4CD1-8BC0-2204EB340D7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9A25BF-F6F9-4CD1-8BC0-2204EB340D71}"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84AF4B52-4B52-49A8-96BE-09D21561982F}" type="datetimeFigureOut">
              <a:rPr lang="en-US" smtClean="0"/>
              <a:t>10/17/2017</a:t>
            </a:fld>
            <a:endParaRPr lang="en-US"/>
          </a:p>
        </p:txBody>
      </p:sp>
      <p:sp>
        <p:nvSpPr>
          <p:cNvPr id="19" name="Slide Number Placeholder 18"/>
          <p:cNvSpPr>
            <a:spLocks noGrp="1"/>
          </p:cNvSpPr>
          <p:nvPr>
            <p:ph type="sldNum" sz="quarter" idx="16"/>
          </p:nvPr>
        </p:nvSpPr>
        <p:spPr/>
        <p:txBody>
          <a:bodyPr/>
          <a:lstStyle/>
          <a:p>
            <a:fld id="{069A25BF-F6F9-4CD1-8BC0-2204EB340D71}"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84AF4B52-4B52-49A8-96BE-09D21561982F}" type="datetimeFigureOut">
              <a:rPr lang="en-US" smtClean="0"/>
              <a:t>10/17/2017</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069A25BF-F6F9-4CD1-8BC0-2204EB340D71}"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069A25BF-F6F9-4CD1-8BC0-2204EB340D71}"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AF4B52-4B52-49A8-96BE-09D21561982F}" type="datetimeFigureOut">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AF4B52-4B52-49A8-96BE-09D21561982F}" type="datetimeFigureOut">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9A25BF-F6F9-4CD1-8BC0-2204EB340D71}"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4AF4B52-4B52-49A8-96BE-09D21561982F}" type="datetimeFigureOut">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25BF-F6F9-4CD1-8BC0-2204EB340D71}"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84AF4B52-4B52-49A8-96BE-09D21561982F}" type="datetimeFigureOut">
              <a:rPr lang="en-US" smtClean="0"/>
              <a:t>10/17/2017</a:t>
            </a:fld>
            <a:endParaRPr lang="en-US"/>
          </a:p>
        </p:txBody>
      </p:sp>
      <p:sp>
        <p:nvSpPr>
          <p:cNvPr id="7" name="Slide Number Placeholder 6"/>
          <p:cNvSpPr>
            <a:spLocks noGrp="1"/>
          </p:cNvSpPr>
          <p:nvPr>
            <p:ph type="sldNum" sz="quarter" idx="12"/>
          </p:nvPr>
        </p:nvSpPr>
        <p:spPr/>
        <p:txBody>
          <a:bodyPr/>
          <a:lstStyle/>
          <a:p>
            <a:fld id="{069A25BF-F6F9-4CD1-8BC0-2204EB340D71}"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4AF4B52-4B52-49A8-96BE-09D21561982F}" type="datetimeFigureOut">
              <a:rPr lang="en-US" smtClean="0"/>
              <a:t>10/17/2017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69A25BF-F6F9-4CD1-8BC0-2204EB340D71}"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69A25BF-F6F9-4CD1-8BC0-2204EB340D7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4AF4B52-4B52-49A8-96BE-09D21561982F}" type="datetimeFigureOut">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4AF4B52-4B52-49A8-96BE-09D21561982F}" type="datetimeFigureOut">
              <a:rPr lang="en-US" smtClean="0"/>
              <a:t>10/17/2017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69A25BF-F6F9-4CD1-8BC0-2204EB340D71}"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AF4B52-4B52-49A8-96BE-09D21561982F}" type="datetimeFigureOut">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F4B52-4B52-49A8-96BE-09D21561982F}" type="datetimeFigureOut">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25BF-F6F9-4CD1-8BC0-2204EB340D71}"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4AF4B52-4B52-49A8-96BE-09D21561982F}" type="datetimeFigureOut">
              <a:rPr lang="en-US" smtClean="0"/>
              <a:t>10/17/2017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69A25BF-F6F9-4CD1-8BC0-2204EB340D71}"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AF4B52-4B52-49A8-96BE-09D21561982F}" type="datetimeFigureOut">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AF4B52-4B52-49A8-96BE-09D21561982F}" type="datetimeFigureOut">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A25BF-F6F9-4CD1-8BC0-2204EB340D71}"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25BF-F6F9-4CD1-8BC0-2204EB340D71}"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84AF4B52-4B52-49A8-96BE-09D21561982F}" type="datetimeFigureOut">
              <a:rPr lang="en-US" smtClean="0"/>
              <a:t>10/17/2017</a:t>
            </a:fld>
            <a:endParaRPr lang="en-US"/>
          </a:p>
        </p:txBody>
      </p:sp>
      <p:sp>
        <p:nvSpPr>
          <p:cNvPr id="16" name="Slide Number Placeholder 15"/>
          <p:cNvSpPr>
            <a:spLocks noGrp="1"/>
          </p:cNvSpPr>
          <p:nvPr>
            <p:ph type="sldNum" sz="quarter" idx="11"/>
          </p:nvPr>
        </p:nvSpPr>
        <p:spPr/>
        <p:txBody>
          <a:bodyPr/>
          <a:lstStyle/>
          <a:p>
            <a:fld id="{069A25BF-F6F9-4CD1-8BC0-2204EB340D7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4AF4B52-4B52-49A8-96BE-09D21561982F}" type="datetimeFigureOut">
              <a:rPr lang="en-US" smtClean="0"/>
              <a:t>10/17/2017</a:t>
            </a:fld>
            <a:endParaRPr lang="en-US"/>
          </a:p>
        </p:txBody>
      </p:sp>
      <p:sp>
        <p:nvSpPr>
          <p:cNvPr id="15" name="Slide Number Placeholder 14"/>
          <p:cNvSpPr>
            <a:spLocks noGrp="1"/>
          </p:cNvSpPr>
          <p:nvPr>
            <p:ph type="sldNum" sz="quarter" idx="15"/>
          </p:nvPr>
        </p:nvSpPr>
        <p:spPr/>
        <p:txBody>
          <a:bodyPr/>
          <a:lstStyle>
            <a:lvl1pPr algn="ctr">
              <a:defRPr/>
            </a:lvl1pPr>
          </a:lstStyle>
          <a:p>
            <a:fld id="{069A25BF-F6F9-4CD1-8BC0-2204EB340D71}"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4AF4B52-4B52-49A8-96BE-09D21561982F}" type="datetimeFigureOut">
              <a:rPr lang="en-US" smtClean="0"/>
              <a:t>10/17/2017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69A25BF-F6F9-4CD1-8BC0-2204EB340D71}"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25BF-F6F9-4CD1-8BC0-2204EB340D71}"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69A25BF-F6F9-4CD1-8BC0-2204EB340D71}"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84AF4B52-4B52-49A8-96BE-09D21561982F}" type="datetimeFigureOut">
              <a:rPr lang="en-US" smtClean="0"/>
              <a:t>10/17/2017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AF4B52-4B52-49A8-96BE-09D21561982F}" type="datetimeFigureOut">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A25BF-F6F9-4CD1-8BC0-2204EB340D71}"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F4B52-4B52-49A8-96BE-09D21561982F}" type="datetimeFigureOut">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4AF4B52-4B52-49A8-96BE-09D21561982F}" type="datetimeFigureOut">
              <a:rPr lang="en-US" smtClean="0"/>
              <a:t>10/17/2017</a:t>
            </a:fld>
            <a:endParaRPr lang="en-US"/>
          </a:p>
        </p:txBody>
      </p:sp>
      <p:sp>
        <p:nvSpPr>
          <p:cNvPr id="9" name="Slide Number Placeholder 8"/>
          <p:cNvSpPr>
            <a:spLocks noGrp="1"/>
          </p:cNvSpPr>
          <p:nvPr>
            <p:ph type="sldNum" sz="quarter" idx="15"/>
          </p:nvPr>
        </p:nvSpPr>
        <p:spPr/>
        <p:txBody>
          <a:bodyPr/>
          <a:lstStyle/>
          <a:p>
            <a:fld id="{069A25BF-F6F9-4CD1-8BC0-2204EB340D71}"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4AF4B52-4B52-49A8-96BE-09D21561982F}" type="datetimeFigureOut">
              <a:rPr lang="en-US" smtClean="0"/>
              <a:t>10/17/2017</a:t>
            </a:fld>
            <a:endParaRPr lang="en-US"/>
          </a:p>
        </p:txBody>
      </p:sp>
      <p:sp>
        <p:nvSpPr>
          <p:cNvPr id="9" name="Slide Number Placeholder 8"/>
          <p:cNvSpPr>
            <a:spLocks noGrp="1"/>
          </p:cNvSpPr>
          <p:nvPr>
            <p:ph type="sldNum" sz="quarter" idx="11"/>
          </p:nvPr>
        </p:nvSpPr>
        <p:spPr/>
        <p:txBody>
          <a:bodyPr/>
          <a:lstStyle/>
          <a:p>
            <a:fld id="{069A25BF-F6F9-4CD1-8BC0-2204EB340D7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4AF4B52-4B52-49A8-96BE-09D21561982F}" type="datetimeFigureOut">
              <a:rPr lang="en-US" smtClean="0"/>
              <a:t>10/17/2017</a:t>
            </a:fld>
            <a:endParaRPr lang="en-US"/>
          </a:p>
        </p:txBody>
      </p:sp>
      <p:sp>
        <p:nvSpPr>
          <p:cNvPr id="8" name="Slide Number Placeholder 7"/>
          <p:cNvSpPr>
            <a:spLocks noGrp="1"/>
          </p:cNvSpPr>
          <p:nvPr>
            <p:ph type="sldNum" sz="quarter" idx="11"/>
          </p:nvPr>
        </p:nvSpPr>
        <p:spPr/>
        <p:txBody>
          <a:bodyPr/>
          <a:lstStyle/>
          <a:p>
            <a:fld id="{069A25BF-F6F9-4CD1-8BC0-2204EB340D7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9A25BF-F6F9-4CD1-8BC0-2204EB340D71}"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25BF-F6F9-4CD1-8BC0-2204EB340D71}"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AF4B52-4B52-49A8-96BE-09D21561982F}" type="datetimeFigureOut">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A25BF-F6F9-4CD1-8BC0-2204EB340D71}"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AF4B52-4B52-49A8-96BE-09D21561982F}" type="datetimeFigureOut">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F4B52-4B52-49A8-96BE-09D21561982F}" type="datetimeFigureOut">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F4B52-4B52-49A8-96BE-09D21561982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25BF-F6F9-4CD1-8BC0-2204EB340D7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4AF4B52-4B52-49A8-96BE-09D21561982F}" type="datetimeFigureOut">
              <a:rPr lang="en-US" smtClean="0"/>
              <a:t>10/17/2017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9A25BF-F6F9-4CD1-8BC0-2204EB340D71}"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4AF4B52-4B52-49A8-96BE-09D21561982F}" type="datetimeFigureOut">
              <a:rPr lang="en-US" smtClean="0"/>
              <a:t>10/17/2017</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69A25BF-F6F9-4CD1-8BC0-2204EB340D7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4AF4B52-4B52-49A8-96BE-09D21561982F}" type="datetimeFigureOut">
              <a:rPr lang="en-US" smtClean="0"/>
              <a:t>10/17/2017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69A25BF-F6F9-4CD1-8BC0-2204EB340D71}"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4AF4B52-4B52-49A8-96BE-09D21561982F}" type="datetimeFigureOut">
              <a:rPr lang="en-US" smtClean="0"/>
              <a:t>10/17/2017</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069A25BF-F6F9-4CD1-8BC0-2204EB340D71}"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4AF4B52-4B52-49A8-96BE-09D21561982F}" type="datetimeFigureOut">
              <a:rPr lang="en-US" smtClean="0"/>
              <a:t>10/17/2017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69A25BF-F6F9-4CD1-8BC0-2204EB340D71}"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4AF4B52-4B52-49A8-96BE-09D21561982F}" type="datetimeFigureOut">
              <a:rPr lang="en-US" smtClean="0"/>
              <a:t>10/17/2017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69A25BF-F6F9-4CD1-8BC0-2204EB340D7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4AF4B52-4B52-49A8-96BE-09D21561982F}" type="datetimeFigureOut">
              <a:rPr lang="en-US" smtClean="0"/>
              <a:t>10/17/2017</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69A25BF-F6F9-4CD1-8BC0-2204EB340D7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4AF4B52-4B52-49A8-96BE-09D21561982F}" type="datetimeFigureOut">
              <a:rPr lang="en-US" smtClean="0"/>
              <a:t>10/17/2017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69A25BF-F6F9-4CD1-8BC0-2204EB340D71}"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4AF4B52-4B52-49A8-96BE-09D21561982F}" type="datetimeFigureOut">
              <a:rPr lang="en-US" smtClean="0"/>
              <a:t>10/17/2017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69A25BF-F6F9-4CD1-8BC0-2204EB340D71}"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tale of Two Universes</a:t>
            </a:r>
            <a:endParaRPr lang="en-US" dirty="0"/>
          </a:p>
        </p:txBody>
      </p:sp>
      <p:sp>
        <p:nvSpPr>
          <p:cNvPr id="3" name="Subtitle 2"/>
          <p:cNvSpPr>
            <a:spLocks noGrp="1"/>
          </p:cNvSpPr>
          <p:nvPr>
            <p:ph type="subTitle" idx="1"/>
          </p:nvPr>
        </p:nvSpPr>
        <p:spPr/>
        <p:txBody>
          <a:bodyPr/>
          <a:lstStyle/>
          <a:p>
            <a:r>
              <a:rPr lang="en-US" dirty="0" smtClean="0"/>
              <a:t>Radiation </a:t>
            </a:r>
            <a:r>
              <a:rPr lang="en-US" dirty="0" smtClean="0"/>
              <a:t>vs Matter Dominance</a:t>
            </a:r>
            <a:endParaRPr lang="en-US" dirty="0"/>
          </a:p>
        </p:txBody>
      </p:sp>
    </p:spTree>
    <p:extLst>
      <p:ext uri="{BB962C8B-B14F-4D97-AF65-F5344CB8AC3E}">
        <p14:creationId xmlns:p14="http://schemas.microsoft.com/office/powerpoint/2010/main" val="760140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Element Production</a:t>
            </a:r>
            <a:endParaRPr lang="en-US" dirty="0"/>
          </a:p>
        </p:txBody>
      </p:sp>
      <p:sp>
        <p:nvSpPr>
          <p:cNvPr id="3" name="Content Placeholder 2"/>
          <p:cNvSpPr>
            <a:spLocks noGrp="1"/>
          </p:cNvSpPr>
          <p:nvPr>
            <p:ph idx="1"/>
          </p:nvPr>
        </p:nvSpPr>
        <p:spPr/>
        <p:txBody>
          <a:bodyPr/>
          <a:lstStyle/>
          <a:p>
            <a:r>
              <a:rPr lang="en-US" dirty="0" smtClean="0"/>
              <a:t>We are now done with element production. At this point the Universe consists of photons and the elements </a:t>
            </a:r>
            <a:r>
              <a:rPr lang="en-US" b="1" dirty="0" smtClean="0"/>
              <a:t>H,</a:t>
            </a:r>
            <a:r>
              <a:rPr lang="en-US" b="1" baseline="30000" dirty="0" smtClean="0"/>
              <a:t>2</a:t>
            </a:r>
            <a:r>
              <a:rPr lang="en-US" b="1" dirty="0" smtClean="0"/>
              <a:t>H,</a:t>
            </a:r>
            <a:r>
              <a:rPr lang="en-US" b="1" baseline="30000" dirty="0" smtClean="0"/>
              <a:t>3</a:t>
            </a:r>
            <a:r>
              <a:rPr lang="en-US" b="1" dirty="0" smtClean="0"/>
              <a:t>He,</a:t>
            </a:r>
            <a:r>
              <a:rPr lang="en-US" b="1" baseline="30000" dirty="0" smtClean="0"/>
              <a:t>4</a:t>
            </a:r>
            <a:r>
              <a:rPr lang="en-US" b="1" dirty="0" smtClean="0"/>
              <a:t>He,</a:t>
            </a:r>
            <a:r>
              <a:rPr lang="en-US" b="1" baseline="30000" dirty="0" smtClean="0"/>
              <a:t>7</a:t>
            </a:r>
            <a:r>
              <a:rPr lang="en-US" b="1" dirty="0" smtClean="0"/>
              <a:t>Li </a:t>
            </a:r>
            <a:r>
              <a:rPr lang="en-US" dirty="0" smtClean="0"/>
              <a:t>as well as one billion photons per hydrogen atom. At this time these photons all have energies sufficient to </a:t>
            </a:r>
            <a:r>
              <a:rPr lang="en-US" b="1" dirty="0" smtClean="0"/>
              <a:t>ionize</a:t>
            </a:r>
            <a:r>
              <a:rPr lang="en-US" dirty="0" smtClean="0"/>
              <a:t> hydrogen and helium.</a:t>
            </a:r>
            <a:endParaRPr lang="en-US" dirty="0"/>
          </a:p>
        </p:txBody>
      </p:sp>
    </p:spTree>
    <p:extLst>
      <p:ext uri="{BB962C8B-B14F-4D97-AF65-F5344CB8AC3E}">
        <p14:creationId xmlns:p14="http://schemas.microsoft.com/office/powerpoint/2010/main" val="1057881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vs Matter</a:t>
            </a:r>
            <a:endParaRPr lang="en-US" dirty="0"/>
          </a:p>
        </p:txBody>
      </p:sp>
      <p:sp>
        <p:nvSpPr>
          <p:cNvPr id="3" name="Content Placeholder 2"/>
          <p:cNvSpPr>
            <a:spLocks noGrp="1"/>
          </p:cNvSpPr>
          <p:nvPr>
            <p:ph idx="1"/>
          </p:nvPr>
        </p:nvSpPr>
        <p:spPr/>
        <p:txBody>
          <a:bodyPr/>
          <a:lstStyle/>
          <a:p>
            <a:r>
              <a:rPr lang="en-US" dirty="0" smtClean="0"/>
              <a:t>Matter energy density and radiation energy density have difference dependence on expansion factor R</a:t>
            </a:r>
            <a:r>
              <a:rPr lang="en-US" dirty="0" smtClean="0"/>
              <a:t>:</a:t>
            </a:r>
            <a:endParaRPr lang="en-US" dirty="0"/>
          </a:p>
          <a:p>
            <a:endParaRPr lang="en-US" dirty="0" smtClean="0"/>
          </a:p>
          <a:p>
            <a:r>
              <a:rPr lang="en-US" dirty="0" smtClean="0"/>
              <a:t>Radiation density falls more rapidly than matter energy density.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724400"/>
            <a:ext cx="17335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724400"/>
            <a:ext cx="17335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350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921350"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10000"/>
            <a:ext cx="17319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990600"/>
            <a:ext cx="17319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17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Dominated Era</a:t>
            </a:r>
            <a:endParaRPr lang="en-US" dirty="0"/>
          </a:p>
        </p:txBody>
      </p:sp>
      <p:sp>
        <p:nvSpPr>
          <p:cNvPr id="3" name="Content Placeholder 2"/>
          <p:cNvSpPr>
            <a:spLocks noGrp="1"/>
          </p:cNvSpPr>
          <p:nvPr>
            <p:ph sz="quarter" idx="1"/>
          </p:nvPr>
        </p:nvSpPr>
        <p:spPr/>
        <p:txBody>
          <a:bodyPr/>
          <a:lstStyle/>
          <a:p>
            <a:r>
              <a:rPr lang="en-US" dirty="0" smtClean="0"/>
              <a:t>One billion photons to one piece of matter means that matter can not CLUMP.</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590800"/>
            <a:ext cx="47625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2667000"/>
            <a:ext cx="2590800" cy="3416320"/>
          </a:xfrm>
          <a:prstGeom prst="rect">
            <a:avLst/>
          </a:prstGeom>
          <a:noFill/>
        </p:spPr>
        <p:txBody>
          <a:bodyPr wrap="square" rtlCol="0">
            <a:spAutoFit/>
          </a:bodyPr>
          <a:lstStyle/>
          <a:p>
            <a:r>
              <a:rPr lang="en-US" sz="2400" dirty="0" smtClean="0"/>
              <a:t>Radiation Pressure is trying to smooth out the distribution of matter </a:t>
            </a:r>
            <a:r>
              <a:rPr lang="en-US" sz="2400" dirty="0" smtClean="0">
                <a:sym typeface="Wingdings" panose="05000000000000000000" pitchFamily="2" charset="2"/>
              </a:rPr>
              <a:t> if successful then no galaxy formation </a:t>
            </a:r>
            <a:r>
              <a:rPr lang="en-US" sz="2400" dirty="0" smtClean="0">
                <a:sym typeface="Wingdings" panose="05000000000000000000" pitchFamily="2" charset="2"/>
              </a:rPr>
              <a:t>can happen</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91576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Opacity vs Transparency</a:t>
            </a:r>
            <a:endParaRPr lang="en-US" dirty="0"/>
          </a:p>
        </p:txBody>
      </p:sp>
      <p:sp>
        <p:nvSpPr>
          <p:cNvPr id="3" name="Content Placeholder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09800"/>
            <a:ext cx="47625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1828800"/>
            <a:ext cx="2286000" cy="3693319"/>
          </a:xfrm>
          <a:prstGeom prst="rect">
            <a:avLst/>
          </a:prstGeom>
          <a:noFill/>
        </p:spPr>
        <p:txBody>
          <a:bodyPr wrap="square" rtlCol="0">
            <a:spAutoFit/>
          </a:bodyPr>
          <a:lstStyle/>
          <a:p>
            <a:r>
              <a:rPr lang="en-US" dirty="0" smtClean="0"/>
              <a:t>During the radiation dominated period, the Universe is ionized.</a:t>
            </a:r>
          </a:p>
          <a:p>
            <a:endParaRPr lang="en-US" dirty="0"/>
          </a:p>
          <a:p>
            <a:r>
              <a:rPr lang="en-US" dirty="0" smtClean="0"/>
              <a:t>Free electrons create a scattering network for photons.</a:t>
            </a:r>
          </a:p>
          <a:p>
            <a:endParaRPr lang="en-US" dirty="0"/>
          </a:p>
          <a:p>
            <a:r>
              <a:rPr lang="en-US" dirty="0" smtClean="0"/>
              <a:t>This means the photons are COUPLED to the matter </a:t>
            </a:r>
            <a:r>
              <a:rPr lang="en-US" dirty="0" smtClean="0">
                <a:sym typeface="Wingdings" panose="05000000000000000000" pitchFamily="2" charset="2"/>
              </a:rPr>
              <a:t> they can not escape from the matter</a:t>
            </a:r>
            <a:endParaRPr lang="en-US" dirty="0"/>
          </a:p>
        </p:txBody>
      </p:sp>
    </p:spTree>
    <p:extLst>
      <p:ext uri="{BB962C8B-B14F-4D97-AF65-F5344CB8AC3E}">
        <p14:creationId xmlns:p14="http://schemas.microsoft.com/office/powerpoint/2010/main" val="1904322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Forms a surface of last scattering from which the MWB signal emerges.</a:t>
            </a:r>
            <a:endParaRPr lang="en-US" dirty="0"/>
          </a:p>
        </p:txBody>
      </p:sp>
      <p:sp>
        <p:nvSpPr>
          <p:cNvPr id="2" name="Title 1"/>
          <p:cNvSpPr>
            <a:spLocks noGrp="1"/>
          </p:cNvSpPr>
          <p:nvPr>
            <p:ph type="title"/>
          </p:nvPr>
        </p:nvSpPr>
        <p:spPr/>
        <p:txBody>
          <a:bodyPr>
            <a:normAutofit/>
          </a:bodyPr>
          <a:lstStyle/>
          <a:p>
            <a:r>
              <a:rPr lang="en-US" dirty="0" smtClean="0"/>
              <a:t>Opaque Kangaroos and </a:t>
            </a:r>
            <a:r>
              <a:rPr lang="en-US" dirty="0" smtClean="0"/>
              <a:t>Students (roo.swf)</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3054626"/>
            <a:ext cx="5553075"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2667000"/>
            <a:ext cx="3124200" cy="3970318"/>
          </a:xfrm>
          <a:prstGeom prst="rect">
            <a:avLst/>
          </a:prstGeom>
          <a:noFill/>
        </p:spPr>
        <p:txBody>
          <a:bodyPr wrap="square" rtlCol="0">
            <a:spAutoFit/>
          </a:bodyPr>
          <a:lstStyle/>
          <a:p>
            <a:r>
              <a:rPr lang="en-US" dirty="0" smtClean="0"/>
              <a:t>The point marked A is average energy per photon. The point marked 13.6 is the ionization energy of hydrogen. All photons with energies greater than this will ionize hydrogen. Even though only a small percentage of the total number of photons is contained in the region of the curve above 13.6 eV, the large ratio of photons to protons means that the matter can still be ionized at this temperature.</a:t>
            </a:r>
            <a:endParaRPr lang="en-US" dirty="0"/>
          </a:p>
        </p:txBody>
      </p:sp>
      <p:sp>
        <p:nvSpPr>
          <p:cNvPr id="6" name="TextBox 5"/>
          <p:cNvSpPr txBox="1"/>
          <p:nvPr/>
        </p:nvSpPr>
        <p:spPr>
          <a:xfrm>
            <a:off x="7010400" y="3505200"/>
            <a:ext cx="2057400" cy="923330"/>
          </a:xfrm>
          <a:prstGeom prst="rect">
            <a:avLst/>
          </a:prstGeom>
          <a:noFill/>
        </p:spPr>
        <p:txBody>
          <a:bodyPr wrap="square" rtlCol="0">
            <a:spAutoFit/>
          </a:bodyPr>
          <a:lstStyle/>
          <a:p>
            <a:r>
              <a:rPr lang="en-US" dirty="0" smtClean="0"/>
              <a:t>3000 K is the critical temperature for recombination</a:t>
            </a:r>
            <a:endParaRPr lang="en-US" dirty="0"/>
          </a:p>
        </p:txBody>
      </p:sp>
    </p:spTree>
    <p:extLst>
      <p:ext uri="{BB962C8B-B14F-4D97-AF65-F5344CB8AC3E}">
        <p14:creationId xmlns:p14="http://schemas.microsoft.com/office/powerpoint/2010/main" val="4077560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After recombination has occurred, radiation is no longer an influence on the distribution of matter. Hence, matter will clump around any surviving density enhancements. </a:t>
            </a:r>
            <a:endParaRPr lang="en-US" dirty="0"/>
          </a:p>
          <a:p>
            <a:r>
              <a:rPr lang="en-US" dirty="0" smtClean="0"/>
              <a:t>Ultimately these density enhancements have to grow to produce the structure we observe today (e.g. galaxies) </a:t>
            </a:r>
            <a:endParaRPr lang="en-US" dirty="0"/>
          </a:p>
        </p:txBody>
      </p:sp>
      <p:sp>
        <p:nvSpPr>
          <p:cNvPr id="2" name="Title 1"/>
          <p:cNvSpPr>
            <a:spLocks noGrp="1"/>
          </p:cNvSpPr>
          <p:nvPr>
            <p:ph type="title"/>
          </p:nvPr>
        </p:nvSpPr>
        <p:spPr/>
        <p:txBody>
          <a:bodyPr>
            <a:normAutofit/>
          </a:bodyPr>
          <a:lstStyle/>
          <a:p>
            <a:r>
              <a:rPr lang="en-US" dirty="0" smtClean="0"/>
              <a:t>Surviving Density Enhancements</a:t>
            </a:r>
            <a:endParaRPr lang="en-US" dirty="0"/>
          </a:p>
        </p:txBody>
      </p:sp>
    </p:spTree>
    <p:extLst>
      <p:ext uri="{BB962C8B-B14F-4D97-AF65-F5344CB8AC3E}">
        <p14:creationId xmlns:p14="http://schemas.microsoft.com/office/powerpoint/2010/main" val="761816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Elements Beyond Helium</a:t>
            </a:r>
            <a:endParaRPr lang="en-US" dirty="0"/>
          </a:p>
        </p:txBody>
      </p:sp>
      <p:sp>
        <p:nvSpPr>
          <p:cNvPr id="3" name="Content Placeholder 2"/>
          <p:cNvSpPr>
            <a:spLocks noGrp="1"/>
          </p:cNvSpPr>
          <p:nvPr>
            <p:ph idx="1"/>
          </p:nvPr>
        </p:nvSpPr>
        <p:spPr/>
        <p:txBody>
          <a:bodyPr>
            <a:normAutofit fontScale="92500" lnSpcReduction="20000"/>
          </a:bodyPr>
          <a:lstStyle/>
          <a:p>
            <a:r>
              <a:rPr lang="en-US" b="1" baseline="30000" dirty="0" smtClean="0">
                <a:effectLst/>
              </a:rPr>
              <a:t>3</a:t>
            </a:r>
            <a:r>
              <a:rPr lang="en-US" b="1" dirty="0" smtClean="0">
                <a:effectLst/>
              </a:rPr>
              <a:t>He + </a:t>
            </a:r>
            <a:r>
              <a:rPr lang="en-US" b="1" baseline="30000" dirty="0" smtClean="0">
                <a:effectLst/>
              </a:rPr>
              <a:t>4</a:t>
            </a:r>
            <a:r>
              <a:rPr lang="en-US" b="1" dirty="0" smtClean="0">
                <a:effectLst/>
              </a:rPr>
              <a:t>He ==&gt; </a:t>
            </a:r>
            <a:r>
              <a:rPr lang="en-US" b="1" baseline="30000" dirty="0" smtClean="0">
                <a:effectLst/>
              </a:rPr>
              <a:t>7</a:t>
            </a:r>
            <a:r>
              <a:rPr lang="en-US" b="1" dirty="0" smtClean="0">
                <a:effectLst/>
              </a:rPr>
              <a:t>Be + photon</a:t>
            </a:r>
            <a:endParaRPr lang="en-US" dirty="0" smtClean="0">
              <a:effectLst/>
            </a:endParaRPr>
          </a:p>
          <a:p>
            <a:r>
              <a:rPr lang="en-US" dirty="0" smtClean="0">
                <a:effectLst/>
              </a:rPr>
              <a:t/>
            </a:r>
            <a:br>
              <a:rPr lang="en-US" dirty="0" smtClean="0">
                <a:effectLst/>
              </a:rPr>
            </a:br>
            <a:r>
              <a:rPr lang="en-US" b="1" baseline="30000" dirty="0" smtClean="0">
                <a:effectLst/>
              </a:rPr>
              <a:t>7</a:t>
            </a:r>
            <a:r>
              <a:rPr lang="en-US" b="1" dirty="0" smtClean="0">
                <a:effectLst/>
              </a:rPr>
              <a:t>Be + electron ==&gt; </a:t>
            </a:r>
            <a:r>
              <a:rPr lang="en-US" b="1" baseline="30000" dirty="0" smtClean="0">
                <a:effectLst/>
              </a:rPr>
              <a:t>7</a:t>
            </a:r>
            <a:r>
              <a:rPr lang="en-US" b="1" dirty="0" smtClean="0">
                <a:effectLst/>
              </a:rPr>
              <a:t>Li + photon</a:t>
            </a:r>
            <a:endParaRPr lang="en-US" dirty="0" smtClean="0">
              <a:effectLst/>
            </a:endParaRPr>
          </a:p>
          <a:p>
            <a:r>
              <a:rPr lang="en-US" dirty="0" smtClean="0">
                <a:effectLst/>
              </a:rPr>
              <a:t/>
            </a:r>
            <a:br>
              <a:rPr lang="en-US" dirty="0" smtClean="0">
                <a:effectLst/>
              </a:rPr>
            </a:br>
            <a:r>
              <a:rPr lang="en-US" b="1" baseline="30000" dirty="0" smtClean="0">
                <a:effectLst/>
              </a:rPr>
              <a:t>7</a:t>
            </a:r>
            <a:r>
              <a:rPr lang="en-US" b="1" dirty="0" smtClean="0">
                <a:effectLst/>
              </a:rPr>
              <a:t>Li + proton ==&gt; </a:t>
            </a:r>
            <a:r>
              <a:rPr lang="en-US" b="1" baseline="30000" dirty="0" smtClean="0">
                <a:effectLst/>
              </a:rPr>
              <a:t>7</a:t>
            </a:r>
            <a:r>
              <a:rPr lang="en-US" b="1" dirty="0" smtClean="0">
                <a:effectLst/>
              </a:rPr>
              <a:t>Li + neutrino (some Li might survive)</a:t>
            </a:r>
            <a:endParaRPr lang="en-US" dirty="0" smtClean="0">
              <a:effectLst/>
            </a:endParaRPr>
          </a:p>
          <a:p>
            <a:r>
              <a:rPr lang="en-US" dirty="0" smtClean="0">
                <a:effectLst/>
              </a:rPr>
              <a:t/>
            </a:r>
            <a:br>
              <a:rPr lang="en-US" dirty="0" smtClean="0">
                <a:effectLst/>
              </a:rPr>
            </a:br>
            <a:r>
              <a:rPr lang="en-US" b="1" baseline="30000" dirty="0" smtClean="0">
                <a:effectLst/>
              </a:rPr>
              <a:t>7</a:t>
            </a:r>
            <a:r>
              <a:rPr lang="en-US" b="1" dirty="0" smtClean="0">
                <a:effectLst/>
              </a:rPr>
              <a:t>Be + proton ==&gt; </a:t>
            </a:r>
            <a:r>
              <a:rPr lang="en-US" b="1" baseline="30000" dirty="0" smtClean="0">
                <a:effectLst/>
              </a:rPr>
              <a:t>8</a:t>
            </a:r>
            <a:r>
              <a:rPr lang="en-US" b="1" dirty="0" smtClean="0">
                <a:effectLst/>
              </a:rPr>
              <a:t>Bo + photon</a:t>
            </a:r>
            <a:endParaRPr lang="en-US" dirty="0" smtClean="0">
              <a:effectLst/>
            </a:endParaRPr>
          </a:p>
          <a:p>
            <a:r>
              <a:rPr lang="en-US" dirty="0" smtClean="0">
                <a:effectLst/>
              </a:rPr>
              <a:t/>
            </a:r>
            <a:br>
              <a:rPr lang="en-US" dirty="0" smtClean="0">
                <a:effectLst/>
              </a:rPr>
            </a:br>
            <a:r>
              <a:rPr lang="en-US" b="1" baseline="30000" dirty="0" smtClean="0">
                <a:effectLst/>
              </a:rPr>
              <a:t>8</a:t>
            </a:r>
            <a:r>
              <a:rPr lang="en-US" b="1" dirty="0" smtClean="0">
                <a:effectLst/>
              </a:rPr>
              <a:t>Bo ==&gt; </a:t>
            </a:r>
            <a:r>
              <a:rPr lang="en-US" b="1" baseline="30000" dirty="0" smtClean="0">
                <a:effectLst/>
              </a:rPr>
              <a:t>8</a:t>
            </a:r>
            <a:r>
              <a:rPr lang="en-US" b="1" dirty="0" smtClean="0">
                <a:effectLst/>
              </a:rPr>
              <a:t>Be + anti-electron + neutrino</a:t>
            </a:r>
            <a:endParaRPr lang="en-US" dirty="0" smtClean="0">
              <a:effectLst/>
            </a:endParaRPr>
          </a:p>
          <a:p>
            <a:r>
              <a:rPr lang="en-US" dirty="0" smtClean="0">
                <a:effectLst/>
              </a:rPr>
              <a:t/>
            </a:r>
            <a:br>
              <a:rPr lang="en-US" dirty="0" smtClean="0">
                <a:effectLst/>
              </a:rPr>
            </a:br>
            <a:r>
              <a:rPr lang="en-US" b="1" baseline="30000" dirty="0" smtClean="0">
                <a:effectLst/>
              </a:rPr>
              <a:t>8</a:t>
            </a:r>
            <a:r>
              <a:rPr lang="en-US" b="1" dirty="0" smtClean="0">
                <a:effectLst/>
              </a:rPr>
              <a:t>Be ==&gt; </a:t>
            </a:r>
            <a:r>
              <a:rPr lang="en-US" b="1" baseline="30000" dirty="0" smtClean="0">
                <a:effectLst/>
              </a:rPr>
              <a:t>4</a:t>
            </a:r>
            <a:r>
              <a:rPr lang="en-US" b="1" dirty="0" smtClean="0">
                <a:effectLst/>
              </a:rPr>
              <a:t>He + </a:t>
            </a:r>
            <a:r>
              <a:rPr lang="en-US" b="1" baseline="30000" dirty="0" smtClean="0">
                <a:effectLst/>
              </a:rPr>
              <a:t>4</a:t>
            </a:r>
            <a:r>
              <a:rPr lang="en-US" b="1" dirty="0" smtClean="0">
                <a:effectLst/>
              </a:rPr>
              <a:t>He</a:t>
            </a:r>
          </a:p>
          <a:p>
            <a:endParaRPr lang="en-US" dirty="0" smtClean="0">
              <a:effectLst/>
            </a:endParaRPr>
          </a:p>
          <a:p>
            <a:r>
              <a:rPr lang="en-US" dirty="0" smtClean="0"/>
              <a:t>END PRODUCT OF ALL THIS IS STILL </a:t>
            </a:r>
            <a:r>
              <a:rPr lang="en-US" b="1" baseline="30000" dirty="0" smtClean="0">
                <a:effectLst/>
              </a:rPr>
              <a:t>4</a:t>
            </a:r>
            <a:r>
              <a:rPr lang="en-US" b="1" dirty="0" smtClean="0">
                <a:effectLst/>
              </a:rPr>
              <a:t>He</a:t>
            </a:r>
            <a:endParaRPr lang="en-US" dirty="0" smtClean="0">
              <a:effectLst/>
            </a:endParaRPr>
          </a:p>
          <a:p>
            <a:endParaRPr lang="en-US" dirty="0"/>
          </a:p>
        </p:txBody>
      </p:sp>
    </p:spTree>
    <p:extLst>
      <p:ext uri="{BB962C8B-B14F-4D97-AF65-F5344CB8AC3E}">
        <p14:creationId xmlns:p14="http://schemas.microsoft.com/office/powerpoint/2010/main" val="2136787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Carbon Formation</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sz="2800" dirty="0"/>
              <a:t>E</a:t>
            </a:r>
            <a:r>
              <a:rPr lang="en-US" sz="2800" dirty="0" smtClean="0"/>
              <a:t>lement production stops at </a:t>
            </a:r>
            <a:r>
              <a:rPr lang="en-US" sz="2800" b="1" baseline="30000" dirty="0" smtClean="0"/>
              <a:t>8</a:t>
            </a:r>
            <a:r>
              <a:rPr lang="en-US" sz="2800" b="1" dirty="0" smtClean="0"/>
              <a:t>Bo</a:t>
            </a:r>
            <a:r>
              <a:rPr lang="en-US" sz="2800" dirty="0" smtClean="0"/>
              <a:t> (Boron) which has 5 protons and 3 neutrons in its nucleus. Heavier elements cannot be produced because:</a:t>
            </a:r>
          </a:p>
          <a:p>
            <a:pPr lvl="1"/>
            <a:r>
              <a:rPr lang="en-US" sz="2400" b="1" dirty="0" smtClean="0"/>
              <a:t>Bo</a:t>
            </a:r>
            <a:r>
              <a:rPr lang="en-US" sz="2400" dirty="0" smtClean="0"/>
              <a:t> is very unstable (1/2 life = 0.8 seconds) and rapidly decays into the even more unstable element </a:t>
            </a:r>
            <a:r>
              <a:rPr lang="en-US" sz="2400" b="1" baseline="30000" dirty="0" smtClean="0"/>
              <a:t>8</a:t>
            </a:r>
            <a:r>
              <a:rPr lang="en-US" sz="2400" b="1" dirty="0" smtClean="0"/>
              <a:t>Be</a:t>
            </a:r>
            <a:r>
              <a:rPr lang="en-US" sz="2400" dirty="0" smtClean="0"/>
              <a:t> (1/2 life ~ 10</a:t>
            </a:r>
            <a:r>
              <a:rPr lang="en-US" sz="2400" baseline="30000" dirty="0" smtClean="0"/>
              <a:t>-17</a:t>
            </a:r>
            <a:r>
              <a:rPr lang="en-US" sz="2400" dirty="0" smtClean="0"/>
              <a:t> seconds) which rapidly decays back into two </a:t>
            </a:r>
            <a:r>
              <a:rPr lang="en-US" sz="2400" b="1" baseline="30000" dirty="0" smtClean="0"/>
              <a:t>4</a:t>
            </a:r>
            <a:r>
              <a:rPr lang="en-US" sz="2400" b="1" dirty="0" smtClean="0"/>
              <a:t>He</a:t>
            </a:r>
            <a:r>
              <a:rPr lang="en-US" sz="2400" dirty="0" smtClean="0"/>
              <a:t> nuclei. This short half life makes it impossible for either Boron or Beryllium to capture a </a:t>
            </a:r>
            <a:r>
              <a:rPr lang="en-US" sz="2400" b="1" baseline="30000" dirty="0" smtClean="0"/>
              <a:t>4</a:t>
            </a:r>
            <a:r>
              <a:rPr lang="en-US" sz="2400" b="1" dirty="0" smtClean="0"/>
              <a:t>He</a:t>
            </a:r>
            <a:r>
              <a:rPr lang="en-US" sz="2400" dirty="0" smtClean="0"/>
              <a:t> to make Carbon</a:t>
            </a:r>
            <a:r>
              <a:rPr lang="en-US" dirty="0" smtClean="0"/>
              <a:t>. </a:t>
            </a:r>
          </a:p>
          <a:p>
            <a:r>
              <a:rPr lang="en-US" dirty="0" smtClean="0"/>
              <a:t>The Universe is cooling too fast for the </a:t>
            </a:r>
            <a:r>
              <a:rPr lang="en-US" b="1" dirty="0" smtClean="0"/>
              <a:t>triple-alpha</a:t>
            </a:r>
            <a:r>
              <a:rPr lang="en-US" dirty="0" smtClean="0"/>
              <a:t> reaction to occur. Namely  </a:t>
            </a:r>
          </a:p>
          <a:p>
            <a:pPr marL="0" indent="0">
              <a:buNone/>
            </a:pPr>
            <a:r>
              <a:rPr lang="en-US" b="1" baseline="30000" dirty="0" smtClean="0"/>
              <a:t>                               4</a:t>
            </a:r>
            <a:r>
              <a:rPr lang="en-US" b="1" dirty="0" smtClean="0"/>
              <a:t>He + </a:t>
            </a:r>
            <a:r>
              <a:rPr lang="en-US" b="1" baseline="30000" dirty="0" smtClean="0"/>
              <a:t>4</a:t>
            </a:r>
            <a:r>
              <a:rPr lang="en-US" b="1" dirty="0" smtClean="0"/>
              <a:t>He + </a:t>
            </a:r>
            <a:r>
              <a:rPr lang="en-US" b="1" baseline="30000" dirty="0" smtClean="0"/>
              <a:t>4</a:t>
            </a:r>
            <a:r>
              <a:rPr lang="en-US" b="1" dirty="0" smtClean="0"/>
              <a:t>He ==&gt; </a:t>
            </a:r>
            <a:r>
              <a:rPr lang="en-US" b="1" baseline="30000" dirty="0" smtClean="0"/>
              <a:t>12</a:t>
            </a:r>
            <a:r>
              <a:rPr lang="en-US" b="1" dirty="0" smtClean="0"/>
              <a:t>C </a:t>
            </a:r>
            <a:r>
              <a:rPr lang="en-US" dirty="0" smtClean="0"/>
              <a:t> </a:t>
            </a:r>
          </a:p>
          <a:p>
            <a:endParaRPr lang="en-US" dirty="0"/>
          </a:p>
        </p:txBody>
      </p:sp>
    </p:spTree>
    <p:extLst>
      <p:ext uri="{BB962C8B-B14F-4D97-AF65-F5344CB8AC3E}">
        <p14:creationId xmlns:p14="http://schemas.microsoft.com/office/powerpoint/2010/main" val="7485720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8.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7.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8.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43</TotalTime>
  <Words>411</Words>
  <Application>Microsoft Office PowerPoint</Application>
  <PresentationFormat>On-screen Show (4:3)</PresentationFormat>
  <Paragraphs>38</Paragraphs>
  <Slides>10</Slides>
  <Notes>0</Notes>
  <HiddenSlides>0</HiddenSlides>
  <MMClips>0</MMClips>
  <ScaleCrop>false</ScaleCrop>
  <HeadingPairs>
    <vt:vector size="4" baseType="variant">
      <vt:variant>
        <vt:lpstr>Theme</vt:lpstr>
      </vt:variant>
      <vt:variant>
        <vt:i4>8</vt:i4>
      </vt:variant>
      <vt:variant>
        <vt:lpstr>Slide Titles</vt:lpstr>
      </vt:variant>
      <vt:variant>
        <vt:i4>10</vt:i4>
      </vt:variant>
    </vt:vector>
  </HeadingPairs>
  <TitlesOfParts>
    <vt:vector size="18" baseType="lpstr">
      <vt:lpstr>Aspect</vt:lpstr>
      <vt:lpstr>Civic</vt:lpstr>
      <vt:lpstr>BlackTie</vt:lpstr>
      <vt:lpstr>Apothecary</vt:lpstr>
      <vt:lpstr>Apex</vt:lpstr>
      <vt:lpstr>Couture</vt:lpstr>
      <vt:lpstr>Paper</vt:lpstr>
      <vt:lpstr>Executive</vt:lpstr>
      <vt:lpstr>A tale of Two Universes</vt:lpstr>
      <vt:lpstr>Radiation vs Matter</vt:lpstr>
      <vt:lpstr>PowerPoint Presentation</vt:lpstr>
      <vt:lpstr>Radiation Dominated Era</vt:lpstr>
      <vt:lpstr>Opacity vs Transparency</vt:lpstr>
      <vt:lpstr>Opaque Kangaroos and Students (roo.swf)</vt:lpstr>
      <vt:lpstr>Surviving Density Enhancements</vt:lpstr>
      <vt:lpstr> Elements Beyond Helium</vt:lpstr>
      <vt:lpstr>No Carbon Formation</vt:lpstr>
      <vt:lpstr>End of Element Production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tale of Two Universes</dc:title>
  <dc:creator>Dr. Nuts</dc:creator>
  <cp:lastModifiedBy>Dr. Nuts</cp:lastModifiedBy>
  <cp:revision>7</cp:revision>
  <dcterms:created xsi:type="dcterms:W3CDTF">2014-02-03T19:17:51Z</dcterms:created>
  <dcterms:modified xsi:type="dcterms:W3CDTF">2017-10-17T17:35:02Z</dcterms:modified>
</cp:coreProperties>
</file>