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69" r:id="rId2"/>
    <p:sldMasterId id="2147483881" r:id="rId3"/>
  </p:sldMasterIdLst>
  <p:sldIdLst>
    <p:sldId id="286" r:id="rId4"/>
    <p:sldId id="284" r:id="rId5"/>
    <p:sldId id="275" r:id="rId6"/>
    <p:sldId id="278" r:id="rId7"/>
    <p:sldId id="264" r:id="rId8"/>
    <p:sldId id="273" r:id="rId9"/>
    <p:sldId id="28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43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9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91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6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94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0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74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7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6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91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4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5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26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69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8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65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04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16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9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07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787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4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04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3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4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637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02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9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6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03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06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93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90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0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09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6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899C00-AFA1-4878-9A80-EA95592956D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245F4-1B62-436F-BD84-8AC8B67B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83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477E-8210-4B17-8D04-AE96E9A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 of What we Have Done: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C645C-257F-487F-8A14-97DE06239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historical overview is important to understand</a:t>
            </a:r>
          </a:p>
          <a:p>
            <a:pPr lvl="1"/>
            <a:r>
              <a:rPr lang="en-US" dirty="0"/>
              <a:t>The evolution of ideas</a:t>
            </a:r>
          </a:p>
          <a:p>
            <a:pPr lvl="1"/>
            <a:r>
              <a:rPr lang="en-US" dirty="0"/>
              <a:t>That a cultural truth can withstand scientific data quite easily</a:t>
            </a:r>
          </a:p>
          <a:p>
            <a:pPr lvl="1"/>
            <a:r>
              <a:rPr lang="en-US" dirty="0"/>
              <a:t>That cultural bias determines how you look at the world</a:t>
            </a:r>
          </a:p>
          <a:p>
            <a:pPr lvl="1"/>
            <a:r>
              <a:rPr lang="en-US" dirty="0"/>
              <a:t>That throughout history new ideas are not tolerated very well</a:t>
            </a:r>
          </a:p>
          <a:p>
            <a:pPr lvl="1"/>
            <a:r>
              <a:rPr lang="en-US" dirty="0"/>
              <a:t>That science is a process that maps out the unknown, primarily through accidental discovery and an open mind which is receptive to that discovery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 above list makes learning slow, hard and inefficient.</a:t>
            </a:r>
          </a:p>
        </p:txBody>
      </p:sp>
    </p:spTree>
    <p:extLst>
      <p:ext uri="{BB962C8B-B14F-4D97-AF65-F5344CB8AC3E}">
        <p14:creationId xmlns:p14="http://schemas.microsoft.com/office/powerpoint/2010/main" val="97066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2361" y="525624"/>
            <a:ext cx="4845050" cy="4876800"/>
          </a:xfrm>
        </p:spPr>
      </p:pic>
      <p:sp>
        <p:nvSpPr>
          <p:cNvPr id="3" name="TextBox 2"/>
          <p:cNvSpPr txBox="1"/>
          <p:nvPr/>
        </p:nvSpPr>
        <p:spPr>
          <a:xfrm>
            <a:off x="410547" y="326571"/>
            <a:ext cx="53744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Once upon a Time:</a:t>
            </a:r>
          </a:p>
          <a:p>
            <a:endParaRPr lang="en-US" sz="3200" dirty="0"/>
          </a:p>
          <a:p>
            <a:pPr lvl="1"/>
            <a:r>
              <a:rPr lang="en-US" sz="3200" dirty="0"/>
              <a:t>Everything Was Known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Tell the people the Known Truth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Disregard the anomaly as the Truth is already known</a:t>
            </a:r>
          </a:p>
        </p:txBody>
      </p:sp>
    </p:spTree>
    <p:extLst>
      <p:ext uri="{BB962C8B-B14F-4D97-AF65-F5344CB8AC3E}">
        <p14:creationId xmlns:p14="http://schemas.microsoft.com/office/powerpoint/2010/main" val="5664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265" y="118363"/>
            <a:ext cx="7003328" cy="5433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07" y="895739"/>
            <a:ext cx="3694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Yet Science is NOT a pathway to the truth – in fact, just the opposite – Science is a process that maps out everything which is unknown.</a:t>
            </a:r>
          </a:p>
          <a:p>
            <a:endParaRPr lang="en-US" dirty="0"/>
          </a:p>
          <a:p>
            <a:r>
              <a:rPr lang="en-US" dirty="0"/>
              <a:t>Science is a process that should produce humility not a process that produces arrogance because we think we understand everything</a:t>
            </a:r>
          </a:p>
          <a:p>
            <a:endParaRPr lang="en-US" dirty="0"/>
          </a:p>
          <a:p>
            <a:r>
              <a:rPr lang="en-US" dirty="0"/>
              <a:t>The current management of the planet is very arrogant – this needs to change – this is the big picture of science literacy</a:t>
            </a:r>
          </a:p>
        </p:txBody>
      </p:sp>
    </p:spTree>
    <p:extLst>
      <p:ext uri="{BB962C8B-B14F-4D97-AF65-F5344CB8AC3E}">
        <p14:creationId xmlns:p14="http://schemas.microsoft.com/office/powerpoint/2010/main" val="154441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in Astronomy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06658"/>
            <a:ext cx="8946541" cy="4195481"/>
          </a:xfrm>
        </p:spPr>
        <p:txBody>
          <a:bodyPr/>
          <a:lstStyle/>
          <a:p>
            <a:r>
              <a:rPr lang="en-US" dirty="0"/>
              <a:t>Has almost always progressed by building new Detectors (Not Necessarily Large Apertures!) and opening up new wavelengths to survey the Universe.</a:t>
            </a:r>
          </a:p>
          <a:p>
            <a:r>
              <a:rPr lang="en-US" dirty="0"/>
              <a:t>The Universe reveals most of its interesting physics in wavelengths other than the optical regime</a:t>
            </a:r>
          </a:p>
          <a:p>
            <a:r>
              <a:rPr lang="en-US" dirty="0"/>
              <a:t>The New Gravitational Wave Sources Discovered in 9/2015 and again today (10/2017) are excellent examples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3761385"/>
            <a:ext cx="5114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A6B654-CE42-4D73-909E-A6C9E2B16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910" y="3761385"/>
            <a:ext cx="5204631" cy="29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6" y="568345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054" y="2684477"/>
            <a:ext cx="8233458" cy="4106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7637" y="587229"/>
            <a:ext cx="2525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Story of Life may indeed be Universal (as scientifically expected)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9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Cusa</a:t>
            </a:r>
            <a:r>
              <a:rPr lang="en-US" dirty="0"/>
              <a:t> espouses the idea of relative motion (1450)</a:t>
            </a:r>
          </a:p>
          <a:p>
            <a:r>
              <a:rPr lang="en-US" dirty="0"/>
              <a:t>Kepler shows that orbits are not perfect circles (1608)</a:t>
            </a:r>
          </a:p>
          <a:p>
            <a:r>
              <a:rPr lang="en-US" dirty="0"/>
              <a:t>Galileo discovers phases of Venus and therefore the Earth must go around the sun (1609)</a:t>
            </a:r>
          </a:p>
          <a:p>
            <a:r>
              <a:rPr lang="en-US" dirty="0"/>
              <a:t>Newton explains Kepler’s laws because there is a Universal gravitational Force (1687)</a:t>
            </a:r>
          </a:p>
          <a:p>
            <a:r>
              <a:rPr lang="en-US" dirty="0"/>
              <a:t>Herschel shows that double starts obey Kepler’s laws and thus Newtonian gravity is Universal and applies everywhere (1780s)</a:t>
            </a:r>
          </a:p>
          <a:p>
            <a:r>
              <a:rPr lang="en-US" dirty="0"/>
              <a:t>First stellar parallax measured in 1839 – what is the energy source of stars?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5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043C-9344-4999-995B-4B8F505C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F48-019F-401E-A622-25EBA5C8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1859 the orbit of Mercury is shown to be anomalous without  explanation</a:t>
            </a:r>
          </a:p>
          <a:p>
            <a:r>
              <a:rPr lang="en-US" dirty="0"/>
              <a:t>1905;  Einstein;  Gravity – curve space time;  E = mc</a:t>
            </a:r>
            <a:r>
              <a:rPr lang="en-US" baseline="30000" dirty="0"/>
              <a:t>2</a:t>
            </a:r>
          </a:p>
          <a:p>
            <a:r>
              <a:rPr lang="en-US" dirty="0"/>
              <a:t>1914 – 1929;  Acquisition of galaxy redshifts show that the Universe is expanding uniformly</a:t>
            </a:r>
          </a:p>
          <a:p>
            <a:r>
              <a:rPr lang="en-US" dirty="0"/>
              <a:t>Now we know that once the Universe was a very hot and dense ball of energy that has been expanding and cooling ever since the expansion began.</a:t>
            </a:r>
          </a:p>
          <a:p>
            <a:r>
              <a:rPr lang="en-US" dirty="0"/>
              <a:t>Expansions means the amount of surface area in the Universe is increasing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1046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423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Century Schoolbook</vt:lpstr>
      <vt:lpstr>Corbel</vt:lpstr>
      <vt:lpstr>Gill Sans MT</vt:lpstr>
      <vt:lpstr>Wingdings 3</vt:lpstr>
      <vt:lpstr>Feathered</vt:lpstr>
      <vt:lpstr>Gallery</vt:lpstr>
      <vt:lpstr>Ion</vt:lpstr>
      <vt:lpstr>Quick Review of What we Have Done:</vt:lpstr>
      <vt:lpstr>PowerPoint Presentation</vt:lpstr>
      <vt:lpstr>PowerPoint Presentation</vt:lpstr>
      <vt:lpstr>Discovery in Astronomy</vt:lpstr>
      <vt:lpstr>PowerPoint Presentation</vt:lpstr>
      <vt:lpstr>Some Milestones</vt:lpstr>
      <vt:lpstr>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Emergence Keynote Stand in Guy with stuff</dc:title>
  <dc:creator>Greg</dc:creator>
  <cp:lastModifiedBy>Greg</cp:lastModifiedBy>
  <cp:revision>18</cp:revision>
  <dcterms:created xsi:type="dcterms:W3CDTF">2016-09-29T19:05:36Z</dcterms:created>
  <dcterms:modified xsi:type="dcterms:W3CDTF">2017-10-16T16:48:12Z</dcterms:modified>
</cp:coreProperties>
</file>