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61" r:id="rId5"/>
    <p:sldId id="258"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1" d="100"/>
          <a:sy n="71" d="100"/>
        </p:scale>
        <p:origin x="9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C70A-AD45-4CC5-8516-95E3E7E45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C3337A-C3F8-4FE8-85B3-062639FF8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F6D28-00D3-46B3-BE47-D597B3CD2F9A}"/>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10B4A396-01BC-4329-8DF7-3C58F0005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6A1B5-ABC6-47C9-A2EA-20A77F2A01FE}"/>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404258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B622-DCAA-4EF2-BB6B-9F42607D4A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8BF-499F-466A-A035-2CD72A8745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7768B-8CA2-4190-A699-8FAE23E3F19B}"/>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F319E3A6-CE1D-49FE-977D-F09C06E67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753C-3746-4FA5-861C-46BFCFDA3E60}"/>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59312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392EF-AFB2-4769-8B1A-419ABABA7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FCB90-3C61-47EC-8B9D-16B32F2E3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AE339-2CB0-4BAB-88E5-41FD68860C76}"/>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481F410A-8643-4893-B25D-91AED0D6B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50E3D-9266-4FC1-8E27-B0FAC0E4DF11}"/>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589791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28971516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89969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35991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55932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11E07-0DFE-4EE2-BE03-8C806DBD1A20}"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70545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11E07-0DFE-4EE2-BE03-8C806DBD1A20}"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40234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F011E07-0DFE-4EE2-BE03-8C806DBD1A20}"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94968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45415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EBAF-F1B6-4795-AE73-1BA2B8346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32E2F-D7F1-4177-8F34-4703B99FA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0FC9D-750E-45D9-8E9A-92DBD43B101E}"/>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51C47E07-CC34-4D73-AC76-1D33E0D7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04ADE-EA9F-4B7F-B7EC-71A81CB69A1F}"/>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127308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68015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88932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61117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54880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981638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622287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62019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362602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798440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E8A866-4884-4042-A224-FADC063624A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71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F79F-44ED-4CF6-A08B-E1505E17B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AD49AD-1508-47FA-A5F1-2979B01A3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E1467-BE67-4C94-8801-DEADD569FF45}"/>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25C111FA-390A-48B5-A5AB-110A7BD6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BC728-12F2-41DC-93BA-F984FEC368A5}"/>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375232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783399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18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060143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11E07-0DFE-4EE2-BE03-8C806DBD1A20}"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8A866-4884-4042-A224-FADC063624A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393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11E07-0DFE-4EE2-BE03-8C806DBD1A20}"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8A866-4884-4042-A224-FADC063624A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887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11E07-0DFE-4EE2-BE03-8C806DBD1A20}"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270442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160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4038521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692574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29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A562-8357-4C22-B26A-7F15DD1E6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54C9A-AA78-4875-A75B-2CACC547C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AFDAC-DD9D-45E1-AFA3-18446C998A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4B3AB4-DBDA-42F5-B04F-FD1B0FD0244C}"/>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a:extLst>
              <a:ext uri="{FF2B5EF4-FFF2-40B4-BE49-F238E27FC236}">
                <a16:creationId xmlns:a16="http://schemas.microsoft.com/office/drawing/2014/main" id="{43A3EB8F-6E18-4105-9C5A-B4570684E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B1395-3D56-4A8A-82CD-E20417B2F2BC}"/>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96027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837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98414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61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290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566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11E07-0DFE-4EE2-BE03-8C806DBD1A2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8A866-4884-4042-A224-FADC063624A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35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2327-2EC0-48B6-8D57-4E49879200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3A3E31-ADF4-4777-8970-D86FAD2D6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AFA76-435B-4EEE-8735-063FAC584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43268-504D-4B34-8577-6C095747BA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5589B-39E6-4732-B5BB-375C279A8E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15462-2FBC-43E3-9C6C-14CD2A96ABB3}"/>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8" name="Footer Placeholder 7">
            <a:extLst>
              <a:ext uri="{FF2B5EF4-FFF2-40B4-BE49-F238E27FC236}">
                <a16:creationId xmlns:a16="http://schemas.microsoft.com/office/drawing/2014/main" id="{274A6121-5674-4D15-87B6-BDA980A6C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457556-8FDF-4612-9CC4-C353B290002C}"/>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360696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A4C7-50C0-4EE5-A8E9-3702FEA94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84D4AD-F3CA-4C9F-AEBC-3606D2857104}"/>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4" name="Footer Placeholder 3">
            <a:extLst>
              <a:ext uri="{FF2B5EF4-FFF2-40B4-BE49-F238E27FC236}">
                <a16:creationId xmlns:a16="http://schemas.microsoft.com/office/drawing/2014/main" id="{165C7825-7A26-4B88-919D-EB792943B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711A0F-0F24-4128-BA2A-C161086B7F92}"/>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15004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741F5-EFF5-4DB7-A589-22FF99D47CAF}"/>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3" name="Footer Placeholder 2">
            <a:extLst>
              <a:ext uri="{FF2B5EF4-FFF2-40B4-BE49-F238E27FC236}">
                <a16:creationId xmlns:a16="http://schemas.microsoft.com/office/drawing/2014/main" id="{E280FF35-B3C3-4D19-9D54-D87F74271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6965E-BAB6-49F4-A4F0-ACA09B7EFF80}"/>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4693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1858-45BE-46EB-8625-6B789EFEC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E7F80-B78F-4E58-9A6C-BEF25097F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94C2A-E293-41BC-AD88-2580AC3BB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339D6-405D-46CD-A47E-7E16CD9185CC}"/>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a:extLst>
              <a:ext uri="{FF2B5EF4-FFF2-40B4-BE49-F238E27FC236}">
                <a16:creationId xmlns:a16="http://schemas.microsoft.com/office/drawing/2014/main" id="{D8937D14-BDAE-4782-A69A-3A65C34F1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88E4D-E2F4-4782-887B-64577359C287}"/>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10637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A16-DA5F-450D-AE4E-780FC9181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50F4A-E886-4C55-9A12-8C0B849CE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DEC7A2-7BC4-4EE9-B942-16E5DC343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A0251-E85C-4976-926C-1910FCA0A637}"/>
              </a:ext>
            </a:extLst>
          </p:cNvPr>
          <p:cNvSpPr>
            <a:spLocks noGrp="1"/>
          </p:cNvSpPr>
          <p:nvPr>
            <p:ph type="dt" sz="half" idx="10"/>
          </p:nvPr>
        </p:nvSpPr>
        <p:spPr/>
        <p:txBody>
          <a:bodyPr/>
          <a:lstStyle/>
          <a:p>
            <a:fld id="{EF011E07-0DFE-4EE2-BE03-8C806DBD1A20}" type="datetimeFigureOut">
              <a:rPr lang="en-US" smtClean="0"/>
              <a:t>11/17/2020</a:t>
            </a:fld>
            <a:endParaRPr lang="en-US"/>
          </a:p>
        </p:txBody>
      </p:sp>
      <p:sp>
        <p:nvSpPr>
          <p:cNvPr id="6" name="Footer Placeholder 5">
            <a:extLst>
              <a:ext uri="{FF2B5EF4-FFF2-40B4-BE49-F238E27FC236}">
                <a16:creationId xmlns:a16="http://schemas.microsoft.com/office/drawing/2014/main" id="{AF3678E7-DE84-4767-BAE3-B840132DB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4AE25-1D57-478C-93AE-68D78D0A9978}"/>
              </a:ext>
            </a:extLst>
          </p:cNvPr>
          <p:cNvSpPr>
            <a:spLocks noGrp="1"/>
          </p:cNvSpPr>
          <p:nvPr>
            <p:ph type="sldNum" sz="quarter" idx="12"/>
          </p:nvPr>
        </p:nvSpPr>
        <p:spPr/>
        <p:txBody>
          <a:bodyPr/>
          <a:lstStyle/>
          <a:p>
            <a:fld id="{F2E8A866-4884-4042-A224-FADC063624AD}" type="slidenum">
              <a:rPr lang="en-US" smtClean="0"/>
              <a:t>‹#›</a:t>
            </a:fld>
            <a:endParaRPr lang="en-US"/>
          </a:p>
        </p:txBody>
      </p:sp>
    </p:spTree>
    <p:extLst>
      <p:ext uri="{BB962C8B-B14F-4D97-AF65-F5344CB8AC3E}">
        <p14:creationId xmlns:p14="http://schemas.microsoft.com/office/powerpoint/2010/main" val="26252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57F45-F131-4F7C-831E-CC4B619537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B44A6-0274-4E76-A686-A76942081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B7807-202A-431B-B465-075BC9157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11E07-0DFE-4EE2-BE03-8C806DBD1A20}" type="datetimeFigureOut">
              <a:rPr lang="en-US" smtClean="0"/>
              <a:t>11/17/2020</a:t>
            </a:fld>
            <a:endParaRPr lang="en-US"/>
          </a:p>
        </p:txBody>
      </p:sp>
      <p:sp>
        <p:nvSpPr>
          <p:cNvPr id="5" name="Footer Placeholder 4">
            <a:extLst>
              <a:ext uri="{FF2B5EF4-FFF2-40B4-BE49-F238E27FC236}">
                <a16:creationId xmlns:a16="http://schemas.microsoft.com/office/drawing/2014/main" id="{276554BF-95ED-467F-A5CF-B5A698FBA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416CB0-D455-47BE-ADC2-45443A087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8A866-4884-4042-A224-FADC063624AD}" type="slidenum">
              <a:rPr lang="en-US" smtClean="0"/>
              <a:t>‹#›</a:t>
            </a:fld>
            <a:endParaRPr lang="en-US"/>
          </a:p>
        </p:txBody>
      </p:sp>
    </p:spTree>
    <p:extLst>
      <p:ext uri="{BB962C8B-B14F-4D97-AF65-F5344CB8AC3E}">
        <p14:creationId xmlns:p14="http://schemas.microsoft.com/office/powerpoint/2010/main" val="505058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11E07-0DFE-4EE2-BE03-8C806DBD1A20}" type="datetimeFigureOut">
              <a:rPr lang="en-US" smtClean="0"/>
              <a:t>11/17/2020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E8A866-4884-4042-A224-FADC063624AD}" type="slidenum">
              <a:rPr lang="en-US" smtClean="0"/>
              <a:t>‹#›</a:t>
            </a:fld>
            <a:endParaRPr lang="en-US"/>
          </a:p>
        </p:txBody>
      </p:sp>
    </p:spTree>
    <p:extLst>
      <p:ext uri="{BB962C8B-B14F-4D97-AF65-F5344CB8AC3E}">
        <p14:creationId xmlns:p14="http://schemas.microsoft.com/office/powerpoint/2010/main" val="332335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11E07-0DFE-4EE2-BE03-8C806DBD1A20}" type="datetimeFigureOut">
              <a:rPr lang="en-US" smtClean="0"/>
              <a:t>11/17/2020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E8A866-4884-4042-A224-FADC063624AD}" type="slidenum">
              <a:rPr lang="en-US" smtClean="0"/>
              <a:t>‹#›</a:t>
            </a:fld>
            <a:endParaRPr lang="en-US"/>
          </a:p>
        </p:txBody>
      </p:sp>
    </p:spTree>
    <p:extLst>
      <p:ext uri="{BB962C8B-B14F-4D97-AF65-F5344CB8AC3E}">
        <p14:creationId xmlns:p14="http://schemas.microsoft.com/office/powerpoint/2010/main" val="34473285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CFD-A8CB-428A-9729-6454CA996CAA}"/>
              </a:ext>
            </a:extLst>
          </p:cNvPr>
          <p:cNvSpPr>
            <a:spLocks noGrp="1"/>
          </p:cNvSpPr>
          <p:nvPr>
            <p:ph type="ctrTitle"/>
          </p:nvPr>
        </p:nvSpPr>
        <p:spPr>
          <a:xfrm>
            <a:off x="1524000" y="406400"/>
            <a:ext cx="9144000" cy="2387600"/>
          </a:xfrm>
        </p:spPr>
        <p:txBody>
          <a:bodyPr/>
          <a:lstStyle/>
          <a:p>
            <a:r>
              <a:rPr lang="en-US" dirty="0"/>
              <a:t>Benefits and Challenges of the Industrial Revolution</a:t>
            </a:r>
          </a:p>
        </p:txBody>
      </p:sp>
      <p:sp>
        <p:nvSpPr>
          <p:cNvPr id="3" name="Subtitle 2">
            <a:extLst>
              <a:ext uri="{FF2B5EF4-FFF2-40B4-BE49-F238E27FC236}">
                <a16:creationId xmlns:a16="http://schemas.microsoft.com/office/drawing/2014/main" id="{AFE2446F-EF20-41F3-90F2-2E9346E8DFD5}"/>
              </a:ext>
            </a:extLst>
          </p:cNvPr>
          <p:cNvSpPr>
            <a:spLocks noGrp="1"/>
          </p:cNvSpPr>
          <p:nvPr>
            <p:ph type="subTitle" idx="1"/>
          </p:nvPr>
        </p:nvSpPr>
        <p:spPr>
          <a:xfrm>
            <a:off x="1524000" y="2870200"/>
            <a:ext cx="9144000" cy="2387600"/>
          </a:xfrm>
        </p:spPr>
        <p:txBody>
          <a:bodyPr>
            <a:normAutofit fontScale="92500" lnSpcReduction="10000"/>
          </a:bodyPr>
          <a:lstStyle/>
          <a:p>
            <a:pPr algn="l"/>
            <a:r>
              <a:rPr lang="en-US" i="1" dirty="0"/>
              <a:t>The </a:t>
            </a:r>
            <a:r>
              <a:rPr lang="en-US" b="1" i="1" dirty="0"/>
              <a:t>political</a:t>
            </a:r>
            <a:r>
              <a:rPr lang="en-US" i="1" dirty="0"/>
              <a:t> and </a:t>
            </a:r>
            <a:r>
              <a:rPr lang="en-US" b="1" i="1" dirty="0"/>
              <a:t>moral</a:t>
            </a:r>
            <a:r>
              <a:rPr lang="en-US" i="1" dirty="0"/>
              <a:t> advantages of this country, as a seat of manufactures, are not less remarkable than its physical advantages. </a:t>
            </a:r>
            <a:r>
              <a:rPr lang="en-US" b="1" i="1" dirty="0"/>
              <a:t>The arts are the daughters of peace and liberty.</a:t>
            </a:r>
            <a:r>
              <a:rPr lang="en-US" i="1" dirty="0"/>
              <a:t> In no country have these blessings been enjoyed in so high degree, or for so long a continuance, as in England. </a:t>
            </a:r>
            <a:r>
              <a:rPr lang="en-US" b="1" i="1" dirty="0"/>
              <a:t>Under the reign of </a:t>
            </a:r>
            <a:r>
              <a:rPr lang="en-US" b="1" i="1" u="sng" dirty="0"/>
              <a:t>just laws, personal liberty and property</a:t>
            </a:r>
            <a:r>
              <a:rPr lang="en-US" b="1" i="1" dirty="0"/>
              <a:t> have been secure; mercantile enterprise has been allowed to reap its reward; capital has accumulated in safety; the workman has "gone forth to his work and to his labor until the evening;" and, thus protected and favored, the manufacturing prosperity of the country has struck its roots deep, and </a:t>
            </a:r>
            <a:r>
              <a:rPr lang="en-US" b="1" i="1" u="sng" dirty="0"/>
              <a:t>spread forth its branches to the ends of the earth</a:t>
            </a:r>
            <a:endParaRPr lang="en-US" dirty="0"/>
          </a:p>
        </p:txBody>
      </p:sp>
    </p:spTree>
    <p:extLst>
      <p:ext uri="{BB962C8B-B14F-4D97-AF65-F5344CB8AC3E}">
        <p14:creationId xmlns:p14="http://schemas.microsoft.com/office/powerpoint/2010/main" val="331632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7EAF-DA59-4398-B9E2-CA084430ADCD}"/>
              </a:ext>
            </a:extLst>
          </p:cNvPr>
          <p:cNvSpPr>
            <a:spLocks noGrp="1"/>
          </p:cNvSpPr>
          <p:nvPr>
            <p:ph type="title"/>
          </p:nvPr>
        </p:nvSpPr>
        <p:spPr/>
        <p:txBody>
          <a:bodyPr/>
          <a:lstStyle/>
          <a:p>
            <a:r>
              <a:rPr lang="en-US" dirty="0"/>
              <a:t>General Observation</a:t>
            </a:r>
          </a:p>
        </p:txBody>
      </p:sp>
      <p:sp>
        <p:nvSpPr>
          <p:cNvPr id="3" name="Content Placeholder 2">
            <a:extLst>
              <a:ext uri="{FF2B5EF4-FFF2-40B4-BE49-F238E27FC236}">
                <a16:creationId xmlns:a16="http://schemas.microsoft.com/office/drawing/2014/main" id="{6DB32552-0F46-4BEE-A266-C21FA273104C}"/>
              </a:ext>
            </a:extLst>
          </p:cNvPr>
          <p:cNvSpPr>
            <a:spLocks noGrp="1"/>
          </p:cNvSpPr>
          <p:nvPr>
            <p:ph idx="1"/>
          </p:nvPr>
        </p:nvSpPr>
        <p:spPr/>
        <p:txBody>
          <a:bodyPr>
            <a:normAutofit/>
          </a:bodyPr>
          <a:lstStyle/>
          <a:p>
            <a:r>
              <a:rPr lang="en-US" b="1" dirty="0"/>
              <a:t>Francis</a:t>
            </a:r>
            <a:r>
              <a:rPr lang="en-US" dirty="0"/>
              <a:t> Bacon (1561-1626), believed that natural philosophy (what we call science) could be applied to the solution of practical problems, and so, the idea of </a:t>
            </a:r>
            <a:r>
              <a:rPr lang="en-US" b="1" dirty="0">
                <a:solidFill>
                  <a:srgbClr val="FF0000"/>
                </a:solidFill>
              </a:rPr>
              <a:t>modern technology </a:t>
            </a:r>
            <a:r>
              <a:rPr lang="en-US" dirty="0"/>
              <a:t>was born. For Bacon, the problem was this: </a:t>
            </a:r>
            <a:r>
              <a:rPr lang="en-US" i="1" dirty="0"/>
              <a:t>how could man enjoy perfect freedom if he had to labor constantly to supply the necessities of existence? </a:t>
            </a:r>
            <a:r>
              <a:rPr lang="en-US" dirty="0"/>
              <a:t>His answer was clear -- machines. </a:t>
            </a:r>
            <a:r>
              <a:rPr lang="en-US" i="1" dirty="0"/>
              <a:t>These labor saving devices would </a:t>
            </a:r>
            <a:r>
              <a:rPr lang="en-US" b="1" i="1" dirty="0"/>
              <a:t>liberate</a:t>
            </a:r>
            <a:r>
              <a:rPr lang="en-US" i="1" dirty="0"/>
              <a:t> mankind, they would save labor which then could be utilized elsewhere</a:t>
            </a:r>
            <a:r>
              <a:rPr lang="en-US" dirty="0"/>
              <a:t>. "</a:t>
            </a:r>
            <a:r>
              <a:rPr lang="en-US" i="1" dirty="0"/>
              <a:t>Knowledge is power</a:t>
            </a:r>
            <a:r>
              <a:rPr lang="en-US" dirty="0"/>
              <a:t>," said Bacon, and scientific knowledge reveals power over nature.</a:t>
            </a:r>
          </a:p>
        </p:txBody>
      </p:sp>
    </p:spTree>
    <p:extLst>
      <p:ext uri="{BB962C8B-B14F-4D97-AF65-F5344CB8AC3E}">
        <p14:creationId xmlns:p14="http://schemas.microsoft.com/office/powerpoint/2010/main" val="234559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6149-45EE-473C-B255-EF604BC712C4}"/>
              </a:ext>
            </a:extLst>
          </p:cNvPr>
          <p:cNvSpPr>
            <a:spLocks noGrp="1"/>
          </p:cNvSpPr>
          <p:nvPr>
            <p:ph type="title"/>
          </p:nvPr>
        </p:nvSpPr>
        <p:spPr/>
        <p:txBody>
          <a:bodyPr>
            <a:normAutofit/>
          </a:bodyPr>
          <a:lstStyle/>
          <a:p>
            <a:r>
              <a:rPr lang="en-US" sz="2200" b="1" dirty="0"/>
              <a:t>Andrew </a:t>
            </a:r>
            <a:r>
              <a:rPr lang="en-US" sz="2200" b="1" dirty="0" err="1"/>
              <a:t>Ure</a:t>
            </a:r>
            <a:r>
              <a:rPr lang="en-US" sz="2200" b="1" dirty="0"/>
              <a:t> (1778-1857), a professor at the University of Glasgow, was an enthusiast for the new manufacturing system. Here he represents the views of a new class: the manufacturers whose </a:t>
            </a:r>
            <a:r>
              <a:rPr lang="en-US" sz="2000" b="1" dirty="0"/>
              <a:t>wealth derived from ownership of factories</a:t>
            </a:r>
            <a:endParaRPr lang="en-US" sz="2000" dirty="0"/>
          </a:p>
        </p:txBody>
      </p:sp>
      <p:sp>
        <p:nvSpPr>
          <p:cNvPr id="3" name="Content Placeholder 2">
            <a:extLst>
              <a:ext uri="{FF2B5EF4-FFF2-40B4-BE49-F238E27FC236}">
                <a16:creationId xmlns:a16="http://schemas.microsoft.com/office/drawing/2014/main" id="{F0AE2D59-4B7A-48B2-BFE5-D015B6B525AB}"/>
              </a:ext>
            </a:extLst>
          </p:cNvPr>
          <p:cNvSpPr>
            <a:spLocks noGrp="1"/>
          </p:cNvSpPr>
          <p:nvPr>
            <p:ph idx="1"/>
          </p:nvPr>
        </p:nvSpPr>
        <p:spPr/>
        <p:txBody>
          <a:bodyPr>
            <a:normAutofit fontScale="92500" lnSpcReduction="10000"/>
          </a:bodyPr>
          <a:lstStyle/>
          <a:p>
            <a:r>
              <a:rPr lang="en-US" i="1" dirty="0"/>
              <a:t>The </a:t>
            </a:r>
            <a:r>
              <a:rPr lang="en-US" b="1" i="1" dirty="0"/>
              <a:t>blessings</a:t>
            </a:r>
            <a:r>
              <a:rPr lang="en-US" i="1" dirty="0"/>
              <a:t> which physio-mechanical science has bestowed on society, and the means it has </a:t>
            </a:r>
            <a:r>
              <a:rPr lang="en-US" b="1" i="1" dirty="0"/>
              <a:t>still</a:t>
            </a:r>
            <a:r>
              <a:rPr lang="en-US" i="1" dirty="0"/>
              <a:t> in store for </a:t>
            </a:r>
            <a:r>
              <a:rPr lang="en-US" b="1" i="1" dirty="0"/>
              <a:t>ameliorating the lot of mankind, have been too little dwelt upon</a:t>
            </a:r>
            <a:r>
              <a:rPr lang="en-US" i="1" dirty="0"/>
              <a:t>; while, on the other hand, it has been accused of lending itself to the rich capitalists as an instrument for </a:t>
            </a:r>
            <a:r>
              <a:rPr lang="en-US" b="1" i="1" dirty="0"/>
              <a:t>harassing</a:t>
            </a:r>
            <a:r>
              <a:rPr lang="en-US" i="1" dirty="0"/>
              <a:t> the poor, and of </a:t>
            </a:r>
            <a:r>
              <a:rPr lang="en-US" b="1" i="1" dirty="0"/>
              <a:t>exacting</a:t>
            </a:r>
            <a:r>
              <a:rPr lang="en-US" i="1" dirty="0"/>
              <a:t> from the operative an accelerated rate of work....the industrial worker suffers certainly </a:t>
            </a:r>
            <a:r>
              <a:rPr lang="en-US" b="1" i="1" dirty="0"/>
              <a:t>no muscular fatigue</a:t>
            </a:r>
            <a:r>
              <a:rPr lang="en-US" i="1" dirty="0"/>
              <a:t> to sustain, while it procures for him </a:t>
            </a:r>
            <a:r>
              <a:rPr lang="en-US" b="1" i="1" dirty="0"/>
              <a:t>good, unfailing wages</a:t>
            </a:r>
            <a:r>
              <a:rPr lang="en-US" i="1" dirty="0"/>
              <a:t>, besides a </a:t>
            </a:r>
            <a:r>
              <a:rPr lang="en-US" b="1" i="1" dirty="0"/>
              <a:t>healthy </a:t>
            </a:r>
            <a:r>
              <a:rPr lang="en-US" i="1" dirty="0"/>
              <a:t>workshop gratis:</a:t>
            </a:r>
          </a:p>
          <a:p>
            <a:r>
              <a:rPr lang="en-US" i="1" dirty="0"/>
              <a:t>whereas the non-factory weaver, having everything to execute by muscular exertion, f</a:t>
            </a:r>
            <a:r>
              <a:rPr lang="en-US" b="1" i="1" dirty="0"/>
              <a:t>inds the labor irksome</a:t>
            </a:r>
            <a:r>
              <a:rPr lang="en-US" i="1" dirty="0"/>
              <a:t>, makes in consequence innumerable short pauses, separately of little account, but great when added together; </a:t>
            </a:r>
            <a:r>
              <a:rPr lang="en-US" b="1" i="1" dirty="0"/>
              <a:t>earns therefore proportionally low wages,</a:t>
            </a:r>
            <a:r>
              <a:rPr lang="en-US" i="1" dirty="0"/>
              <a:t> while </a:t>
            </a:r>
            <a:r>
              <a:rPr lang="en-US" b="1" i="1" dirty="0"/>
              <a:t>he loses his health by</a:t>
            </a:r>
            <a:r>
              <a:rPr lang="en-US" i="1" dirty="0"/>
              <a:t> </a:t>
            </a:r>
            <a:r>
              <a:rPr lang="en-US" b="1" i="1" dirty="0"/>
              <a:t>poor diet</a:t>
            </a:r>
            <a:r>
              <a:rPr lang="en-US" i="1" dirty="0"/>
              <a:t> and the dampness of his hovel...</a:t>
            </a:r>
            <a:endParaRPr lang="en-US" dirty="0"/>
          </a:p>
        </p:txBody>
      </p:sp>
    </p:spTree>
    <p:extLst>
      <p:ext uri="{BB962C8B-B14F-4D97-AF65-F5344CB8AC3E}">
        <p14:creationId xmlns:p14="http://schemas.microsoft.com/office/powerpoint/2010/main" val="55073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2EB2-4D2D-45BD-BB5A-DD75962295E8}"/>
              </a:ext>
            </a:extLst>
          </p:cNvPr>
          <p:cNvSpPr>
            <a:spLocks noGrp="1"/>
          </p:cNvSpPr>
          <p:nvPr>
            <p:ph type="title"/>
          </p:nvPr>
        </p:nvSpPr>
        <p:spPr/>
        <p:txBody>
          <a:bodyPr/>
          <a:lstStyle/>
          <a:p>
            <a:r>
              <a:rPr lang="en-US" dirty="0" err="1"/>
              <a:t>Ure</a:t>
            </a:r>
            <a:r>
              <a:rPr lang="en-US" dirty="0"/>
              <a:t> continued</a:t>
            </a:r>
          </a:p>
        </p:txBody>
      </p:sp>
      <p:sp>
        <p:nvSpPr>
          <p:cNvPr id="3" name="Content Placeholder 2">
            <a:extLst>
              <a:ext uri="{FF2B5EF4-FFF2-40B4-BE49-F238E27FC236}">
                <a16:creationId xmlns:a16="http://schemas.microsoft.com/office/drawing/2014/main" id="{E9FC92DF-6393-44A3-88D5-ED0B67CCBC14}"/>
              </a:ext>
            </a:extLst>
          </p:cNvPr>
          <p:cNvSpPr>
            <a:spLocks noGrp="1"/>
          </p:cNvSpPr>
          <p:nvPr>
            <p:ph idx="1"/>
          </p:nvPr>
        </p:nvSpPr>
        <p:spPr/>
        <p:txBody>
          <a:bodyPr>
            <a:normAutofit lnSpcReduction="10000"/>
          </a:bodyPr>
          <a:lstStyle/>
          <a:p>
            <a:r>
              <a:rPr lang="en-US" i="1" dirty="0"/>
              <a:t>Steam-engines furnish the means not only of their support but of their multiplication. ... t</a:t>
            </a:r>
            <a:r>
              <a:rPr lang="en-US" b="1" i="1" dirty="0"/>
              <a:t>hey call into employment multitudes of miners, engineers, shipbuilders, and sailors, and cause the construction of canals and railways. Thus therefore, in enabling these rich fields of industry to be cultivated to the utmost, they leave thousands of fine arable fields free for the production of food to man, which must have been otherwise allotted to the food of horses.</a:t>
            </a:r>
          </a:p>
          <a:p>
            <a:r>
              <a:rPr lang="en-US" b="1" i="1" dirty="0"/>
              <a:t>Steam-engines moreover, by the cheapness and steadiness of their action, fabricate cheap goods, and procure in their exchange a liberal supply of the necessaries and comforts of life produced in foreign lands.</a:t>
            </a:r>
            <a:endParaRPr lang="en-US" dirty="0"/>
          </a:p>
        </p:txBody>
      </p:sp>
    </p:spTree>
    <p:extLst>
      <p:ext uri="{BB962C8B-B14F-4D97-AF65-F5344CB8AC3E}">
        <p14:creationId xmlns:p14="http://schemas.microsoft.com/office/powerpoint/2010/main" val="41239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9B3D-B834-4F3A-B1BD-9BAE7F752D9D}"/>
              </a:ext>
            </a:extLst>
          </p:cNvPr>
          <p:cNvSpPr>
            <a:spLocks noGrp="1"/>
          </p:cNvSpPr>
          <p:nvPr>
            <p:ph type="title"/>
          </p:nvPr>
        </p:nvSpPr>
        <p:spPr/>
        <p:txBody>
          <a:bodyPr/>
          <a:lstStyle/>
          <a:p>
            <a:r>
              <a:rPr lang="en-US" dirty="0"/>
              <a:t>At some consumption scale, progress needs to be re-defined.</a:t>
            </a:r>
          </a:p>
        </p:txBody>
      </p:sp>
      <p:sp>
        <p:nvSpPr>
          <p:cNvPr id="3" name="Content Placeholder 2">
            <a:extLst>
              <a:ext uri="{FF2B5EF4-FFF2-40B4-BE49-F238E27FC236}">
                <a16:creationId xmlns:a16="http://schemas.microsoft.com/office/drawing/2014/main" id="{0362219A-051D-4ACB-93A0-B4E45AEFEE7B}"/>
              </a:ext>
            </a:extLst>
          </p:cNvPr>
          <p:cNvSpPr>
            <a:spLocks noGrp="1"/>
          </p:cNvSpPr>
          <p:nvPr>
            <p:ph idx="1"/>
          </p:nvPr>
        </p:nvSpPr>
        <p:spPr/>
        <p:txBody>
          <a:bodyPr>
            <a:normAutofit lnSpcReduction="10000"/>
          </a:bodyPr>
          <a:lstStyle/>
          <a:p>
            <a:r>
              <a:rPr lang="en-US" dirty="0"/>
              <a:t>The idea of </a:t>
            </a:r>
            <a:r>
              <a:rPr lang="en-US" b="1" dirty="0"/>
              <a:t>progress</a:t>
            </a:r>
            <a:r>
              <a:rPr lang="en-US" dirty="0"/>
              <a:t>. With relatively few exceptions, the </a:t>
            </a:r>
            <a:r>
              <a:rPr lang="en-US" i="1" dirty="0"/>
              <a:t>philosophes</a:t>
            </a:r>
            <a:r>
              <a:rPr lang="en-US" dirty="0"/>
              <a:t> of the late 18th &amp; early 19th century embraced this idea of man's progress with an intensity unmatched in our own century. Namely, they believed that through ever greater knowledge the </a:t>
            </a:r>
            <a:r>
              <a:rPr lang="en-US" b="1" dirty="0"/>
              <a:t>standards of living</a:t>
            </a:r>
            <a:r>
              <a:rPr lang="en-US" dirty="0"/>
              <a:t> for all would improve, and so too would human </a:t>
            </a:r>
            <a:r>
              <a:rPr lang="en-US" b="1" dirty="0"/>
              <a:t>happiness</a:t>
            </a:r>
            <a:r>
              <a:rPr lang="en-US" dirty="0"/>
              <a:t>.</a:t>
            </a:r>
          </a:p>
          <a:p>
            <a:r>
              <a:rPr lang="en-US" dirty="0"/>
              <a:t>That enhanced state of life we would also find an improved standard of </a:t>
            </a:r>
            <a:r>
              <a:rPr lang="en-US" b="1" dirty="0"/>
              <a:t>public and private morality</a:t>
            </a:r>
            <a:r>
              <a:rPr lang="en-US" dirty="0"/>
              <a:t>.</a:t>
            </a:r>
          </a:p>
          <a:p>
            <a:r>
              <a:rPr lang="en-US" dirty="0"/>
              <a:t>This was indeed the message, the vision, of Adam Smith, de Tocqueville, Denis Diderot, Voltaire, Thomas Jefferson and Ben Franklin.</a:t>
            </a:r>
          </a:p>
          <a:p>
            <a:endParaRPr lang="en-US" dirty="0"/>
          </a:p>
        </p:txBody>
      </p:sp>
      <p:sp>
        <p:nvSpPr>
          <p:cNvPr id="4" name="Oval 3">
            <a:extLst>
              <a:ext uri="{FF2B5EF4-FFF2-40B4-BE49-F238E27FC236}">
                <a16:creationId xmlns:a16="http://schemas.microsoft.com/office/drawing/2014/main" id="{0E781946-136D-4726-8392-F85C2D3F2E28}"/>
              </a:ext>
            </a:extLst>
          </p:cNvPr>
          <p:cNvSpPr/>
          <p:nvPr/>
        </p:nvSpPr>
        <p:spPr>
          <a:xfrm>
            <a:off x="1409252" y="4346089"/>
            <a:ext cx="4378362" cy="4733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FE32AA-E25B-4CB7-8A43-17FF7C6ADA7F}"/>
              </a:ext>
            </a:extLst>
          </p:cNvPr>
          <p:cNvSpPr/>
          <p:nvPr/>
        </p:nvSpPr>
        <p:spPr>
          <a:xfrm>
            <a:off x="1035424" y="3429000"/>
            <a:ext cx="2918011" cy="473337"/>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1049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18</TotalTime>
  <Words>683</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Calibri Light</vt:lpstr>
      <vt:lpstr>Garamond</vt:lpstr>
      <vt:lpstr>Office Theme</vt:lpstr>
      <vt:lpstr>Celestial</vt:lpstr>
      <vt:lpstr>Organic</vt:lpstr>
      <vt:lpstr>Benefits and Challenges of the Industrial Revolution</vt:lpstr>
      <vt:lpstr>General Observation</vt:lpstr>
      <vt:lpstr>Andrew Ure (1778-1857), a professor at the University of Glasgow, was an enthusiast for the new manufacturing system. Here he represents the views of a new class: the manufacturers whose wealth derived from ownership of factories</vt:lpstr>
      <vt:lpstr>Ure continued</vt:lpstr>
      <vt:lpstr>At some consumption scale, progress needs to be re-defined.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and Challenges of the Industrial Revolution</dc:title>
  <dc:creator>Greg</dc:creator>
  <cp:lastModifiedBy>Greg</cp:lastModifiedBy>
  <cp:revision>4</cp:revision>
  <dcterms:created xsi:type="dcterms:W3CDTF">2019-12-02T20:27:07Z</dcterms:created>
  <dcterms:modified xsi:type="dcterms:W3CDTF">2020-11-17T18:31:35Z</dcterms:modified>
</cp:coreProperties>
</file>