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 id="2147483719" r:id="rId5"/>
  </p:sldMasterIdLst>
  <p:sldIdLst>
    <p:sldId id="256" r:id="rId6"/>
    <p:sldId id="257" r:id="rId7"/>
    <p:sldId id="258" r:id="rId8"/>
    <p:sldId id="259"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9" d="100"/>
          <a:sy n="89" d="100"/>
        </p:scale>
        <p:origin x="11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89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73118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0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8424079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76726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75319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98548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14EDF-A419-4299-AF64-1B0DE5BF770F}"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057472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67305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A114EDF-A419-4299-AF64-1B0DE5BF770F}"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81995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8534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717248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40478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74242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69614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55260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450295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453657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87498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27658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284421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33625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564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453418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55592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114669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14EDF-A419-4299-AF64-1B0DE5BF770F}"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347772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866958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14EDF-A419-4299-AF64-1B0DE5BF770F}"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33696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29735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244858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537863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93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921844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200137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211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684102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707351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273896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423F246-1EBF-4BB2-9D9A-34455CFB72A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185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300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836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067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14EDF-A419-4299-AF64-1B0DE5BF770F}"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F246-1EBF-4BB2-9D9A-34455CFB72A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792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14EDF-A419-4299-AF64-1B0DE5BF770F}"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283543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3F246-1EBF-4BB2-9D9A-34455CFB72A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7421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14EDF-A419-4299-AF64-1B0DE5BF770F}"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510561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728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4017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139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246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550353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597830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173141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53776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4131318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14EDF-A419-4299-AF64-1B0DE5BF770F}"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556193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733671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849587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494336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3315872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589930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215867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79079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470243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3199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14EDF-A419-4299-AF64-1B0DE5BF770F}"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26772391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653891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4290358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14EDF-A419-4299-AF64-1B0DE5BF770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107472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spTree>
    <p:extLst>
      <p:ext uri="{BB962C8B-B14F-4D97-AF65-F5344CB8AC3E}">
        <p14:creationId xmlns:p14="http://schemas.microsoft.com/office/powerpoint/2010/main" val="406471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14EDF-A419-4299-AF64-1B0DE5BF770F}"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F246-1EBF-4BB2-9D9A-34455CFB72A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9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21" Type="http://schemas.openxmlformats.org/officeDocument/2006/relationships/image" Target="../media/image9.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7.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423F246-1EBF-4BB2-9D9A-34455CFB72A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37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23F246-1EBF-4BB2-9D9A-34455CFB72A6}" type="slidenum">
              <a:rPr lang="en-US" smtClean="0"/>
              <a:t>‹#›</a:t>
            </a:fld>
            <a:endParaRPr lang="en-US"/>
          </a:p>
        </p:txBody>
      </p:sp>
    </p:spTree>
    <p:extLst>
      <p:ext uri="{BB962C8B-B14F-4D97-AF65-F5344CB8AC3E}">
        <p14:creationId xmlns:p14="http://schemas.microsoft.com/office/powerpoint/2010/main" val="33002953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23F246-1EBF-4BB2-9D9A-34455CFB72A6}" type="slidenum">
              <a:rPr lang="en-US" smtClean="0"/>
              <a:t>‹#›</a:t>
            </a:fld>
            <a:endParaRPr lang="en-US"/>
          </a:p>
        </p:txBody>
      </p:sp>
    </p:spTree>
    <p:extLst>
      <p:ext uri="{BB962C8B-B14F-4D97-AF65-F5344CB8AC3E}">
        <p14:creationId xmlns:p14="http://schemas.microsoft.com/office/powerpoint/2010/main" val="10638223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423F246-1EBF-4BB2-9D9A-34455CFB72A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8867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114EDF-A419-4299-AF64-1B0DE5BF770F}" type="datetimeFigureOut">
              <a:rPr lang="en-US" smtClean="0"/>
              <a:t>10/5/2020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423F246-1EBF-4BB2-9D9A-34455CFB72A6}" type="slidenum">
              <a:rPr lang="en-US" smtClean="0"/>
              <a:t>‹#›</a:t>
            </a:fld>
            <a:endParaRPr lang="en-US"/>
          </a:p>
        </p:txBody>
      </p:sp>
    </p:spTree>
    <p:extLst>
      <p:ext uri="{BB962C8B-B14F-4D97-AF65-F5344CB8AC3E}">
        <p14:creationId xmlns:p14="http://schemas.microsoft.com/office/powerpoint/2010/main" val="2503295578"/>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973B-68D1-4CA5-8F85-CABDBE23F5FD}"/>
              </a:ext>
            </a:extLst>
          </p:cNvPr>
          <p:cNvSpPr>
            <a:spLocks noGrp="1"/>
          </p:cNvSpPr>
          <p:nvPr>
            <p:ph type="ctrTitle"/>
          </p:nvPr>
        </p:nvSpPr>
        <p:spPr/>
        <p:txBody>
          <a:bodyPr/>
          <a:lstStyle/>
          <a:p>
            <a:r>
              <a:rPr lang="en-US" dirty="0"/>
              <a:t>Aristotle and the Cause Of motion</a:t>
            </a:r>
          </a:p>
        </p:txBody>
      </p:sp>
      <p:sp>
        <p:nvSpPr>
          <p:cNvPr id="3" name="Subtitle 2">
            <a:extLst>
              <a:ext uri="{FF2B5EF4-FFF2-40B4-BE49-F238E27FC236}">
                <a16:creationId xmlns:a16="http://schemas.microsoft.com/office/drawing/2014/main" id="{0EFBADAA-F0F1-426F-8CE2-5524CF29EADF}"/>
              </a:ext>
            </a:extLst>
          </p:cNvPr>
          <p:cNvSpPr>
            <a:spLocks noGrp="1"/>
          </p:cNvSpPr>
          <p:nvPr>
            <p:ph type="subTitle" idx="1"/>
          </p:nvPr>
        </p:nvSpPr>
        <p:spPr/>
        <p:txBody>
          <a:bodyPr>
            <a:normAutofit/>
          </a:bodyPr>
          <a:lstStyle/>
          <a:p>
            <a:r>
              <a:rPr lang="en-US" sz="2000" b="1" dirty="0">
                <a:solidFill>
                  <a:srgbClr val="FF0000"/>
                </a:solidFill>
              </a:rPr>
              <a:t>It’s All Bullshit, but logical</a:t>
            </a:r>
          </a:p>
        </p:txBody>
      </p:sp>
    </p:spTree>
    <p:extLst>
      <p:ext uri="{BB962C8B-B14F-4D97-AF65-F5344CB8AC3E}">
        <p14:creationId xmlns:p14="http://schemas.microsoft.com/office/powerpoint/2010/main" val="37835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1463-8362-43FB-8ECB-E35FE4F3FACE}"/>
              </a:ext>
            </a:extLst>
          </p:cNvPr>
          <p:cNvSpPr>
            <a:spLocks noGrp="1"/>
          </p:cNvSpPr>
          <p:nvPr>
            <p:ph type="title"/>
          </p:nvPr>
        </p:nvSpPr>
        <p:spPr/>
        <p:txBody>
          <a:bodyPr/>
          <a:lstStyle/>
          <a:p>
            <a:r>
              <a:rPr lang="en-US" b="1" i="0" dirty="0">
                <a:solidFill>
                  <a:schemeClr val="accent5"/>
                </a:solidFill>
                <a:effectLst/>
                <a:latin typeface="Times New Roman" panose="02020603050405020304" pitchFamily="18" charset="0"/>
              </a:rPr>
              <a:t>The Cause of Motion:</a:t>
            </a:r>
            <a:endParaRPr lang="en-US" dirty="0">
              <a:solidFill>
                <a:schemeClr val="accent5"/>
              </a:solidFill>
            </a:endParaRPr>
          </a:p>
        </p:txBody>
      </p:sp>
      <p:sp>
        <p:nvSpPr>
          <p:cNvPr id="3" name="Content Placeholder 2">
            <a:extLst>
              <a:ext uri="{FF2B5EF4-FFF2-40B4-BE49-F238E27FC236}">
                <a16:creationId xmlns:a16="http://schemas.microsoft.com/office/drawing/2014/main" id="{C52C3189-5DAC-4C98-8D5B-335D1F903385}"/>
              </a:ext>
            </a:extLst>
          </p:cNvPr>
          <p:cNvSpPr>
            <a:spLocks noGrp="1"/>
          </p:cNvSpPr>
          <p:nvPr>
            <p:ph idx="1"/>
          </p:nvPr>
        </p:nvSpPr>
        <p:spPr/>
        <p:txBody>
          <a:bodyPr>
            <a:normAutofit lnSpcReduction="10000"/>
          </a:bodyPr>
          <a:lstStyle/>
          <a:p>
            <a:pPr algn="l"/>
            <a:r>
              <a:rPr lang="en-US" b="1" i="0" dirty="0">
                <a:effectLst/>
                <a:latin typeface="Times New Roman" panose="02020603050405020304" pitchFamily="18" charset="0"/>
              </a:rPr>
              <a:t>One of the fundamental propositions of Aristotelian philosophy is that there is no effect without a cause and that all matter is in contact, there is no void.</a:t>
            </a:r>
          </a:p>
          <a:p>
            <a:pPr algn="l"/>
            <a:r>
              <a:rPr lang="en-US" b="1" i="0" dirty="0">
                <a:effectLst/>
                <a:latin typeface="Times New Roman" panose="02020603050405020304" pitchFamily="18" charset="0"/>
              </a:rPr>
              <a:t>Applied to moving bodies, this proposition dictates that there is no motion without a force. Speed, then is proportional to force and inversely proportional to resistance (though none of these quantities are unambiguously defined).</a:t>
            </a:r>
          </a:p>
          <a:p>
            <a:pPr algn="l"/>
            <a:r>
              <a:rPr lang="en-US" b="1" i="0" dirty="0">
                <a:effectLst/>
                <a:latin typeface="Times New Roman" panose="02020603050405020304" pitchFamily="18" charset="0"/>
              </a:rPr>
              <a:t>Is this a reasonable proposition?</a:t>
            </a:r>
          </a:p>
          <a:p>
            <a:pPr algn="l"/>
            <a:r>
              <a:rPr lang="en-US" b="1" i="0" dirty="0">
                <a:effectLst/>
                <a:latin typeface="Times New Roman" panose="02020603050405020304" pitchFamily="18" charset="0"/>
              </a:rPr>
              <a:t>Qualitatively this implies that a body will traverse a thinner medium in a shorter time than a thicker medium (of the same length): things will go faster through air than through water (as can be observed)</a:t>
            </a:r>
          </a:p>
          <a:p>
            <a:pPr algn="l"/>
            <a:r>
              <a:rPr lang="en-US" b="1" i="0" dirty="0">
                <a:solidFill>
                  <a:schemeClr val="accent5"/>
                </a:solidFill>
                <a:effectLst/>
                <a:latin typeface="Times New Roman" panose="02020603050405020304" pitchFamily="18" charset="0"/>
              </a:rPr>
              <a:t>Question: What is the logical consequence of motion in a vacuum (no resistance), under this hypothesis?</a:t>
            </a:r>
          </a:p>
          <a:p>
            <a:endParaRPr lang="en-US" dirty="0"/>
          </a:p>
        </p:txBody>
      </p:sp>
    </p:spTree>
    <p:extLst>
      <p:ext uri="{BB962C8B-B14F-4D97-AF65-F5344CB8AC3E}">
        <p14:creationId xmlns:p14="http://schemas.microsoft.com/office/powerpoint/2010/main" val="151173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3995-3A3D-49EA-A279-82CC9D21842F}"/>
              </a:ext>
            </a:extLst>
          </p:cNvPr>
          <p:cNvSpPr>
            <a:spLocks noGrp="1"/>
          </p:cNvSpPr>
          <p:nvPr>
            <p:ph type="title"/>
          </p:nvPr>
        </p:nvSpPr>
        <p:spPr/>
        <p:txBody>
          <a:bodyPr/>
          <a:lstStyle/>
          <a:p>
            <a:r>
              <a:rPr lang="en-US" dirty="0"/>
              <a:t>Falling bodies</a:t>
            </a:r>
          </a:p>
        </p:txBody>
      </p:sp>
      <p:sp>
        <p:nvSpPr>
          <p:cNvPr id="3" name="Content Placeholder 2">
            <a:extLst>
              <a:ext uri="{FF2B5EF4-FFF2-40B4-BE49-F238E27FC236}">
                <a16:creationId xmlns:a16="http://schemas.microsoft.com/office/drawing/2014/main" id="{49D436FB-7BCF-424A-9823-5F02B594B3D6}"/>
              </a:ext>
            </a:extLst>
          </p:cNvPr>
          <p:cNvSpPr>
            <a:spLocks noGrp="1"/>
          </p:cNvSpPr>
          <p:nvPr>
            <p:ph idx="1"/>
          </p:nvPr>
        </p:nvSpPr>
        <p:spPr/>
        <p:txBody>
          <a:bodyPr/>
          <a:lstStyle/>
          <a:p>
            <a:r>
              <a:rPr lang="en-US" b="1" i="0" dirty="0">
                <a:solidFill>
                  <a:srgbClr val="000000"/>
                </a:solidFill>
                <a:effectLst/>
                <a:latin typeface="Times New Roman" panose="02020603050405020304" pitchFamily="18" charset="0"/>
              </a:rPr>
              <a:t>For falling bodies, the force is the weight pulling down a body and the resistance is that of the medium (air, water, etc.). Aristotle noted that a falling object gains speed, which he then attributed to a gain in weight.</a:t>
            </a:r>
          </a:p>
          <a:p>
            <a:r>
              <a:rPr lang="en-US" b="1" i="0" dirty="0">
                <a:solidFill>
                  <a:srgbClr val="000000"/>
                </a:solidFill>
                <a:effectLst/>
                <a:latin typeface="Times New Roman" panose="02020603050405020304" pitchFamily="18" charset="0"/>
              </a:rPr>
              <a:t>By logic then, if initial weight determines the speed of fall, then when two different weights are simultaneously dropped from a high place the heavier will fall faster and the lighter slower, in proportion to the two weights.  More specifically, a ten pound weight would reach the Earth by the time a one-pound weight had fallen one-tenth as far.</a:t>
            </a:r>
          </a:p>
          <a:p>
            <a:r>
              <a:rPr lang="en-US" b="1" dirty="0">
                <a:solidFill>
                  <a:srgbClr val="000000"/>
                </a:solidFill>
                <a:latin typeface="Times New Roman" panose="02020603050405020304" pitchFamily="18" charset="0"/>
              </a:rPr>
              <a:t>Yet any individual Greek citizen could easily proves this to be wrong (so why does idea persist …</a:t>
            </a:r>
            <a:endParaRPr lang="en-US" dirty="0"/>
          </a:p>
        </p:txBody>
      </p:sp>
    </p:spTree>
    <p:extLst>
      <p:ext uri="{BB962C8B-B14F-4D97-AF65-F5344CB8AC3E}">
        <p14:creationId xmlns:p14="http://schemas.microsoft.com/office/powerpoint/2010/main" val="161377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E18B-F424-4154-9192-2B1BC8A7DF7C}"/>
              </a:ext>
            </a:extLst>
          </p:cNvPr>
          <p:cNvSpPr>
            <a:spLocks noGrp="1"/>
          </p:cNvSpPr>
          <p:nvPr>
            <p:ph type="title"/>
          </p:nvPr>
        </p:nvSpPr>
        <p:spPr/>
        <p:txBody>
          <a:bodyPr/>
          <a:lstStyle/>
          <a:p>
            <a:r>
              <a:rPr lang="en-US" dirty="0"/>
              <a:t>Strato </a:t>
            </a:r>
          </a:p>
        </p:txBody>
      </p:sp>
      <p:sp>
        <p:nvSpPr>
          <p:cNvPr id="3" name="Content Placeholder 2">
            <a:extLst>
              <a:ext uri="{FF2B5EF4-FFF2-40B4-BE49-F238E27FC236}">
                <a16:creationId xmlns:a16="http://schemas.microsoft.com/office/drawing/2014/main" id="{BFB13D35-5E90-44A1-90B7-ABD5D0BC934E}"/>
              </a:ext>
            </a:extLst>
          </p:cNvPr>
          <p:cNvSpPr>
            <a:spLocks noGrp="1"/>
          </p:cNvSpPr>
          <p:nvPr>
            <p:ph idx="1"/>
          </p:nvPr>
        </p:nvSpPr>
        <p:spPr/>
        <p:txBody>
          <a:bodyPr>
            <a:normAutofit fontScale="92500"/>
          </a:bodyPr>
          <a:lstStyle/>
          <a:p>
            <a:pPr algn="l"/>
            <a:r>
              <a:rPr lang="en-US" b="1" i="0" dirty="0">
                <a:solidFill>
                  <a:srgbClr val="000000"/>
                </a:solidFill>
                <a:effectLst/>
                <a:latin typeface="Times New Roman" panose="02020603050405020304" pitchFamily="18" charset="0"/>
              </a:rPr>
              <a:t>However, there was one character, Strato (340 -- 286 BC) that did record his observations of falling objects to conclude:</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Falling is accelerated motion</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Weight does not matter in free fall</a:t>
            </a:r>
          </a:p>
          <a:p>
            <a:pPr marL="0" indent="0" algn="l">
              <a:buNone/>
            </a:pPr>
            <a:r>
              <a:rPr lang="en-US" b="1" i="0" dirty="0">
                <a:solidFill>
                  <a:srgbClr val="000000"/>
                </a:solidFill>
                <a:effectLst/>
                <a:latin typeface="Times New Roman" panose="02020603050405020304" pitchFamily="18" charset="0"/>
              </a:rPr>
              <a:t> </a:t>
            </a: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Strato based his conclusions primarily on observing water coming out of a spout and its subsequent breaking into separate droplets. Ultimately, </a:t>
            </a:r>
            <a:r>
              <a:rPr lang="en-US" b="1" i="0" dirty="0" err="1">
                <a:solidFill>
                  <a:srgbClr val="000000"/>
                </a:solidFill>
                <a:effectLst/>
                <a:latin typeface="Times New Roman" panose="02020603050405020304" pitchFamily="18" charset="0"/>
              </a:rPr>
              <a:t>tho</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Strato's</a:t>
            </a:r>
            <a:r>
              <a:rPr lang="en-US" b="1" i="0" dirty="0">
                <a:solidFill>
                  <a:srgbClr val="000000"/>
                </a:solidFill>
                <a:effectLst/>
                <a:latin typeface="Times New Roman" panose="02020603050405020304" pitchFamily="18" charset="0"/>
              </a:rPr>
              <a:t> works remained obscure and no one really knew of his contra Aristotelian claims until centuries later.</a:t>
            </a:r>
          </a:p>
          <a:p>
            <a:endParaRPr lang="en-US" dirty="0"/>
          </a:p>
        </p:txBody>
      </p:sp>
    </p:spTree>
    <p:extLst>
      <p:ext uri="{BB962C8B-B14F-4D97-AF65-F5344CB8AC3E}">
        <p14:creationId xmlns:p14="http://schemas.microsoft.com/office/powerpoint/2010/main" val="9754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AF3B-C438-4E42-8620-60F93F3EF462}"/>
              </a:ext>
            </a:extLst>
          </p:cNvPr>
          <p:cNvSpPr>
            <a:spLocks noGrp="1"/>
          </p:cNvSpPr>
          <p:nvPr>
            <p:ph type="title"/>
          </p:nvPr>
        </p:nvSpPr>
        <p:spPr/>
        <p:txBody>
          <a:bodyPr/>
          <a:lstStyle/>
          <a:p>
            <a:r>
              <a:rPr lang="en-US" dirty="0"/>
              <a:t>Aristotle Says – what do you think this means?</a:t>
            </a:r>
          </a:p>
        </p:txBody>
      </p:sp>
      <p:sp>
        <p:nvSpPr>
          <p:cNvPr id="3" name="Content Placeholder 2">
            <a:extLst>
              <a:ext uri="{FF2B5EF4-FFF2-40B4-BE49-F238E27FC236}">
                <a16:creationId xmlns:a16="http://schemas.microsoft.com/office/drawing/2014/main" id="{48769797-A335-4027-901B-168D6F748109}"/>
              </a:ext>
            </a:extLst>
          </p:cNvPr>
          <p:cNvSpPr>
            <a:spLocks noGrp="1"/>
          </p:cNvSpPr>
          <p:nvPr>
            <p:ph idx="1"/>
          </p:nvPr>
        </p:nvSpPr>
        <p:spPr>
          <a:xfrm>
            <a:off x="905793" y="1887967"/>
            <a:ext cx="9720073" cy="4023360"/>
          </a:xfrm>
        </p:spPr>
        <p:txBody>
          <a:bodyPr>
            <a:normAutofit fontScale="92500" lnSpcReduction="10000"/>
          </a:bodyPr>
          <a:lstStyle/>
          <a:p>
            <a:r>
              <a:rPr lang="en-US" b="0" i="0" dirty="0">
                <a:solidFill>
                  <a:schemeClr val="accent2">
                    <a:lumMod val="20000"/>
                    <a:lumOff val="80000"/>
                  </a:schemeClr>
                </a:solidFill>
                <a:effectLst/>
                <a:latin typeface="Times New Roman" panose="02020603050405020304" pitchFamily="18" charset="0"/>
              </a:rPr>
              <a:t>That a final cause may exist among unchangeable entities is shown by the distinction of its meanings. For the final cause is (a) some being for whose good an action is done, and (b) something at which the action aims; and of these the latter exists among unchangeable entities though the former does not. The final cause, then, produces motion as being loved, but all other things move by being moved. Now if something is moved it is capable of being otherwise than as it is. Therefore if its actuality is the primary form of spatial motion, then in so far as it is subject to change, in this respect it is capable of being otherwise,--in place, even if not in substance. But since there is something which moves while itself unmoved, existing actually, this can in no way be otherwise than as it is. For motion in space is the first of the kinds of change, and motion in a circle the first kind of spatial motion; and this the first mover produces. The first mover, then, exists of necessity; and in so far as it exists by necessity, its mode of being is good, and it is in this sense a first principle. For the necessary has all these senses--that which is necessary perforce because it is contrary to the natural impulse, that without which the good is impossible, and that which cannot be otherwise but can exist only in a single way. (Metaphysics, Book XII, Chapter 7, 1072)</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13907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DCCF-2821-40F9-81CE-119895913824}"/>
              </a:ext>
            </a:extLst>
          </p:cNvPr>
          <p:cNvSpPr>
            <a:spLocks noGrp="1"/>
          </p:cNvSpPr>
          <p:nvPr>
            <p:ph type="title"/>
          </p:nvPr>
        </p:nvSpPr>
        <p:spPr/>
        <p:txBody>
          <a:bodyPr/>
          <a:lstStyle/>
          <a:p>
            <a:r>
              <a:rPr lang="en-US" dirty="0"/>
              <a:t>Projectile Motion:</a:t>
            </a:r>
          </a:p>
        </p:txBody>
      </p:sp>
      <p:pic>
        <p:nvPicPr>
          <p:cNvPr id="1026" name="Picture 2">
            <a:extLst>
              <a:ext uri="{FF2B5EF4-FFF2-40B4-BE49-F238E27FC236}">
                <a16:creationId xmlns:a16="http://schemas.microsoft.com/office/drawing/2014/main" id="{BAB97121-C93E-4107-B567-4708EDB5C662}"/>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6741" y="354190"/>
            <a:ext cx="2181225"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1FA732-D2EB-4281-8901-F4834BCFE1DC}"/>
              </a:ext>
            </a:extLst>
          </p:cNvPr>
          <p:cNvSpPr txBox="1"/>
          <p:nvPr/>
        </p:nvSpPr>
        <p:spPr>
          <a:xfrm>
            <a:off x="755724" y="1714080"/>
            <a:ext cx="9119795" cy="1754326"/>
          </a:xfrm>
          <a:prstGeom prst="rect">
            <a:avLst/>
          </a:prstGeom>
          <a:noFill/>
        </p:spPr>
        <p:txBody>
          <a:bodyPr wrap="square">
            <a:spAutoFit/>
          </a:bodyPr>
          <a:lstStyle/>
          <a:p>
            <a:r>
              <a:rPr lang="en-US" b="1" i="0" dirty="0">
                <a:solidFill>
                  <a:schemeClr val="accent2">
                    <a:lumMod val="20000"/>
                    <a:lumOff val="80000"/>
                  </a:schemeClr>
                </a:solidFill>
                <a:effectLst/>
                <a:latin typeface="Times New Roman" panose="02020603050405020304" pitchFamily="18" charset="0"/>
              </a:rPr>
              <a:t>Aristotle believed that the "natural" state of massive objects was to seek the center of the Earth. When a stone is launched, an impetus is given to it to disturb it from its natural condition. Gradually, this impetus is forgotten, and the stone falls as it seeks its natural place. In Aristotle's view, objects moved parallel to the Earth's surface until it was time (i.e. it was their destiny) to fall back to the earth</a:t>
            </a:r>
          </a:p>
          <a:p>
            <a:pPr algn="l"/>
            <a:endParaRPr lang="en-US" b="1" i="0" dirty="0">
              <a:solidFill>
                <a:srgbClr val="000000"/>
              </a:solidFill>
              <a:effectLst/>
              <a:latin typeface="Times New Roman" panose="02020603050405020304" pitchFamily="18" charset="0"/>
            </a:endParaRPr>
          </a:p>
        </p:txBody>
      </p:sp>
      <p:sp>
        <p:nvSpPr>
          <p:cNvPr id="8" name="TextBox 7">
            <a:extLst>
              <a:ext uri="{FF2B5EF4-FFF2-40B4-BE49-F238E27FC236}">
                <a16:creationId xmlns:a16="http://schemas.microsoft.com/office/drawing/2014/main" id="{2AE3821C-2EF8-46CB-941F-E64A828AB930}"/>
              </a:ext>
            </a:extLst>
          </p:cNvPr>
          <p:cNvSpPr txBox="1"/>
          <p:nvPr/>
        </p:nvSpPr>
        <p:spPr>
          <a:xfrm>
            <a:off x="755724" y="3265961"/>
            <a:ext cx="9895365" cy="3139321"/>
          </a:xfrm>
          <a:prstGeom prst="rect">
            <a:avLst/>
          </a:prstGeom>
          <a:noFill/>
        </p:spPr>
        <p:txBody>
          <a:bodyPr wrap="square">
            <a:spAutoFit/>
          </a:bodyPr>
          <a:lstStyle/>
          <a:p>
            <a:pPr algn="l"/>
            <a:r>
              <a:rPr lang="en-US" b="1" i="0" dirty="0">
                <a:solidFill>
                  <a:srgbClr val="000000"/>
                </a:solidFill>
                <a:effectLst/>
                <a:latin typeface="Times New Roman" panose="02020603050405020304" pitchFamily="18" charset="0"/>
              </a:rPr>
              <a:t>There was a historical experiment proving this completely wrong but the importance of that seems to have been lost:</a:t>
            </a:r>
          </a:p>
          <a:p>
            <a:pPr algn="l"/>
            <a:endParaRPr lang="en-US" b="1" i="0" dirty="0">
              <a:solidFill>
                <a:srgbClr val="000000"/>
              </a:solidFill>
              <a:effectLst/>
              <a:latin typeface="Times New Roman" panose="02020603050405020304" pitchFamily="18" charset="0"/>
            </a:endParaRPr>
          </a:p>
          <a:p>
            <a:pPr algn="l"/>
            <a:r>
              <a:rPr lang="en-US" b="1" i="0" dirty="0">
                <a:solidFill>
                  <a:schemeClr val="accent3"/>
                </a:solidFill>
                <a:effectLst/>
                <a:latin typeface="Times New Roman" panose="02020603050405020304" pitchFamily="18" charset="0"/>
              </a:rPr>
              <a:t>Archimedes of Syracuse (287 - 212 BCE) took a more practical approach. At the request of </a:t>
            </a:r>
            <a:r>
              <a:rPr lang="en-US" b="1" i="0" dirty="0" err="1">
                <a:solidFill>
                  <a:schemeClr val="accent3"/>
                </a:solidFill>
                <a:effectLst/>
                <a:latin typeface="Times New Roman" panose="02020603050405020304" pitchFamily="18" charset="0"/>
              </a:rPr>
              <a:t>Hieron</a:t>
            </a:r>
            <a:r>
              <a:rPr lang="en-US" b="1" i="0" dirty="0">
                <a:solidFill>
                  <a:schemeClr val="accent3"/>
                </a:solidFill>
                <a:effectLst/>
                <a:latin typeface="Times New Roman" panose="02020603050405020304" pitchFamily="18" charset="0"/>
              </a:rPr>
              <a:t>, the tyrant of Syracuse and a family friend, Archimedes interrupted his mathematical researches long enough to apply his understanding of levers and pulleys to the construction of remarkable catapults and cranes to defend the city against Roman attack. Archimedes' catapults lobbed quarter-ton stones at the attacking Roman ships, quickly destroying the clumsy Roman siege engine.</a:t>
            </a:r>
          </a:p>
          <a:p>
            <a:pPr algn="l"/>
            <a:endParaRPr lang="en-US" b="1" i="0" dirty="0">
              <a:solidFill>
                <a:schemeClr val="accent3"/>
              </a:solidFill>
              <a:effectLst/>
              <a:latin typeface="Times New Roman" panose="02020603050405020304" pitchFamily="18" charset="0"/>
            </a:endParaRPr>
          </a:p>
          <a:p>
            <a:pPr algn="l"/>
            <a:r>
              <a:rPr lang="en-US" b="1" i="0" dirty="0">
                <a:solidFill>
                  <a:srgbClr val="000000"/>
                </a:solidFill>
                <a:effectLst/>
                <a:latin typeface="Times New Roman" panose="02020603050405020304" pitchFamily="18" charset="0"/>
              </a:rPr>
              <a:t>Had physics worked the way Aristotle said, hitting targets with catapults would be damn difficult!</a:t>
            </a:r>
          </a:p>
        </p:txBody>
      </p:sp>
    </p:spTree>
    <p:extLst>
      <p:ext uri="{BB962C8B-B14F-4D97-AF65-F5344CB8AC3E}">
        <p14:creationId xmlns:p14="http://schemas.microsoft.com/office/powerpoint/2010/main" val="1956578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Integral</Template>
  <TotalTime>13</TotalTime>
  <Words>879</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vt:i4>
      </vt:variant>
    </vt:vector>
  </HeadingPairs>
  <TitlesOfParts>
    <vt:vector size="21" baseType="lpstr">
      <vt:lpstr>Arial</vt:lpstr>
      <vt:lpstr>Calibri</vt:lpstr>
      <vt:lpstr>Calibri Light</vt:lpstr>
      <vt:lpstr>Century Gothic</vt:lpstr>
      <vt:lpstr>Gill Sans MT</vt:lpstr>
      <vt:lpstr>Times New Roman</vt:lpstr>
      <vt:lpstr>Trebuchet MS</vt:lpstr>
      <vt:lpstr>Tw Cen MT</vt:lpstr>
      <vt:lpstr>Tw Cen MT Condensed</vt:lpstr>
      <vt:lpstr>Wingdings 3</vt:lpstr>
      <vt:lpstr>Integral</vt:lpstr>
      <vt:lpstr>Celestial</vt:lpstr>
      <vt:lpstr>Facet</vt:lpstr>
      <vt:lpstr>Gallery</vt:lpstr>
      <vt:lpstr>Ion</vt:lpstr>
      <vt:lpstr>Aristotle and the Cause Of motion</vt:lpstr>
      <vt:lpstr>The Cause of Motion:</vt:lpstr>
      <vt:lpstr>Falling bodies</vt:lpstr>
      <vt:lpstr>Strato </vt:lpstr>
      <vt:lpstr>Aristotle Says – what do you think this means?</vt:lpstr>
      <vt:lpstr>Projectile 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 and the Cause Of motion</dc:title>
  <dc:creator>Greg</dc:creator>
  <cp:lastModifiedBy>Greg</cp:lastModifiedBy>
  <cp:revision>5</cp:revision>
  <dcterms:created xsi:type="dcterms:W3CDTF">2020-10-05T19:44:52Z</dcterms:created>
  <dcterms:modified xsi:type="dcterms:W3CDTF">2020-10-05T19:57:57Z</dcterms:modified>
</cp:coreProperties>
</file>