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  <p:sldMasterId id="2147484285" r:id="rId2"/>
    <p:sldMasterId id="2147484297" r:id="rId3"/>
    <p:sldMasterId id="2147484314" r:id="rId4"/>
    <p:sldMasterId id="2147484333" r:id="rId5"/>
  </p:sldMasterIdLst>
  <p:notesMasterIdLst>
    <p:notesMasterId r:id="rId11"/>
  </p:notesMasterIdLst>
  <p:sldIdLst>
    <p:sldId id="279" r:id="rId6"/>
    <p:sldId id="269" r:id="rId7"/>
    <p:sldId id="270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6E4732-55A6-4BC4-B66C-E573E9B885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DD054-A0AB-452C-A85C-74C1A395C0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27FF53E-0507-4F8E-BBCE-664A7A308C20}" type="datetimeFigureOut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9A232EC-275C-407A-8866-C6E4554637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E2A01F-F4F0-4017-978C-226989A14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FA006-9989-47FE-BB66-3DCEE31B99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C4921-19D5-4A95-939D-D8650DA72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58CAF9-9F96-44B7-B5C0-39532707FB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EF972DB-1FEC-464A-A607-E4CFD56B9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478CD781-09E7-4918-B8EF-2D1824382B61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4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E21145A-1C8C-46AD-90F7-8D794AC46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84BEE22-70CE-437A-86C5-9CC49DBBF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2BF0067-5F7E-4AE2-B8BC-9050E3353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AFABDB50-70BB-4DE7-877D-81552E9A5421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5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CF87DBA-7EEC-43BB-8750-E4199C4E4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CA75C07-0058-4AFA-9AC3-7636E618F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F63D24A-4CAB-4E8F-9034-5935CB447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4B39A3-DA1C-44D3-A890-B9939779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61317D-9019-4045-887C-4DF307BA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675AD0-6A4B-4487-9D5B-8A770C99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60C8D3A3-CA99-43B5-8D0E-DBF7E8A2F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73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54256-1F86-4F5A-80A5-A67AC1B0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E0FAE4-96D1-4A74-9352-25D4A70C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272B24-DAD0-4945-8B80-923780A8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47B5E-A144-495B-9EDC-D0F3A70F1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3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57BD3276-53A0-4831-A84C-285DFE5B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7791040-A5CF-4758-BA73-51220974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A7FE10-565C-43FF-9F0D-8CE3950B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82257ED-702B-4068-93F7-AFF3AD78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27772589-39F1-4038-ABA6-4B4B4CE41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3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5773BF60-AF62-4F42-9390-C9DAE1B3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3D6635-1351-4194-9143-5A0DCD6D8508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A98BA-EB05-4213-AE54-FE615B4CD52C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4F8E320-4A03-4437-8327-FF4EB785E61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BC79FA3-DF44-407F-956D-7647BDFD83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B3A912D-EC79-447B-BD64-BB06CF7D23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7875C30B-4C89-4D4B-A382-53893E161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C82B4B96-C5FF-4067-BF4A-4A43BEC73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1631800-5822-40C1-8B6D-6A8F5ED3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1F90255-5F7F-4743-883C-942BBACF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00E65DB-C5D4-4CF7-8FFC-7EE30320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F4C53386-5E67-4941-B30D-F858A65CE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0714DF-06F5-4BDE-8F95-88B863D82E0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952158-3735-490B-B7B5-0731CFF5B50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014D9A-91C3-4948-BD45-03BE8EBCF81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B362A3D-12CE-44D3-95DE-929A689A5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5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CEBB65F-F075-47B5-911A-E7DAF94A116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B45D96-7C18-4460-ACAB-5ED59D1AA6F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498CE1-459E-4388-A3E8-51216D81BBE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13B312E-9FA4-4284-B149-A73B1E115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30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80796-7198-411A-B03C-A3D17DBD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781ED-6397-47F3-BFD7-29D0D956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BA885-5852-47F9-AFFA-2F4CD13E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2951A-65C2-4C6E-A2E7-DA5F6CC4D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83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C400CB0D-ED5D-4BDE-820C-CD0D03B43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A17281-E172-4F4D-9577-BF38BD0B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8F2FFB-9A1B-4DF4-8FC7-ED656995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CFBCA5-878E-471D-91C3-9144FE30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B4A61EFA-2294-4718-B3FB-2A27040242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465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3C5F-E1E9-47B8-9789-8CED273C3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376DC-D472-4717-B0A0-981F10DD3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C7421-6C8D-4CD9-A998-ACEAF7F2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5BC0-219F-4A04-8108-2FC7B2A2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3F36F-7AF1-4CF2-A341-8224D7F1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D3A3-CA99-43B5-8D0E-DBF7E8A2F9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47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3164-3D1C-422B-BF7E-43504D7D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DAE9-3263-45FB-909D-7B04B0238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3410-871F-4B3A-BD0C-071BE05B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4BEF-41F5-4F15-BCE9-279CA774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BC5E9-75AF-405C-993E-9E6E3A23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C301-E883-4E40-97C9-8B3490AFB5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2CFA1-66E0-46EE-BE4E-760EF348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8A5B1-F972-40F5-BFB4-1D4916F9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FF824-BACD-4C02-BE5F-AE2CB1AE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3C301-E883-4E40-97C9-8B3490AFB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149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BBFD-73CD-485A-A9D7-1CA673E6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4826F-D76E-48DE-A78C-BE329785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8F46F-D9D8-4246-B7E8-2CB10613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F2068-D6AC-472B-872C-DD12320B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483E1-5C75-4E7C-8FF3-6651908D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1AD5-369A-4081-8879-60CF30F9D6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960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A8ED-EFD3-42AF-9935-8D41D440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8C7E-048C-47C1-B6C1-90F1FD2EB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68FF8-0829-4D9F-A528-FAB1EA3C9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769C0-0A5F-4C4E-9C56-BA9FD849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4E13A-F78D-4EC8-8C17-10E06320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0BE19-7FFC-4817-B31C-92E8B6E0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EF6E-ADA7-4F02-8666-0213D5CD36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7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A148-E6AE-4B4F-ADD0-9B707C0F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AEB83-67C5-42EE-B618-4BDDA6106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756D9-5B5A-4C42-BC24-824B92B3C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921CA-9EB7-4252-8DF3-3749F978C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26CEB-ADAA-4E72-A5B4-EFED9F931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6D073-893F-4364-9F03-A3AE55AC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D93595-5C64-4E17-AA21-991FDCCD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064BB-1B4D-498E-B86B-FA09DEDE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F49E-6081-4462-A0C3-796CFFB580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359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AB45-050E-4368-B49B-F706810C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59759-29A3-4E6D-849A-910396C7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17EB8-CD7D-4730-A6A9-A9A72D63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5E7BC-4606-476E-9E9A-E4488921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4867-707F-4412-A491-374028F93D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588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640B6-D88B-4737-9DB1-0D2E0F27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822BA-69D8-4587-A213-D3A7D96A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EB506-A45A-4CBA-90C0-60372969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EA97-D1CD-4058-8805-0DB6B6C43B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30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5D1F-3519-4418-A543-71371BB9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F2859-EDA0-4A5E-AEB6-AF818419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07609-C0D5-40BC-B304-C16ADAA8D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9B77F-D666-4F32-AA58-0F6F7DB3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D3B71-EE0A-4FF0-B650-A679A69B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4BBD7-4233-45F9-804C-942D5D34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6CF-550F-4A86-BE97-38C04B7587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091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2035-4E46-47B1-89E3-8AE830F4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4BDF1-E2E5-49AD-8453-CC96AFEA7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EEBD7-B51A-480B-BBE2-85E7A3480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763F9-4ED8-48A5-9818-FAE568E6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5DF80-9241-4B5A-9068-B976B169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02B8B-452A-40F4-B195-C9EAA93C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C7CD-FBF5-48FC-8459-DA2B06813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360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D0AF-43EE-40B1-AF7F-A47CF47C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10881-5677-42CC-9371-AAC7DF672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7567F-18FD-4C00-994F-90090004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02DFA-918F-4224-886B-5B57DD27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3AF7B-2C30-48A5-ABFF-56ECC843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951A-65C2-4C6E-A2E7-DA5F6CC4D3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99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D77DF-7034-43EE-8D2B-4962D8722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B4DFF-0E93-4732-B577-B771C2749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C3EE8-81A2-4401-942F-969C1019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8426E-EFBB-4058-84BD-98BA2AA9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6CC9-E4BF-49CF-AD69-6326C0FC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1EFA-2294-4718-B3FB-2A27040242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08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0BC12B2-0D6F-4998-A572-A5832ABF10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83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64E483BA-8BDD-4D58-984D-F7FF19172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910BEB-DE4B-400F-85FF-F2B1878A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435E4C-FA82-4DFE-B606-B3857D17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15ED60-657A-4905-97F8-EFC060C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DEC11AD5-369A-4081-8879-60CF30F9D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146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8C81-ADD9-46C1-B1E6-4E14DC7BE6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EC6BCB-2958-4687-8981-C8D945A48B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644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F83343-734B-46B5-AC67-C76A74AD38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30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8AFEC8C-B6EE-4DD4-B8D6-77EA78187F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669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49-BB8D-46BA-B2D0-F586B91F82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89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011D-9FF9-4A22-9E7E-5BDD021FEA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97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134-AA78-47E0-B403-F3CDA9185F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9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E72C67D-3EDE-47EE-91BA-87E2226396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455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8340ECB-2F4B-4D17-B6CD-93B1F7B0AB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206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8340ECB-2F4B-4D17-B6CD-93B1F7B0ABA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E3AB8C-1970-4E8C-8562-CDB804F7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6940C-F099-4F70-8360-E0222516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823080-DAF0-43F4-8098-DB7D3A87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4EF6E-ADA7-4F02-8666-0213D5CD3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741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340ECB-2F4B-4D17-B6CD-93B1F7B0AB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223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340ECB-2F4B-4D17-B6CD-93B1F7B0ABA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96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340ECB-2F4B-4D17-B6CD-93B1F7B0AB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174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7CC4-EEF8-4885-81AB-9A37EFAFDB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964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AAFB-6218-46F7-AECE-67E42E422A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14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B68A-36EF-44BF-8BF8-C7D27D69D6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34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504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5FE8-0C38-4764-936C-A89713A89E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813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55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78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EAD218-7F01-44D0-875C-1E3851E9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8BC070-1AC6-4513-AEFD-7623BB8D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EEAE50-B2A5-4C87-A31B-20F9F7D7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CF49E-6081-4462-A0C3-796CFFB58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789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CBD1-3AE4-4CD7-A198-BCD203D38B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72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BAEE-148C-4716-999F-590CC4F762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627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4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D02D-ECD0-4921-813C-C821808187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205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465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689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406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563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350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1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774528-2F2A-4134-93A1-4BF85C60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EB9A1D-A5BC-4796-B38A-AB03E3D8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9A6D5C-9D48-4855-BE9B-84075F5D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84867-707F-4412-A491-374028F93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889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525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68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7A088F5C-267B-4E32-BC09-A794855052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AC1DC-7914-430E-8623-FB5EBAE541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8D0391B9-009A-430C-B058-8FCFD785362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4FFCEF5E-7071-47C9-B951-214327EC3B0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6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E902-B861-4595-A827-1549FBD5A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22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014-24E4-498B-880C-CD69CF860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472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49E5-B91A-44F5-A9D6-AF481E07A5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139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5E52-4374-448F-A052-46EA2D23ED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31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B9E-AB34-4AEA-8917-6DBA265CA5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081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0411-7D23-4218-B6C0-B3E9E8476B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7888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6784-BFC3-4A8A-A5A9-45E5793CB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3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6DBEE6-7C4F-4934-A729-4BF8B386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83A798-6113-44F5-B069-74DA6A93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5759C5-E954-444B-A331-26B1432D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EA97-D1CD-4058-8805-0DB6B6C43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7770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A8CD-1CEE-4C39-9B80-5E5D90E07E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355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8B21-54CC-42F8-9943-0372DC179E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360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33FD-C1B8-42A8-B0FF-0EB1CA9854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412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33FD-C1B8-42A8-B0FF-0EB1CA9854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33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33FD-C1B8-42A8-B0FF-0EB1CA9854A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177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33FD-C1B8-42A8-B0FF-0EB1CA9854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908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33FD-C1B8-42A8-B0FF-0EB1CA9854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75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33FD-C1B8-42A8-B0FF-0EB1CA9854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577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CF34-517B-4A47-AA61-2BBBE911E0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764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C136-8BD8-46CB-896E-D0EAFF8E93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2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013A10-D6CE-419E-B25D-570F491A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61D7E2-DB54-4729-8ECD-72A11BB5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35A624-CFE4-472E-A7DA-D3CC040F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5D6CF-550F-4A86-BE97-38C04B758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04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231E4B-FC6D-410E-A5E7-E5C060D0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498538-89D7-4158-9819-8A124977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2AA18E-0B8C-4077-9241-21503D8B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4C7CD-FBF5-48FC-8459-DA2B06813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33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0-HD-TOP.png">
            <a:extLst>
              <a:ext uri="{FF2B5EF4-FFF2-40B4-BE49-F238E27FC236}">
                <a16:creationId xmlns:a16="http://schemas.microsoft.com/office/drawing/2014/main" id="{7D927079-20CD-4E0E-A74D-5760B94A0C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BD803-F108-4AAF-A07B-078C7230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DCE0332D-EF9C-4E26-9F82-2F623BD1B6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0AE7-2D83-4714-8E93-930883343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26CD-1DE8-4B68-989D-1D36FF75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D8C7F-7025-4749-9A66-02E46E02A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D834549B-A0A1-4BA0-86F4-D1D1A0DEDC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2" r:id="rId1"/>
    <p:sldLayoutId id="2147484238" r:id="rId2"/>
    <p:sldLayoutId id="2147484263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64" r:id="rId11"/>
    <p:sldLayoutId id="2147484265" r:id="rId12"/>
    <p:sldLayoutId id="2147484266" r:id="rId13"/>
    <p:sldLayoutId id="2147484246" r:id="rId14"/>
    <p:sldLayoutId id="2147484247" r:id="rId15"/>
    <p:sldLayoutId id="2147484248" r:id="rId16"/>
    <p:sldLayoutId id="2147484267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F8DDC-7D9A-456F-8BFC-6C740972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520B1-81CB-4DA8-A06F-28445D1EC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BABDE-6EEF-437B-8714-A7C101528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3F889-B423-4A5E-AF11-8B4106866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58DFE-3CA1-4F54-B2D5-885336A61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48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47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816423-39EA-45A2-9EA6-1C2BD46C24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50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  <p:sldLayoutId id="214748433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333FD-C1B8-42A8-B0FF-0EB1CA9854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687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8" r:id="rId15"/>
    <p:sldLayoutId id="2147484349" r:id="rId16"/>
    <p:sldLayoutId id="214748435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274371E-B098-4F11-8312-4DF1BABF6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Tempus Sans ITC" panose="04020404030D07020202" pitchFamily="82" charset="0"/>
              </a:rPr>
              <a:t>Aristotle reintroduced as translated by Averroes circa 1150 AD</a:t>
            </a:r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4BE21A-4557-4119-BA22-32570EF62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buNone/>
              <a:defRPr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Translated and Commented on Aristotle and his commentary is available to Europeans a 100 years later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Aquinas refers to Averroes as “The Commentator” and Aquinas likely borrowed material and thoughts from Averroes</a:t>
            </a:r>
          </a:p>
          <a:p>
            <a:pPr marL="457200" lvl="1" indent="0" eaLnBrk="1" fontAlgn="auto" hangingPunct="1">
              <a:buFont typeface="Wingdings 2" charset="2"/>
              <a:buNone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endParaRPr lang="en-US" altLang="en-US" sz="2400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B8173BE1-5E1F-472D-A5D0-96BFC292D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Thomas Aquinas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61E046F-F798-420F-BD3D-1A80B0B74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1225-1274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Latin version of Aristotle </a:t>
            </a: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corpus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arrives in Europe.  Aquinas pours over it.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Aquinas basically is responsible for the ‘rebirth of reason’ as articulated by Aristotle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Aquinas:  God leads humans to a rational and moral life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Aristotle:  Rationality and morality are inherent qualities in humans.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this way, the Christian God has endowed humans with the qualities that Aristotle frequently writes about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59865F1-AC01-4A89-A258-D389F2D04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213" y="382588"/>
            <a:ext cx="7634287" cy="760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Aquinas = Aristotle of the 13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EC6C4E4-84B5-4F93-BD02-EB0AADA7A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4875" y="1243013"/>
            <a:ext cx="7634288" cy="3594100"/>
          </a:xfrm>
        </p:spPr>
        <p:txBody>
          <a:bodyPr>
            <a:normAutofit fontScale="85000" lnSpcReduction="10000"/>
          </a:bodyPr>
          <a:lstStyle/>
          <a:p>
            <a:pPr marL="273050">
              <a:lnSpc>
                <a:spcPct val="90000"/>
              </a:lnSpc>
            </a:pPr>
            <a:r>
              <a:rPr lang="en-US" altLang="en-US" sz="1800" dirty="0"/>
              <a:t>Man can know of the world only that which he learns from experience but this sets limits to what can be known. Therefore “how can we reconcile faith and reason?”  </a:t>
            </a:r>
            <a:endParaRPr lang="en-US" altLang="en-US" sz="1800" i="1" dirty="0"/>
          </a:p>
          <a:p>
            <a:pPr marL="273050">
              <a:lnSpc>
                <a:spcPct val="90000"/>
              </a:lnSpc>
            </a:pPr>
            <a:r>
              <a:rPr lang="en-US" altLang="en-US" sz="1800" b="1" dirty="0"/>
              <a:t>The world is intelligible to the rational man.  Whatever exists can be understood and has a set of causes.  These causes can be known through experience and (rational) reflection</a:t>
            </a:r>
            <a:r>
              <a:rPr lang="en-US" altLang="en-US" sz="1800" dirty="0"/>
              <a:t>.</a:t>
            </a:r>
          </a:p>
          <a:p>
            <a:pPr marL="273050">
              <a:lnSpc>
                <a:spcPct val="90000"/>
              </a:lnSpc>
            </a:pPr>
            <a:r>
              <a:rPr lang="en-US" altLang="en-US" sz="1800" dirty="0"/>
              <a:t>Aquinas found truth in logical argument -- if you could argue back and forth successfully, then you could find the first principle or first cause. (e.g. Aristotle)</a:t>
            </a:r>
          </a:p>
          <a:p>
            <a:pPr marL="273050">
              <a:lnSpc>
                <a:spcPct val="90000"/>
              </a:lnSpc>
            </a:pPr>
            <a:r>
              <a:rPr lang="en-US" altLang="en-US" sz="1800" dirty="0"/>
              <a:t>Reformulates Aristotle so that the Prime Mover in fact, is God. (although this is a controversial interpretation)</a:t>
            </a:r>
          </a:p>
          <a:p>
            <a:pPr marL="273050">
              <a:lnSpc>
                <a:spcPct val="90000"/>
              </a:lnSpc>
            </a:pPr>
            <a:endParaRPr lang="en-US" altLang="en-US" sz="1800" dirty="0"/>
          </a:p>
          <a:p>
            <a:pPr marL="273050">
              <a:lnSpc>
                <a:spcPct val="90000"/>
              </a:lnSpc>
            </a:pPr>
            <a:r>
              <a:rPr lang="en-US" altLang="en-US" sz="1800" dirty="0"/>
              <a:t>Aquinas utilized Aristotelian logic as an instrument of both theological and philosophical analysis. Faith and reason are two roads to a single truth. What reason cannot uncover, faith will. </a:t>
            </a:r>
            <a:r>
              <a:rPr lang="en-US" altLang="en-US" sz="1800" dirty="0">
                <a:sym typeface="Wingdings" panose="05000000000000000000" pitchFamily="2" charset="2"/>
              </a:rPr>
              <a:t> </a:t>
            </a:r>
            <a:r>
              <a:rPr lang="en-US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Therefore, all has an explanation; there is no mystery.</a:t>
            </a:r>
            <a:endParaRPr lang="en-US" altLang="en-US" sz="1800" b="1" dirty="0">
              <a:solidFill>
                <a:srgbClr val="FF0000"/>
              </a:solidFill>
            </a:endParaRPr>
          </a:p>
          <a:p>
            <a:pPr marL="273050">
              <a:lnSpc>
                <a:spcPct val="90000"/>
              </a:lnSpc>
            </a:pPr>
            <a:endParaRPr lang="en-US" altLang="en-US" sz="1800" dirty="0"/>
          </a:p>
          <a:p>
            <a:pPr marL="273050">
              <a:lnSpc>
                <a:spcPct val="90000"/>
              </a:lnSpc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8D15B9F2-B79C-458C-9A16-614979F0F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63" y="26988"/>
            <a:ext cx="8885237" cy="1155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Separation of Reason and Faith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E2565BDD-2678-494B-A10B-58E2897904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650" y="1066800"/>
            <a:ext cx="8896350" cy="16764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r>
              <a:rPr lang="en-US" dirty="0"/>
              <a:t>Knowing applies to the domain of reason:</a:t>
            </a:r>
          </a:p>
          <a:p>
            <a:pPr lvl="1" eaLnBrk="1" hangingPunct="1">
              <a:buClr>
                <a:schemeClr val="tx2"/>
              </a:buClr>
              <a:buSzTx/>
              <a:buFontTx/>
              <a:buChar char="•"/>
              <a:defRPr/>
            </a:pPr>
            <a:r>
              <a:rPr lang="en-US" dirty="0"/>
              <a:t>Any truth humans gain apart from divine revelation is acquired by the unaided light of the intellect</a:t>
            </a:r>
          </a:p>
          <a:p>
            <a:pPr lvl="1" eaLnBrk="1" hangingPunct="1">
              <a:buClr>
                <a:schemeClr val="tx2"/>
              </a:buClr>
              <a:buSzTx/>
              <a:buFontTx/>
              <a:buChar char="•"/>
              <a:defRPr/>
            </a:pPr>
            <a:endParaRPr lang="en-US" dirty="0"/>
          </a:p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endParaRPr lang="en-US" dirty="0"/>
          </a:p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endParaRPr lang="en-US" dirty="0"/>
          </a:p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endParaRPr lang="en-US" dirty="0"/>
          </a:p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endParaRPr lang="en-US" dirty="0"/>
          </a:p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62F1896-F277-43B9-92A4-18F6790AE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C63103-A892-43C3-AA0B-19946A3F17F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129040" name="AutoShape 16">
            <a:extLst>
              <a:ext uri="{FF2B5EF4-FFF2-40B4-BE49-F238E27FC236}">
                <a16:creationId xmlns:a16="http://schemas.microsoft.com/office/drawing/2014/main" id="{930AFF40-4C7C-4FDB-A3C7-E45C2CDA8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3036888"/>
            <a:ext cx="1600200" cy="1771650"/>
          </a:xfrm>
          <a:prstGeom prst="irregularSeal1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29030" name="Oval 6">
            <a:extLst>
              <a:ext uri="{FF2B5EF4-FFF2-40B4-BE49-F238E27FC236}">
                <a16:creationId xmlns:a16="http://schemas.microsoft.com/office/drawing/2014/main" id="{EE3E230F-BA24-4167-8DC5-EFE8FACCC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028950"/>
            <a:ext cx="1219200" cy="1143000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31" name="Text Box 7">
            <a:extLst>
              <a:ext uri="{FF2B5EF4-FFF2-40B4-BE49-F238E27FC236}">
                <a16:creationId xmlns:a16="http://schemas.microsoft.com/office/drawing/2014/main" id="{912FC6DE-3890-44DA-A78D-D76BB048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1295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cs typeface="Arial" panose="020B0604020202020204" pitchFamily="34" charset="0"/>
              </a:rPr>
              <a:t>Observed Event</a:t>
            </a:r>
          </a:p>
        </p:txBody>
      </p:sp>
      <p:sp>
        <p:nvSpPr>
          <p:cNvPr id="129032" name="Line 8">
            <a:extLst>
              <a:ext uri="{FF2B5EF4-FFF2-40B4-BE49-F238E27FC236}">
                <a16:creationId xmlns:a16="http://schemas.microsoft.com/office/drawing/2014/main" id="{CA003DB7-F0BD-4290-B195-B39A7CDF5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810000"/>
            <a:ext cx="16764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33" name="Text Box 9">
            <a:extLst>
              <a:ext uri="{FF2B5EF4-FFF2-40B4-BE49-F238E27FC236}">
                <a16:creationId xmlns:a16="http://schemas.microsoft.com/office/drawing/2014/main" id="{1AF17F91-B4E7-4703-9A43-8CC23349D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3341688"/>
            <a:ext cx="152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Sensed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0EA4FD10-FE05-423E-9579-975517F5B1AE}"/>
              </a:ext>
            </a:extLst>
          </p:cNvPr>
          <p:cNvSpPr/>
          <p:nvPr/>
        </p:nvSpPr>
        <p:spPr>
          <a:xfrm>
            <a:off x="4551363" y="3155950"/>
            <a:ext cx="3581400" cy="153352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/>
              <a:t>Intellect now becomes aware of this and can start to process it to become a “Truth” (this will later be amplified by Descartes and Kant)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AF356-F459-4568-838A-F743DA12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77724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b="1" i="1" dirty="0"/>
              <a:t>Believing </a:t>
            </a:r>
            <a:r>
              <a:rPr lang="en-US" altLang="en-US" sz="2800" dirty="0"/>
              <a:t>applies to the domain of revelation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/>
              <a:t>Truths  based on faith are acquired by believing the authoritative word of God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  <p:bldP spid="129040" grpId="0" animBg="1"/>
      <p:bldP spid="129030" grpId="0" animBg="1" autoUpdateAnimBg="0"/>
      <p:bldP spid="129031" grpId="0" autoUpdateAnimBg="0"/>
      <p:bldP spid="129033" grpId="0" autoUpdateAnimBg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A03121BA-C4CB-4DB0-B277-F2003EFEB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4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Natural Law 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A6C0D70-3357-40B2-B83A-836B9066B4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339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2"/>
              </a:buClr>
              <a:buSzTx/>
              <a:buFontTx/>
              <a:buChar char="•"/>
              <a:defRPr/>
            </a:pPr>
            <a:r>
              <a:rPr lang="en-US" dirty="0"/>
              <a:t>Aquinas takes insights present in Plato, Aristotle and the Stoics (such as Epictetus and Cicero) and re-interprets them for the culture of medieval Europe (Kings </a:t>
            </a:r>
            <a:r>
              <a:rPr lang="en-US"/>
              <a:t>and Peasants).</a:t>
            </a: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/>
              </a:buClr>
              <a:buSzTx/>
              <a:buFontTx/>
              <a:buChar char="•"/>
              <a:defRPr/>
            </a:pPr>
            <a:r>
              <a:rPr lang="en-US" dirty="0"/>
              <a:t>He then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sifts them through a Christian filter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/>
              </a:buClr>
              <a:buSzTx/>
              <a:buFontTx/>
              <a:buChar char="•"/>
              <a:defRPr/>
            </a:pPr>
            <a:r>
              <a:rPr lang="en-US" dirty="0"/>
              <a:t>The result is a powerful tool for coaxing non-Christians to an awareness of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objective moral standards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This will become very important in the way culture behaves in the future – but is there such a thing?</a:t>
            </a: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/>
              </a:buClr>
              <a:buSzTx/>
              <a:buFontTx/>
              <a:buChar char="•"/>
              <a:defRPr/>
            </a:pPr>
            <a:r>
              <a:rPr lang="en-US" dirty="0"/>
              <a:t>Natural law shows up in our Declaration of Independence, the Civil Rights Movement, and the ethical positions of the Catholic Church</a:t>
            </a: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3FC028D3-37BB-47A5-8A8C-C763B63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DAF1BB-0A2C-4F50-98C2-5BEC292375BB}" type="slidenum">
              <a:rPr lang="en-US" altLang="en-US">
                <a:solidFill>
                  <a:srgbClr val="BCBCBC"/>
                </a:solidFill>
              </a:rPr>
              <a:pPr/>
              <a:t>5</a:t>
            </a:fld>
            <a:endParaRPr lang="en-US" altLang="en-US">
              <a:solidFill>
                <a:srgbClr val="BCBC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bldLvl="2" autoUpdateAnimBg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481</Words>
  <Application>Microsoft Office PowerPoint</Application>
  <PresentationFormat>On-screen Show (4:3)</PresentationFormat>
  <Paragraphs>41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4" baseType="lpstr">
      <vt:lpstr>Arial</vt:lpstr>
      <vt:lpstr>Wingdings</vt:lpstr>
      <vt:lpstr>Calibri</vt:lpstr>
      <vt:lpstr>Lucida Sans</vt:lpstr>
      <vt:lpstr>Book Antiqua</vt:lpstr>
      <vt:lpstr>Wingdings 2</vt:lpstr>
      <vt:lpstr>Wingdings 3</vt:lpstr>
      <vt:lpstr>Century Gothic</vt:lpstr>
      <vt:lpstr>Garamond</vt:lpstr>
      <vt:lpstr>Impact</vt:lpstr>
      <vt:lpstr>Gill Sans MT</vt:lpstr>
      <vt:lpstr>Tempus Sans ITC</vt:lpstr>
      <vt:lpstr>Comic Sans MS</vt:lpstr>
      <vt:lpstr>Times New Roman</vt:lpstr>
      <vt:lpstr>Vapor Trail</vt:lpstr>
      <vt:lpstr>Office Theme</vt:lpstr>
      <vt:lpstr>Wisp</vt:lpstr>
      <vt:lpstr>Droplet</vt:lpstr>
      <vt:lpstr>Ion</vt:lpstr>
      <vt:lpstr>Aristotle reintroduced as translated by Averroes circa 1150 AD</vt:lpstr>
      <vt:lpstr>Thomas Aquinas</vt:lpstr>
      <vt:lpstr>Aquinas = Aristotle of the 13th Century</vt:lpstr>
      <vt:lpstr>Separation of Reason and Faith</vt:lpstr>
      <vt:lpstr>Natural Law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in the Dark Ages</dc:title>
  <dc:creator>Greg Bothun</dc:creator>
  <cp:lastModifiedBy>Greg</cp:lastModifiedBy>
  <cp:revision>33</cp:revision>
  <dcterms:created xsi:type="dcterms:W3CDTF">2006-04-19T17:25:10Z</dcterms:created>
  <dcterms:modified xsi:type="dcterms:W3CDTF">2020-10-12T00:12:47Z</dcterms:modified>
</cp:coreProperties>
</file>