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20" r:id="rId3"/>
    <p:sldMasterId id="2147483732" r:id="rId4"/>
  </p:sldMasterIdLst>
  <p:sldIdLst>
    <p:sldId id="256" r:id="rId5"/>
    <p:sldId id="257" r:id="rId6"/>
    <p:sldId id="259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85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A3241914-876B-45DA-9F92-307DA0A05ADD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1914-876B-45DA-9F92-307DA0A05ADD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1914-876B-45DA-9F92-307DA0A05ADD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1914-876B-45DA-9F92-307DA0A05ADD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1914-876B-45DA-9F92-307DA0A05ADD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1914-876B-45DA-9F92-307DA0A05ADD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3241914-876B-45DA-9F92-307DA0A05ADD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1914-876B-45DA-9F92-307DA0A05ADD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1914-876B-45DA-9F92-307DA0A05ADD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1914-876B-45DA-9F92-307DA0A05ADD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1914-876B-45DA-9F92-307DA0A05ADD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3241914-876B-45DA-9F92-307DA0A05ADD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3241914-876B-45DA-9F92-307DA0A05ADD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1914-876B-45DA-9F92-307DA0A05ADD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1914-876B-45DA-9F92-307DA0A05ADD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3241914-876B-45DA-9F92-307DA0A05ADD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1914-876B-45DA-9F92-307DA0A05ADD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1914-876B-45DA-9F92-307DA0A05ADD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3241914-876B-45DA-9F92-307DA0A05ADD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3241914-876B-45DA-9F92-307DA0A05ADD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1914-876B-45DA-9F92-307DA0A05ADD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1914-876B-45DA-9F92-307DA0A05ADD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1914-876B-45DA-9F92-307DA0A05ADD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1914-876B-45DA-9F92-307DA0A05ADD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3241914-876B-45DA-9F92-307DA0A05ADD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1914-876B-45DA-9F92-307DA0A05ADD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3241914-876B-45DA-9F92-307DA0A05ADD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1914-876B-45DA-9F92-307DA0A05ADD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603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1914-876B-45DA-9F92-307DA0A05ADD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1719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1914-876B-45DA-9F92-307DA0A05ADD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409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1914-876B-45DA-9F92-307DA0A05ADD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3832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1914-876B-45DA-9F92-307DA0A05ADD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849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1914-876B-45DA-9F92-307DA0A05ADD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78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3241914-876B-45DA-9F92-307DA0A05ADD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1914-876B-45DA-9F92-307DA0A05ADD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3418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1914-876B-45DA-9F92-307DA0A05ADD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234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1914-876B-45DA-9F92-307DA0A05ADD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2882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1914-876B-45DA-9F92-307DA0A05ADD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0140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1914-876B-45DA-9F92-307DA0A05ADD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0596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1914-876B-45DA-9F92-307DA0A05ADD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32768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1914-876B-45DA-9F92-307DA0A05ADD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9714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1914-876B-45DA-9F92-307DA0A05ADD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778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1914-876B-45DA-9F92-307DA0A05ADD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7354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1914-876B-45DA-9F92-307DA0A05ADD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502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3241914-876B-45DA-9F92-307DA0A05ADD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1914-876B-45DA-9F92-307DA0A05ADD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209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1914-876B-45DA-9F92-307DA0A05ADD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1914-876B-45DA-9F92-307DA0A05ADD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3241914-876B-45DA-9F92-307DA0A05ADD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A3241914-876B-45DA-9F92-307DA0A05ADD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A3241914-876B-45DA-9F92-307DA0A05ADD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3241914-876B-45DA-9F92-307DA0A05ADD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3241914-876B-45DA-9F92-307DA0A05ADD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A3241914-876B-45DA-9F92-307DA0A05ADD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647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 obscure figure in history but his work is preserved for Copernicus to “cite”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Capella’s revision of Ptolemy on Planetary Motion</a:t>
            </a:r>
          </a:p>
        </p:txBody>
      </p:sp>
    </p:spTree>
    <p:extLst>
      <p:ext uri="{BB962C8B-B14F-4D97-AF65-F5344CB8AC3E}">
        <p14:creationId xmlns:p14="http://schemas.microsoft.com/office/powerpoint/2010/main" val="105574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hps.cam.ac.uk/library/universalharmony/20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00200"/>
            <a:ext cx="2857500" cy="443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762000"/>
            <a:ext cx="4724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nstantia" panose="02030602050306030303" pitchFamily="18" charset="0"/>
              </a:rPr>
              <a:t>Originally written after the sack of Rome (410 AD) but before the conquest of North Africa by the Vandals in 429.</a:t>
            </a:r>
          </a:p>
          <a:p>
            <a:endParaRPr lang="en-US" sz="2000" dirty="0">
              <a:latin typeface="Constantia" panose="02030602050306030303" pitchFamily="18" charset="0"/>
            </a:endParaRPr>
          </a:p>
          <a:p>
            <a:r>
              <a:rPr lang="en-US" sz="2000" i="1" dirty="0">
                <a:latin typeface="Constantia" panose="02030602050306030303" pitchFamily="18" charset="0"/>
              </a:rPr>
              <a:t>De </a:t>
            </a:r>
            <a:r>
              <a:rPr lang="en-US" sz="2000" i="1" dirty="0" err="1">
                <a:latin typeface="Constantia" panose="02030602050306030303" pitchFamily="18" charset="0"/>
              </a:rPr>
              <a:t>nuptiis</a:t>
            </a:r>
            <a:r>
              <a:rPr lang="en-US" sz="2000" i="1" dirty="0">
                <a:latin typeface="Constantia" panose="02030602050306030303" pitchFamily="18" charset="0"/>
              </a:rPr>
              <a:t> </a:t>
            </a:r>
            <a:r>
              <a:rPr lang="en-US" sz="2000" i="1" dirty="0" err="1">
                <a:latin typeface="Constantia" panose="02030602050306030303" pitchFamily="18" charset="0"/>
              </a:rPr>
              <a:t>Philologiae</a:t>
            </a:r>
            <a:r>
              <a:rPr lang="en-US" sz="2000" i="1" dirty="0">
                <a:latin typeface="Constantia" panose="02030602050306030303" pitchFamily="18" charset="0"/>
              </a:rPr>
              <a:t> et </a:t>
            </a:r>
            <a:r>
              <a:rPr lang="en-US" sz="2000" i="1" dirty="0" err="1">
                <a:latin typeface="Constantia" panose="02030602050306030303" pitchFamily="18" charset="0"/>
              </a:rPr>
              <a:t>Mercurii</a:t>
            </a:r>
            <a:r>
              <a:rPr lang="en-US" sz="2000" dirty="0">
                <a:latin typeface="Constantia" panose="02030602050306030303" pitchFamily="18" charset="0"/>
              </a:rPr>
              <a:t> ("On the Marriage of Philology and Mercury“) is an 8 Volume work.  The 8</a:t>
            </a:r>
            <a:r>
              <a:rPr lang="en-US" sz="2000" baseline="30000" dirty="0">
                <a:latin typeface="Constantia" panose="02030602050306030303" pitchFamily="18" charset="0"/>
              </a:rPr>
              <a:t>th</a:t>
            </a:r>
            <a:r>
              <a:rPr lang="en-US" sz="2000" dirty="0">
                <a:latin typeface="Constantia" panose="02030602050306030303" pitchFamily="18" charset="0"/>
              </a:rPr>
              <a:t> book has the astronomy in it.</a:t>
            </a:r>
          </a:p>
          <a:p>
            <a:endParaRPr lang="en-US" sz="2000" dirty="0">
              <a:latin typeface="Constantia" panose="02030602050306030303" pitchFamily="18" charset="0"/>
            </a:endParaRPr>
          </a:p>
          <a:p>
            <a:r>
              <a:rPr lang="en-US" sz="2000" dirty="0">
                <a:latin typeface="Constantia" panose="02030602050306030303" pitchFamily="18" charset="0"/>
              </a:rPr>
              <a:t>The title refers to the allegorical union of the intellectually profitable pursuit (Mercury) of learning by way of the art of letters (Philology).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49530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erlin Sans FB Demi" panose="020E0802020502020306" pitchFamily="34" charset="0"/>
              </a:rPr>
              <a:t>Reprinted in 1539 through the printing press and thus available to Copernicus</a:t>
            </a:r>
          </a:p>
        </p:txBody>
      </p:sp>
    </p:spTree>
    <p:extLst>
      <p:ext uri="{BB962C8B-B14F-4D97-AF65-F5344CB8AC3E}">
        <p14:creationId xmlns:p14="http://schemas.microsoft.com/office/powerpoint/2010/main" val="88165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this work*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241 duplicate manuscripts made during the Middle Ages (prior to printing press)</a:t>
            </a:r>
          </a:p>
          <a:p>
            <a:r>
              <a:rPr lang="en-US" dirty="0"/>
              <a:t>Translated into Old German in the 11</a:t>
            </a:r>
            <a:r>
              <a:rPr lang="en-US" baseline="30000" dirty="0"/>
              <a:t>th</a:t>
            </a:r>
            <a:r>
              <a:rPr lang="en-US" dirty="0"/>
              <a:t> Century</a:t>
            </a:r>
          </a:p>
          <a:p>
            <a:r>
              <a:rPr lang="en-US" dirty="0"/>
              <a:t>Much of this work was apparently used as a textbook up until about 1300</a:t>
            </a:r>
          </a:p>
          <a:p>
            <a:endParaRPr lang="en-US" dirty="0"/>
          </a:p>
          <a:p>
            <a:r>
              <a:rPr lang="en-US" dirty="0"/>
              <a:t>* - all of the above form Wikipedia, so …</a:t>
            </a:r>
          </a:p>
        </p:txBody>
      </p:sp>
    </p:spTree>
    <p:extLst>
      <p:ext uri="{BB962C8B-B14F-4D97-AF65-F5344CB8AC3E}">
        <p14:creationId xmlns:p14="http://schemas.microsoft.com/office/powerpoint/2010/main" val="912594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72044"/>
            <a:ext cx="5105400" cy="621131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0" y="274638"/>
            <a:ext cx="2743200" cy="1143000"/>
          </a:xfrm>
        </p:spPr>
        <p:txBody>
          <a:bodyPr>
            <a:normAutofit/>
          </a:bodyPr>
          <a:lstStyle/>
          <a:p>
            <a:r>
              <a:rPr lang="en-US" dirty="0"/>
              <a:t>what do you notice?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600" y="21336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Mercury and Venus now orbit directly around the SUN and that SYSTEM orbits around the Earth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296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189</Words>
  <Application>Microsoft Office PowerPoint</Application>
  <PresentationFormat>On-screen Show (4:3)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17" baseType="lpstr">
      <vt:lpstr>Arial</vt:lpstr>
      <vt:lpstr>Berlin Sans FB Demi</vt:lpstr>
      <vt:lpstr>Constantia</vt:lpstr>
      <vt:lpstr>Corbel</vt:lpstr>
      <vt:lpstr>Garamond</vt:lpstr>
      <vt:lpstr>Georgia</vt:lpstr>
      <vt:lpstr>Tw Cen MT</vt:lpstr>
      <vt:lpstr>Wingdings</vt:lpstr>
      <vt:lpstr>Wingdings 2</vt:lpstr>
      <vt:lpstr>BlackTie</vt:lpstr>
      <vt:lpstr>Civic</vt:lpstr>
      <vt:lpstr>Median</vt:lpstr>
      <vt:lpstr>Depth</vt:lpstr>
      <vt:lpstr>Capella’s revision of Ptolemy on Planetary Motion</vt:lpstr>
      <vt:lpstr>PowerPoint Presentation</vt:lpstr>
      <vt:lpstr>Impact of this work*</vt:lpstr>
      <vt:lpstr>what do you notice?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Capella’s revision</dc:title>
  <dc:creator>Dr. Nuts</dc:creator>
  <cp:lastModifiedBy>Greg</cp:lastModifiedBy>
  <cp:revision>5</cp:revision>
  <dcterms:created xsi:type="dcterms:W3CDTF">2015-02-02T20:45:52Z</dcterms:created>
  <dcterms:modified xsi:type="dcterms:W3CDTF">2020-10-05T20:37:06Z</dcterms:modified>
</cp:coreProperties>
</file>