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5" r:id="rId2"/>
    <p:sldMasterId id="2147483767" r:id="rId3"/>
  </p:sldMasterIdLst>
  <p:sldIdLst>
    <p:sldId id="256" r:id="rId4"/>
    <p:sldId id="257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8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A82756-DC90-4F58-AD3D-777F7FFB9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7016AC-6763-46C9-9787-113E5C655C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6EBB3D-DAA0-4E69-ADFF-08739FA20C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DA7DF-AAD0-4C2B-A96C-242D55BED0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54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10F786-4E86-43D4-8479-655AC93EF3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A224C3-D286-4DA4-9181-BC48E5AB7F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F6CBAF-9EEC-4DE8-96CB-7A2F4749A7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22D2F-A0DC-4ED5-9A36-F55286FFFE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8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69AFEA-B99A-43F7-9CC3-F809A43255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CB2627-8735-4983-9BB1-DBDB8A686D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228D71-DD0D-4F2A-AD6C-721A73D6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39D198-6068-4C0F-8E98-10FA9FD558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392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98F93-263A-44C9-8C61-E925FF37CA8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75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6BEC2-5A25-4A8B-9F4A-1EDA25A4557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165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E8BA-B740-4FAF-924F-7B0387D8B37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257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E41DF-E180-46A4-971B-029054EB3E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83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78BE3-326E-4DDF-8070-35FBA87B54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557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BAB0A-E6B9-4FB5-953C-018CC981E3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3207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7C336-A556-405C-B25E-C62F5B856A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084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F1491-BEB3-41BE-BA59-1E0BE93F35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92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F798B7-1262-4775-9495-D091E14BF6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5FC1FA-8A94-4F4B-8BCA-D700565538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E6436B-97F8-4A32-BD2B-29213EB30E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DD8E31-6714-4336-AD83-CF30715B58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5425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0537E-7D90-454E-9529-47404A149EE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60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E7922-81A0-43AD-B4F5-F4A0F906DE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567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9C88-F130-45C3-BA65-CA9A50DB5C0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22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2B43B2A-3BF2-478D-87E0-09D6F6B4BD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222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4F3B-F010-4C77-97F4-62B3D72BCB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858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62DDE81-AAD3-478C-BCC1-933A493B37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322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0B84D75-65AD-4760-85C9-0997B662F3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7013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BD6864D-0420-4A34-8348-D8B82182E6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3113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9EA09-9940-4B62-8AF2-479377FCF1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349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1A53-DB1C-4668-9898-3DC89FD2A55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512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E85458-D101-4696-9410-7EEA6F4A20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9B13F9-E022-461E-A102-706A6D13D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F1BBFE-3DF3-4457-B1B6-68762E72E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ABDD6-2FA5-445F-B62D-78C1B9AA30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768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A796-C40E-47FB-8743-EEDA41A1EF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787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D3B49A8-6E0F-4229-9B3C-3BB0A2A2A2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3437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D3C21F-CC62-4F6A-964C-D40E7D6571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612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D3C21F-CC62-4F6A-964C-D40E7D65718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74139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D3C21F-CC62-4F6A-964C-D40E7D6571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7512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D3C21F-CC62-4F6A-964C-D40E7D65718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04642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D3C21F-CC62-4F6A-964C-D40E7D65718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6438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880BA-AD09-4128-9043-430F8CEBED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705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AE171-901E-4ACF-98F4-85AB2BD26BB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902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2CC427-7915-48A2-9ADD-2CAF6AAA21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1CE1BA-F94D-46E5-A4FA-31511034C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EC6C44-70CA-445E-A77C-4C8ABACBB1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27EB3-EC60-48C1-9395-653653B772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269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C0E72D6-F4B7-41DF-BD3D-DA0566F3CF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BF06DB2-9ED8-4942-9757-0A6D1B1D67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EBC88AB-CC7D-467A-BB83-82F3DD192E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4DE895-27C8-470C-A145-3ABBE84561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12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E628CE-CFEC-4D9F-B30C-DED0F3042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9A7B675-4681-4D39-BC3C-B1A92727E4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3D2F9AB-F9FE-42F1-A130-4FF5EB139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27865-5857-4AE2-94E5-98C463E6DA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60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8E6BFC5-B044-4BF1-9131-5EB858C1CB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24E647-42E4-465A-94E7-4AE7F412C7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F19D16-2673-454B-B078-C8AC44F4E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95576-7B69-48E3-88C5-E218087300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04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D3F946-54D3-42C2-81E1-B946B783B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08D7A-753A-46EA-8C22-19B91DD9B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549A20-523C-49A6-A64D-380B0198E3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38597C-FAD4-4D3F-A3F4-7203A4F080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36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F217ED-B462-4196-AEF9-D394EF2876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69BA85-0655-401C-846E-A96EC0B526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A516E2-4DAB-470F-A7F0-D3895EA52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36489C-D815-415D-85F5-ED0652AAAC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5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D20D2AD-3AEE-4978-94DE-9D0EE62675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367C5C-4E15-4CAB-BA8D-9457AC7B1C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013FC9E-8590-4C01-8A6F-9FF15CA3CD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BFF54C7-DD33-41F9-953F-4FC6565EEC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D9F7CD2-1523-4F08-8C31-5E8B6D169D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386AEA-7FF4-4C93-B5C1-893F2C05FA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3386AEA-7FF4-4C93-B5C1-893F2C05FA6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83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3386AEA-7FF4-4C93-B5C1-893F2C05FA6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66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518DB42-7347-47FE-AB08-69486F0AA9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Quantum Mechanics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B9811BB-6B10-42B7-888D-93A3B28958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Intrinsic Uncertainty</a:t>
            </a:r>
          </a:p>
          <a:p>
            <a:pPr eaLnBrk="1" hangingPunct="1">
              <a:defRPr/>
            </a:pPr>
            <a:r>
              <a:rPr lang="en-US"/>
              <a:t>Nothing is Impossible</a:t>
            </a:r>
          </a:p>
          <a:p>
            <a:pPr eaLnBrk="1" hangingPunct="1">
              <a:defRPr/>
            </a:pPr>
            <a:r>
              <a:rPr lang="en-US"/>
              <a:t>Merely Improbable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19B58E7-A40F-4EAF-A394-0FEA2289E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Quantum Tunneling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EBD994D-90C0-4130-B039-BAE8D2E9B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3076" name="Picture 4" descr="quantum_tunneling">
            <a:extLst>
              <a:ext uri="{FF2B5EF4-FFF2-40B4-BE49-F238E27FC236}">
                <a16:creationId xmlns:a16="http://schemas.microsoft.com/office/drawing/2014/main" id="{7715E757-94AE-42B5-9EA9-C7571901E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" y="-679243"/>
            <a:ext cx="5981700" cy="722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5188B9-6BAF-4B3E-8032-A8C42CA3D1B3}"/>
              </a:ext>
            </a:extLst>
          </p:cNvPr>
          <p:cNvSpPr txBox="1"/>
          <p:nvPr/>
        </p:nvSpPr>
        <p:spPr>
          <a:xfrm>
            <a:off x="6324600" y="2286000"/>
            <a:ext cx="1905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At any given time, one particle can’t precisely know where another particle is </a:t>
            </a:r>
            <a:r>
              <a:rPr lang="en-US" sz="1800" dirty="0">
                <a:sym typeface="Wingdings" pitchFamily="2" charset="2"/>
              </a:rPr>
              <a:t> quantum tunneling results  no energy barriers</a:t>
            </a:r>
            <a:endParaRPr lang="en-US" sz="1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95E1B68-A013-4F0D-803B-BA0DD4B49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Cats as Quantum Beings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A22D54C-0D71-458A-86DE-454102A822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0244" name="Picture 4" descr="schrodingerscat">
            <a:extLst>
              <a:ext uri="{FF2B5EF4-FFF2-40B4-BE49-F238E27FC236}">
                <a16:creationId xmlns:a16="http://schemas.microsoft.com/office/drawing/2014/main" id="{11355E53-485F-417B-AD5B-E402E5CC7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4572000" cy="22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nz095">
            <a:extLst>
              <a:ext uri="{FF2B5EF4-FFF2-40B4-BE49-F238E27FC236}">
                <a16:creationId xmlns:a16="http://schemas.microsoft.com/office/drawing/2014/main" id="{110717A5-5EDA-4661-A8A1-F4597A60A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455"/>
            <a:ext cx="6210300" cy="547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FE194EA-767E-4A6E-93F6-D84B91012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65097"/>
            <a:ext cx="7713663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The Principle of Uncertainty:  An observer can not simultaneously know the position and momentum (velocity) of any particle to absolute certainty.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7F521EB-2F70-48EB-9359-2756C02C0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" y="1617152"/>
            <a:ext cx="8226425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Consider the following Case:  I want to know the position of  a particle but can only detect the particle by bouncing photons off of the particle</a:t>
            </a:r>
          </a:p>
        </p:txBody>
      </p:sp>
      <p:grpSp>
        <p:nvGrpSpPr>
          <p:cNvPr id="11268" name="Group 4">
            <a:extLst>
              <a:ext uri="{FF2B5EF4-FFF2-40B4-BE49-F238E27FC236}">
                <a16:creationId xmlns:a16="http://schemas.microsoft.com/office/drawing/2014/main" id="{B15BACFE-E7B9-473D-9AC7-FF7DD2263EE7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7162800"/>
            <a:ext cx="3460750" cy="1701800"/>
            <a:chOff x="1452" y="2164"/>
            <a:chExt cx="2180" cy="1072"/>
          </a:xfrm>
        </p:grpSpPr>
        <p:sp>
          <p:nvSpPr>
            <p:cNvPr id="11274" name="Oval 5">
              <a:extLst>
                <a:ext uri="{FF2B5EF4-FFF2-40B4-BE49-F238E27FC236}">
                  <a16:creationId xmlns:a16="http://schemas.microsoft.com/office/drawing/2014/main" id="{290C0282-BAF3-4F3A-88AF-37FF15427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2" y="2684"/>
              <a:ext cx="148" cy="1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11275" name="Group 6">
              <a:extLst>
                <a:ext uri="{FF2B5EF4-FFF2-40B4-BE49-F238E27FC236}">
                  <a16:creationId xmlns:a16="http://schemas.microsoft.com/office/drawing/2014/main" id="{2F1CD605-C1DC-45B9-893A-A384DC5DC2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2" y="2199"/>
              <a:ext cx="670" cy="469"/>
              <a:chOff x="1452" y="2199"/>
              <a:chExt cx="670" cy="469"/>
            </a:xfrm>
          </p:grpSpPr>
          <p:sp>
            <p:nvSpPr>
              <p:cNvPr id="11287" name="Arc 7">
                <a:extLst>
                  <a:ext uri="{FF2B5EF4-FFF2-40B4-BE49-F238E27FC236}">
                    <a16:creationId xmlns:a16="http://schemas.microsoft.com/office/drawing/2014/main" id="{C3DE895D-ACBC-408A-903E-5632B998C1BB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">
                <a:off x="1452" y="2199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8" name="Arc 8">
                <a:extLst>
                  <a:ext uri="{FF2B5EF4-FFF2-40B4-BE49-F238E27FC236}">
                    <a16:creationId xmlns:a16="http://schemas.microsoft.com/office/drawing/2014/main" id="{2CDD6B70-2FE3-43C6-BE44-812B5F70EDF7}"/>
                  </a:ext>
                </a:extLst>
              </p:cNvPr>
              <p:cNvSpPr>
                <a:spLocks/>
              </p:cNvSpPr>
              <p:nvPr/>
            </p:nvSpPr>
            <p:spPr bwMode="auto">
              <a:xfrm rot="-8820000">
                <a:off x="1518" y="2307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9" name="Arc 9">
                <a:extLst>
                  <a:ext uri="{FF2B5EF4-FFF2-40B4-BE49-F238E27FC236}">
                    <a16:creationId xmlns:a16="http://schemas.microsoft.com/office/drawing/2014/main" id="{4EBFC3E3-D48C-42AA-A7ED-EE180838133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">
                <a:off x="1641" y="2319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0" name="Arc 10">
                <a:extLst>
                  <a:ext uri="{FF2B5EF4-FFF2-40B4-BE49-F238E27FC236}">
                    <a16:creationId xmlns:a16="http://schemas.microsoft.com/office/drawing/2014/main" id="{AAF8B911-C5CE-47B4-AABB-996EBF13337A}"/>
                  </a:ext>
                </a:extLst>
              </p:cNvPr>
              <p:cNvSpPr>
                <a:spLocks/>
              </p:cNvSpPr>
              <p:nvPr/>
            </p:nvSpPr>
            <p:spPr bwMode="auto">
              <a:xfrm rot="-8820000">
                <a:off x="1707" y="2428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1" name="Arc 11">
                <a:extLst>
                  <a:ext uri="{FF2B5EF4-FFF2-40B4-BE49-F238E27FC236}">
                    <a16:creationId xmlns:a16="http://schemas.microsoft.com/office/drawing/2014/main" id="{730975C0-10C4-4D99-A9FE-52C430F52443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">
                <a:off x="1830" y="2439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2" name="Arc 12">
                <a:extLst>
                  <a:ext uri="{FF2B5EF4-FFF2-40B4-BE49-F238E27FC236}">
                    <a16:creationId xmlns:a16="http://schemas.microsoft.com/office/drawing/2014/main" id="{5CC600CC-8ECF-420D-8904-D9A84611B167}"/>
                  </a:ext>
                </a:extLst>
              </p:cNvPr>
              <p:cNvSpPr>
                <a:spLocks/>
              </p:cNvSpPr>
              <p:nvPr/>
            </p:nvSpPr>
            <p:spPr bwMode="auto">
              <a:xfrm rot="-8820000">
                <a:off x="1897" y="2546"/>
                <a:ext cx="102" cy="56"/>
              </a:xfrm>
              <a:custGeom>
                <a:avLst/>
                <a:gdLst>
                  <a:gd name="T0" fmla="*/ 0 w 39151"/>
                  <a:gd name="T1" fmla="*/ 23 h 21600"/>
                  <a:gd name="T2" fmla="*/ 102 w 39151"/>
                  <a:gd name="T3" fmla="*/ 56 h 21600"/>
                  <a:gd name="T4" fmla="*/ 46 w 39151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151" h="21600" fill="none" extrusionOk="0">
                    <a:moveTo>
                      <a:pt x="0" y="9009"/>
                    </a:moveTo>
                    <a:cubicBezTo>
                      <a:pt x="4057" y="3353"/>
                      <a:pt x="10590" y="-1"/>
                      <a:pt x="17551" y="0"/>
                    </a:cubicBezTo>
                    <a:cubicBezTo>
                      <a:pt x="29480" y="0"/>
                      <a:pt x="39151" y="9670"/>
                      <a:pt x="39151" y="21600"/>
                    </a:cubicBezTo>
                  </a:path>
                  <a:path w="39151" h="21600" stroke="0" extrusionOk="0">
                    <a:moveTo>
                      <a:pt x="0" y="9009"/>
                    </a:moveTo>
                    <a:cubicBezTo>
                      <a:pt x="4057" y="3353"/>
                      <a:pt x="10590" y="-1"/>
                      <a:pt x="17551" y="0"/>
                    </a:cubicBezTo>
                    <a:cubicBezTo>
                      <a:pt x="29480" y="0"/>
                      <a:pt x="39151" y="9670"/>
                      <a:pt x="39151" y="21600"/>
                    </a:cubicBezTo>
                    <a:lnTo>
                      <a:pt x="17551" y="21600"/>
                    </a:lnTo>
                    <a:lnTo>
                      <a:pt x="0" y="9009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3" name="Arc 13">
                <a:extLst>
                  <a:ext uri="{FF2B5EF4-FFF2-40B4-BE49-F238E27FC236}">
                    <a16:creationId xmlns:a16="http://schemas.microsoft.com/office/drawing/2014/main" id="{41793BB7-B078-4C38-801C-176D1A939BE9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">
                <a:off x="1978" y="2590"/>
                <a:ext cx="46" cy="56"/>
              </a:xfrm>
              <a:custGeom>
                <a:avLst/>
                <a:gdLst>
                  <a:gd name="T0" fmla="*/ 0 w 17551"/>
                  <a:gd name="T1" fmla="*/ 23 h 21597"/>
                  <a:gd name="T2" fmla="*/ 45 w 17551"/>
                  <a:gd name="T3" fmla="*/ 0 h 21597"/>
                  <a:gd name="T4" fmla="*/ 46 w 17551"/>
                  <a:gd name="T5" fmla="*/ 56 h 2159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551" h="21597" fill="none" extrusionOk="0">
                    <a:moveTo>
                      <a:pt x="0" y="9006"/>
                    </a:moveTo>
                    <a:cubicBezTo>
                      <a:pt x="3978" y="3461"/>
                      <a:pt x="10342" y="122"/>
                      <a:pt x="17165" y="0"/>
                    </a:cubicBezTo>
                  </a:path>
                  <a:path w="17551" h="21597" stroke="0" extrusionOk="0">
                    <a:moveTo>
                      <a:pt x="0" y="9006"/>
                    </a:moveTo>
                    <a:cubicBezTo>
                      <a:pt x="3978" y="3461"/>
                      <a:pt x="10342" y="122"/>
                      <a:pt x="17165" y="0"/>
                    </a:cubicBezTo>
                    <a:lnTo>
                      <a:pt x="17551" y="21597"/>
                    </a:lnTo>
                    <a:lnTo>
                      <a:pt x="0" y="900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" name="Line 14">
                <a:extLst>
                  <a:ext uri="{FF2B5EF4-FFF2-40B4-BE49-F238E27FC236}">
                    <a16:creationId xmlns:a16="http://schemas.microsoft.com/office/drawing/2014/main" id="{22106FA2-1405-4F03-9637-9B9586730E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29" y="2607"/>
                <a:ext cx="93" cy="61"/>
              </a:xfrm>
              <a:prstGeom prst="line">
                <a:avLst/>
              </a:prstGeom>
              <a:noFill/>
              <a:ln w="12700">
                <a:solidFill>
                  <a:schemeClr val="accent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6" name="Group 15">
              <a:extLst>
                <a:ext uri="{FF2B5EF4-FFF2-40B4-BE49-F238E27FC236}">
                  <a16:creationId xmlns:a16="http://schemas.microsoft.com/office/drawing/2014/main" id="{35F0429C-984A-47E5-B7A1-9EDE30C13A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62" y="2164"/>
              <a:ext cx="670" cy="471"/>
              <a:chOff x="2962" y="2164"/>
              <a:chExt cx="670" cy="471"/>
            </a:xfrm>
          </p:grpSpPr>
          <p:sp>
            <p:nvSpPr>
              <p:cNvPr id="11279" name="Arc 16">
                <a:extLst>
                  <a:ext uri="{FF2B5EF4-FFF2-40B4-BE49-F238E27FC236}">
                    <a16:creationId xmlns:a16="http://schemas.microsoft.com/office/drawing/2014/main" id="{A3752B93-C8BA-4C73-B896-01B8BCC9DFE7}"/>
                  </a:ext>
                </a:extLst>
              </p:cNvPr>
              <p:cNvSpPr>
                <a:spLocks/>
              </p:cNvSpPr>
              <p:nvPr/>
            </p:nvSpPr>
            <p:spPr bwMode="auto">
              <a:xfrm rot="8820000">
                <a:off x="2962" y="2579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0" name="Arc 17">
                <a:extLst>
                  <a:ext uri="{FF2B5EF4-FFF2-40B4-BE49-F238E27FC236}">
                    <a16:creationId xmlns:a16="http://schemas.microsoft.com/office/drawing/2014/main" id="{F3366637-A16D-4F79-BCEC-17127076BDB7}"/>
                  </a:ext>
                </a:extLst>
              </p:cNvPr>
              <p:cNvSpPr>
                <a:spLocks/>
              </p:cNvSpPr>
              <p:nvPr/>
            </p:nvSpPr>
            <p:spPr bwMode="auto">
              <a:xfrm rot="-1980000">
                <a:off x="3028" y="2471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Arc 18">
                <a:extLst>
                  <a:ext uri="{FF2B5EF4-FFF2-40B4-BE49-F238E27FC236}">
                    <a16:creationId xmlns:a16="http://schemas.microsoft.com/office/drawing/2014/main" id="{90A4A946-82A3-4F01-8285-8FCAB69BC730}"/>
                  </a:ext>
                </a:extLst>
              </p:cNvPr>
              <p:cNvSpPr>
                <a:spLocks/>
              </p:cNvSpPr>
              <p:nvPr/>
            </p:nvSpPr>
            <p:spPr bwMode="auto">
              <a:xfrm rot="8820000">
                <a:off x="3151" y="2459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Arc 19">
                <a:extLst>
                  <a:ext uri="{FF2B5EF4-FFF2-40B4-BE49-F238E27FC236}">
                    <a16:creationId xmlns:a16="http://schemas.microsoft.com/office/drawing/2014/main" id="{07807F4A-4630-4DE4-BD38-D27D2EFDD44B}"/>
                  </a:ext>
                </a:extLst>
              </p:cNvPr>
              <p:cNvSpPr>
                <a:spLocks/>
              </p:cNvSpPr>
              <p:nvPr/>
            </p:nvSpPr>
            <p:spPr bwMode="auto">
              <a:xfrm rot="-1980000">
                <a:off x="3217" y="2350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3" name="Arc 20">
                <a:extLst>
                  <a:ext uri="{FF2B5EF4-FFF2-40B4-BE49-F238E27FC236}">
                    <a16:creationId xmlns:a16="http://schemas.microsoft.com/office/drawing/2014/main" id="{0A6073D7-1B1F-4FDF-830C-F4FC2618202B}"/>
                  </a:ext>
                </a:extLst>
              </p:cNvPr>
              <p:cNvSpPr>
                <a:spLocks/>
              </p:cNvSpPr>
              <p:nvPr/>
            </p:nvSpPr>
            <p:spPr bwMode="auto">
              <a:xfrm rot="8820000">
                <a:off x="3340" y="2339"/>
                <a:ext cx="112" cy="56"/>
              </a:xfrm>
              <a:custGeom>
                <a:avLst/>
                <a:gdLst>
                  <a:gd name="T0" fmla="*/ 0 w 43197"/>
                  <a:gd name="T1" fmla="*/ 55 h 21600"/>
                  <a:gd name="T2" fmla="*/ 112 w 43197"/>
                  <a:gd name="T3" fmla="*/ 56 h 21600"/>
                  <a:gd name="T4" fmla="*/ 56 w 43197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7" h="21600" fill="none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</a:path>
                  <a:path w="43197" h="21600" stroke="0" extrusionOk="0">
                    <a:moveTo>
                      <a:pt x="0" y="21214"/>
                    </a:moveTo>
                    <a:cubicBezTo>
                      <a:pt x="210" y="9437"/>
                      <a:pt x="9818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lnTo>
                      <a:pt x="21597" y="21600"/>
                    </a:lnTo>
                    <a:lnTo>
                      <a:pt x="0" y="21214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4" name="Arc 21">
                <a:extLst>
                  <a:ext uri="{FF2B5EF4-FFF2-40B4-BE49-F238E27FC236}">
                    <a16:creationId xmlns:a16="http://schemas.microsoft.com/office/drawing/2014/main" id="{FC053A2D-AD43-444C-AB1A-F9CDE152F70D}"/>
                  </a:ext>
                </a:extLst>
              </p:cNvPr>
              <p:cNvSpPr>
                <a:spLocks/>
              </p:cNvSpPr>
              <p:nvPr/>
            </p:nvSpPr>
            <p:spPr bwMode="auto">
              <a:xfrm rot="-1980000">
                <a:off x="3408" y="2232"/>
                <a:ext cx="101" cy="56"/>
              </a:xfrm>
              <a:custGeom>
                <a:avLst/>
                <a:gdLst>
                  <a:gd name="T0" fmla="*/ 0 w 39018"/>
                  <a:gd name="T1" fmla="*/ 56 h 21600"/>
                  <a:gd name="T2" fmla="*/ 101 w 39018"/>
                  <a:gd name="T3" fmla="*/ 23 h 21600"/>
                  <a:gd name="T4" fmla="*/ 56 w 39018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018" h="21600" fill="none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600" y="0"/>
                    </a:cubicBezTo>
                    <a:cubicBezTo>
                      <a:pt x="28480" y="0"/>
                      <a:pt x="34949" y="3278"/>
                      <a:pt x="39018" y="8826"/>
                    </a:cubicBezTo>
                  </a:path>
                  <a:path w="39018" h="21600" stroke="0" extrusionOk="0">
                    <a:moveTo>
                      <a:pt x="0" y="21600"/>
                    </a:moveTo>
                    <a:cubicBezTo>
                      <a:pt x="0" y="9670"/>
                      <a:pt x="9670" y="0"/>
                      <a:pt x="21600" y="0"/>
                    </a:cubicBezTo>
                    <a:cubicBezTo>
                      <a:pt x="28480" y="0"/>
                      <a:pt x="34949" y="3278"/>
                      <a:pt x="39018" y="8826"/>
                    </a:cubicBez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5" name="Arc 22">
                <a:extLst>
                  <a:ext uri="{FF2B5EF4-FFF2-40B4-BE49-F238E27FC236}">
                    <a16:creationId xmlns:a16="http://schemas.microsoft.com/office/drawing/2014/main" id="{CB1D51A7-94AC-499C-AAB4-33EFE210CADF}"/>
                  </a:ext>
                </a:extLst>
              </p:cNvPr>
              <p:cNvSpPr>
                <a:spLocks/>
              </p:cNvSpPr>
              <p:nvPr/>
            </p:nvSpPr>
            <p:spPr bwMode="auto">
              <a:xfrm rot="8820000">
                <a:off x="3488" y="2188"/>
                <a:ext cx="46" cy="56"/>
              </a:xfrm>
              <a:custGeom>
                <a:avLst/>
                <a:gdLst>
                  <a:gd name="T0" fmla="*/ 0 w 17804"/>
                  <a:gd name="T1" fmla="*/ 0 h 21600"/>
                  <a:gd name="T2" fmla="*/ 46 w 17804"/>
                  <a:gd name="T3" fmla="*/ 23 h 21600"/>
                  <a:gd name="T4" fmla="*/ 1 w 17804"/>
                  <a:gd name="T5" fmla="*/ 5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804" h="21600" fill="none" extrusionOk="0">
                    <a:moveTo>
                      <a:pt x="0" y="3"/>
                    </a:moveTo>
                    <a:cubicBezTo>
                      <a:pt x="128" y="1"/>
                      <a:pt x="257" y="-1"/>
                      <a:pt x="386" y="0"/>
                    </a:cubicBezTo>
                    <a:cubicBezTo>
                      <a:pt x="7266" y="0"/>
                      <a:pt x="13735" y="3278"/>
                      <a:pt x="17804" y="8826"/>
                    </a:cubicBezTo>
                  </a:path>
                  <a:path w="17804" h="21600" stroke="0" extrusionOk="0">
                    <a:moveTo>
                      <a:pt x="0" y="3"/>
                    </a:moveTo>
                    <a:cubicBezTo>
                      <a:pt x="128" y="1"/>
                      <a:pt x="257" y="-1"/>
                      <a:pt x="386" y="0"/>
                    </a:cubicBezTo>
                    <a:cubicBezTo>
                      <a:pt x="7266" y="0"/>
                      <a:pt x="13735" y="3278"/>
                      <a:pt x="17804" y="8826"/>
                    </a:cubicBezTo>
                    <a:lnTo>
                      <a:pt x="386" y="21600"/>
                    </a:lnTo>
                    <a:lnTo>
                      <a:pt x="0" y="3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6" name="Line 23">
                <a:extLst>
                  <a:ext uri="{FF2B5EF4-FFF2-40B4-BE49-F238E27FC236}">
                    <a16:creationId xmlns:a16="http://schemas.microsoft.com/office/drawing/2014/main" id="{A0CA7B4E-8AFC-4D73-BF9E-5FF5FD3880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39" y="2164"/>
                <a:ext cx="93" cy="61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77" name="Oval 24">
              <a:extLst>
                <a:ext uri="{FF2B5EF4-FFF2-40B4-BE49-F238E27FC236}">
                  <a16:creationId xmlns:a16="http://schemas.microsoft.com/office/drawing/2014/main" id="{F0AC37F1-F3FD-41ED-B011-F577B1A00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2820"/>
              <a:ext cx="148" cy="14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8" name="Line 25">
              <a:extLst>
                <a:ext uri="{FF2B5EF4-FFF2-40B4-BE49-F238E27FC236}">
                  <a16:creationId xmlns:a16="http://schemas.microsoft.com/office/drawing/2014/main" id="{C92D540C-4376-4D1F-B8CC-280D6608B7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6" y="2972"/>
              <a:ext cx="272" cy="26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1269" name="Object 26">
            <a:hlinkClick r:id="" action="ppaction://ole?verb=0"/>
            <a:extLst>
              <a:ext uri="{FF2B5EF4-FFF2-40B4-BE49-F238E27FC236}">
                <a16:creationId xmlns:a16="http://schemas.microsoft.com/office/drawing/2014/main" id="{1254D90D-4F2C-4C89-8C57-29A66DB23851}"/>
              </a:ext>
            </a:extLst>
          </p:cNvPr>
          <p:cNvGraphicFramePr>
            <a:graphicFrameLocks/>
          </p:cNvGraphicFramePr>
          <p:nvPr/>
        </p:nvGraphicFramePr>
        <p:xfrm>
          <a:off x="3352800" y="7543800"/>
          <a:ext cx="39116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943225" imgH="1238250" progId="Equation.2">
                  <p:embed/>
                </p:oleObj>
              </mc:Choice>
              <mc:Fallback>
                <p:oleObj name="Equation" r:id="rId3" imgW="2943225" imgH="1238250" progId="Equation.2">
                  <p:embed/>
                  <p:pic>
                    <p:nvPicPr>
                      <p:cNvPr id="11269" name="Object 26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1254D90D-4F2C-4C89-8C57-29A66DB2385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7543800"/>
                        <a:ext cx="3911600" cy="13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1" name="Rectangle 27">
            <a:extLst>
              <a:ext uri="{FF2B5EF4-FFF2-40B4-BE49-F238E27FC236}">
                <a16:creationId xmlns:a16="http://schemas.microsoft.com/office/drawing/2014/main" id="{68DEF086-3C73-4BDD-B70E-61F9A29D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807" y="5531671"/>
            <a:ext cx="809307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>
                <a:latin typeface="Times New Roman" panose="02020603050405020304" pitchFamily="18" charset="0"/>
              </a:rPr>
              <a:t>BUT: this uncertainty is an intrinsic limit in nature, not an artifact of measurement.</a:t>
            </a:r>
          </a:p>
        </p:txBody>
      </p:sp>
      <p:sp>
        <p:nvSpPr>
          <p:cNvPr id="16412" name="Text Box 28">
            <a:extLst>
              <a:ext uri="{FF2B5EF4-FFF2-40B4-BE49-F238E27FC236}">
                <a16:creationId xmlns:a16="http://schemas.microsoft.com/office/drawing/2014/main" id="{AFE8E489-0C93-440B-8A95-F9FDB84E5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495800"/>
            <a:ext cx="6934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As soon as I have detected the spatial position of the particle, momentum has been transferred to the particle and its position has changed</a:t>
            </a:r>
          </a:p>
        </p:txBody>
      </p:sp>
      <p:pic>
        <p:nvPicPr>
          <p:cNvPr id="16413" name="Picture 29" descr="1p">
            <a:extLst>
              <a:ext uri="{FF2B5EF4-FFF2-40B4-BE49-F238E27FC236}">
                <a16:creationId xmlns:a16="http://schemas.microsoft.com/office/drawing/2014/main" id="{75E4DAC9-9E64-4006-BA1E-D7C2D23D9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200025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14" name="Picture 30" descr="2p">
            <a:extLst>
              <a:ext uri="{FF2B5EF4-FFF2-40B4-BE49-F238E27FC236}">
                <a16:creationId xmlns:a16="http://schemas.microsoft.com/office/drawing/2014/main" id="{049EB126-1B95-4F42-B791-8F17A0E0A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2689026"/>
            <a:ext cx="1581150" cy="1488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1" grpId="0"/>
      <p:bldP spid="164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Is the physical world shaped in some sense by our perception of it?</a:t>
            </a:r>
          </a:p>
          <a:p>
            <a:r>
              <a:rPr lang="en-US" b="1" dirty="0"/>
              <a:t>Is there an element of randomness in the universe or are all events predetermined?</a:t>
            </a:r>
          </a:p>
          <a:p>
            <a:r>
              <a:rPr lang="en-US" b="1" dirty="0"/>
              <a:t>Reality doesn't exist until it is measured and this can be profoundly disturbing.   Most physicists don't let this bother them and take the utilitarian approach all of the time. </a:t>
            </a:r>
          </a:p>
          <a:p>
            <a:r>
              <a:rPr lang="en-US" b="1" dirty="0"/>
              <a:t>The most profound lesson of quantum mechanics, he remarks, is that physical phenomena are somehow defined by the questions we ask of them.</a:t>
            </a:r>
          </a:p>
          <a:p>
            <a:r>
              <a:rPr lang="en-US" b="1" i="1" dirty="0"/>
              <a:t>“This is in some sense a participatory universe</a:t>
            </a:r>
            <a:r>
              <a:rPr lang="en-US" b="1" dirty="0"/>
              <a:t>” -Wheeler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9597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34</TotalTime>
  <Words>231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Arial</vt:lpstr>
      <vt:lpstr>Calibri</vt:lpstr>
      <vt:lpstr>Wingdings</vt:lpstr>
      <vt:lpstr>Verdana</vt:lpstr>
      <vt:lpstr>Times New Roman</vt:lpstr>
      <vt:lpstr>Lucida Sans</vt:lpstr>
      <vt:lpstr>Book Antiqua</vt:lpstr>
      <vt:lpstr>Wingdings 2</vt:lpstr>
      <vt:lpstr>Wingdings 3</vt:lpstr>
      <vt:lpstr>Default Design</vt:lpstr>
      <vt:lpstr>Integral</vt:lpstr>
      <vt:lpstr>Wisp</vt:lpstr>
      <vt:lpstr>Equation</vt:lpstr>
      <vt:lpstr>Quantum Mechanics</vt:lpstr>
      <vt:lpstr>Quantum Tunneling</vt:lpstr>
      <vt:lpstr>Cats as Quantum Beings</vt:lpstr>
      <vt:lpstr>PowerPoint Presentation</vt:lpstr>
      <vt:lpstr>Big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Mechanics</dc:title>
  <dc:creator>Preferred Customer</dc:creator>
  <cp:lastModifiedBy>Greg</cp:lastModifiedBy>
  <cp:revision>6</cp:revision>
  <dcterms:created xsi:type="dcterms:W3CDTF">2008-03-06T20:56:50Z</dcterms:created>
  <dcterms:modified xsi:type="dcterms:W3CDTF">2020-11-19T18:18:10Z</dcterms:modified>
</cp:coreProperties>
</file>