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2" r:id="rId4"/>
    <p:sldMasterId id="2147483726" r:id="rId5"/>
    <p:sldMasterId id="2147483743" r:id="rId6"/>
    <p:sldMasterId id="2147483761" r:id="rId7"/>
    <p:sldMasterId id="2147483773" r:id="rId8"/>
  </p:sldMasterIdLst>
  <p:sldIdLst>
    <p:sldId id="256" r:id="rId9"/>
    <p:sldId id="257" r:id="rId10"/>
    <p:sldId id="258" r:id="rId11"/>
    <p:sldId id="261" r:id="rId12"/>
    <p:sldId id="259" r:id="rId13"/>
    <p:sldId id="260" r:id="rId14"/>
    <p:sldId id="262" r:id="rId15"/>
    <p:sldId id="263" r:id="rId16"/>
    <p:sldId id="264" r:id="rId17"/>
    <p:sldId id="265" r:id="rId18"/>
    <p:sldId id="266" r:id="rId19"/>
    <p:sldId id="267"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72" y="6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34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8610142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A97A3-64C2-48C0-8C81-462203F9D8C3}"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5395653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97A3-64C2-48C0-8C81-462203F9D8C3}"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7162705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5600436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2011055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9850523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404C9A-2B51-4A68-83AF-6A20AFC7A76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97699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466481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404C9A-2B51-4A68-83AF-6A20AFC7A76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03875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5126971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46772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8554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937021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729951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0960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672931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363391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A97A3-64C2-48C0-8C81-462203F9D8C3}"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550593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A97A3-64C2-48C0-8C81-462203F9D8C3}"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873822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97A3-64C2-48C0-8C81-462203F9D8C3}"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418487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412267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64713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17695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201940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570525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020394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931546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4AA97A3-64C2-48C0-8C81-462203F9D8C3}"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647591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4AA97A3-64C2-48C0-8C81-462203F9D8C3}" type="datetimeFigureOut">
              <a:rPr lang="en-US" smtClean="0"/>
              <a:t>10/12/2020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586163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663574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255222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9404C9A-2B51-4A68-83AF-6A20AFC7A768}"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306114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08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661086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6723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052022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A97A3-64C2-48C0-8C81-462203F9D8C3}"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295273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A97A3-64C2-48C0-8C81-462203F9D8C3}"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627509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97A3-64C2-48C0-8C81-462203F9D8C3}"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820408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707393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024549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354104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3567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240774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4077701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609640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659878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078669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A97A3-64C2-48C0-8C81-462203F9D8C3}"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4052437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A97A3-64C2-48C0-8C81-462203F9D8C3}"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534648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97A3-64C2-48C0-8C81-462203F9D8C3}"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728423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400905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926124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43497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A97A3-64C2-48C0-8C81-462203F9D8C3}"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5880819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076797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429515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119253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079576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9861982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A97A3-64C2-48C0-8C81-462203F9D8C3}"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5306842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A97A3-64C2-48C0-8C81-462203F9D8C3}"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803321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97A3-64C2-48C0-8C81-462203F9D8C3}"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9617757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313206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72393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A97A3-64C2-48C0-8C81-462203F9D8C3}"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2818216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8894897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58219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3881511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46031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4848458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7824886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5394339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9404C9A-2B51-4A68-83AF-6A20AFC7A76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05334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5120691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39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97A3-64C2-48C0-8C81-462203F9D8C3}"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0526616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9507557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A97A3-64C2-48C0-8C81-462203F9D8C3}"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0356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A97A3-64C2-48C0-8C81-462203F9D8C3}"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04C9A-2B51-4A68-83AF-6A20AFC7A76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194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97A3-64C2-48C0-8C81-462203F9D8C3}"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3891106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2194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2786075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40754783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912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8852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533587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0011408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77282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56965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14172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1048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9404C9A-2B51-4A68-83AF-6A20AFC7A768}"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2979044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6003467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9404C9A-2B51-4A68-83AF-6A20AFC7A768}"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77018552"/>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4187125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A97A3-64C2-48C0-8C81-462203F9D8C3}"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4007047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A97A3-64C2-48C0-8C81-462203F9D8C3}"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400279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8673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97A3-64C2-48C0-8C81-462203F9D8C3}"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1100670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9404C9A-2B51-4A68-83AF-6A20AFC7A76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3396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9404C9A-2B51-4A68-83AF-6A20AFC7A76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06778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592104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5917076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3812173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2279612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4364732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A97A3-64C2-48C0-8C81-462203F9D8C3}"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7046555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A97A3-64C2-48C0-8C81-462203F9D8C3}"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645607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image" Target="../media/image6.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image" Target="../media/image5.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theme" Target="../theme/theme8.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4AA97A3-64C2-48C0-8C81-462203F9D8C3}" type="datetimeFigureOut">
              <a:rPr lang="en-US" smtClean="0"/>
              <a:t>10/12/2020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9404C9A-2B51-4A68-83AF-6A20AFC7A76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401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4AA97A3-64C2-48C0-8C81-462203F9D8C3}" type="datetimeFigureOut">
              <a:rPr lang="en-US" smtClean="0"/>
              <a:t>10/12/2020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9404C9A-2B51-4A68-83AF-6A20AFC7A768}" type="slidenum">
              <a:rPr lang="en-US" smtClean="0"/>
              <a:t>‹#›</a:t>
            </a:fld>
            <a:endParaRPr lang="en-US"/>
          </a:p>
        </p:txBody>
      </p:sp>
    </p:spTree>
    <p:extLst>
      <p:ext uri="{BB962C8B-B14F-4D97-AF65-F5344CB8AC3E}">
        <p14:creationId xmlns:p14="http://schemas.microsoft.com/office/powerpoint/2010/main" val="1030322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4AA97A3-64C2-48C0-8C81-462203F9D8C3}" type="datetimeFigureOut">
              <a:rPr lang="en-US" smtClean="0"/>
              <a:t>10/12/2020</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9404C9A-2B51-4A68-83AF-6A20AFC7A768}" type="slidenum">
              <a:rPr lang="en-US" smtClean="0"/>
              <a:t>‹#›</a:t>
            </a:fld>
            <a:endParaRPr lang="en-US"/>
          </a:p>
        </p:txBody>
      </p:sp>
    </p:spTree>
    <p:extLst>
      <p:ext uri="{BB962C8B-B14F-4D97-AF65-F5344CB8AC3E}">
        <p14:creationId xmlns:p14="http://schemas.microsoft.com/office/powerpoint/2010/main" val="31906497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A97A3-64C2-48C0-8C81-462203F9D8C3}" type="datetimeFigureOut">
              <a:rPr lang="en-US" smtClean="0"/>
              <a:t>10/12/2020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04C9A-2B51-4A68-83AF-6A20AFC7A768}" type="slidenum">
              <a:rPr lang="en-US" smtClean="0"/>
              <a:t>‹#›</a:t>
            </a:fld>
            <a:endParaRPr lang="en-US"/>
          </a:p>
        </p:txBody>
      </p:sp>
    </p:spTree>
    <p:extLst>
      <p:ext uri="{BB962C8B-B14F-4D97-AF65-F5344CB8AC3E}">
        <p14:creationId xmlns:p14="http://schemas.microsoft.com/office/powerpoint/2010/main" val="3393430367"/>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AA97A3-64C2-48C0-8C81-462203F9D8C3}" type="datetimeFigureOut">
              <a:rPr lang="en-US" smtClean="0"/>
              <a:t>10/12/2020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9404C9A-2B51-4A68-83AF-6A20AFC7A768}" type="slidenum">
              <a:rPr lang="en-US" smtClean="0"/>
              <a:t>‹#›</a:t>
            </a:fld>
            <a:endParaRPr lang="en-US"/>
          </a:p>
        </p:txBody>
      </p:sp>
    </p:spTree>
    <p:extLst>
      <p:ext uri="{BB962C8B-B14F-4D97-AF65-F5344CB8AC3E}">
        <p14:creationId xmlns:p14="http://schemas.microsoft.com/office/powerpoint/2010/main" val="254403981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AA97A3-64C2-48C0-8C81-462203F9D8C3}" type="datetimeFigureOut">
              <a:rPr lang="en-US" smtClean="0"/>
              <a:t>10/12/2020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404C9A-2B51-4A68-83AF-6A20AFC7A768}" type="slidenum">
              <a:rPr lang="en-US" smtClean="0"/>
              <a:t>‹#›</a:t>
            </a:fld>
            <a:endParaRPr lang="en-US"/>
          </a:p>
        </p:txBody>
      </p:sp>
    </p:spTree>
    <p:extLst>
      <p:ext uri="{BB962C8B-B14F-4D97-AF65-F5344CB8AC3E}">
        <p14:creationId xmlns:p14="http://schemas.microsoft.com/office/powerpoint/2010/main" val="17705717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4AA97A3-64C2-48C0-8C81-462203F9D8C3}" type="datetimeFigureOut">
              <a:rPr lang="en-US" smtClean="0"/>
              <a:t>10/12/2020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9404C9A-2B51-4A68-83AF-6A20AFC7A768}"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523164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4AA97A3-64C2-48C0-8C81-462203F9D8C3}" type="datetimeFigureOut">
              <a:rPr lang="en-US" smtClean="0"/>
              <a:t>10/12/2020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9404C9A-2B51-4A68-83AF-6A20AFC7A768}" type="slidenum">
              <a:rPr lang="en-US" smtClean="0"/>
              <a:t>‹#›</a:t>
            </a:fld>
            <a:endParaRPr lang="en-US"/>
          </a:p>
        </p:txBody>
      </p:sp>
    </p:spTree>
    <p:extLst>
      <p:ext uri="{BB962C8B-B14F-4D97-AF65-F5344CB8AC3E}">
        <p14:creationId xmlns:p14="http://schemas.microsoft.com/office/powerpoint/2010/main" val="393055164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hyperlink" Target="http://www.sciencecourseware.org/eec/GlobalWarming/Tutorials/Milankovitch/" TargetMode="Externa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Copernicus</a:t>
            </a:r>
          </a:p>
        </p:txBody>
      </p:sp>
      <p:sp>
        <p:nvSpPr>
          <p:cNvPr id="3" name="Subtitle 2"/>
          <p:cNvSpPr>
            <a:spLocks noGrp="1"/>
          </p:cNvSpPr>
          <p:nvPr>
            <p:ph type="subTitle" idx="1"/>
          </p:nvPr>
        </p:nvSpPr>
        <p:spPr/>
        <p:txBody>
          <a:bodyPr>
            <a:normAutofit/>
          </a:bodyPr>
          <a:lstStyle/>
          <a:p>
            <a:r>
              <a:rPr lang="en-US" dirty="0"/>
              <a:t>Does he deserve all the historical elevation and fuss about him?  Did he change anything?  Was their a Copernican Revolution?</a:t>
            </a:r>
          </a:p>
          <a:p>
            <a:endParaRPr lang="en-US" dirty="0"/>
          </a:p>
        </p:txBody>
      </p:sp>
    </p:spTree>
    <p:extLst>
      <p:ext uri="{BB962C8B-B14F-4D97-AF65-F5344CB8AC3E}">
        <p14:creationId xmlns:p14="http://schemas.microsoft.com/office/powerpoint/2010/main" val="251139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Copernicus does not understand that Venus must have phases </a:t>
            </a:r>
          </a:p>
        </p:txBody>
      </p:sp>
      <p:pic>
        <p:nvPicPr>
          <p:cNvPr id="4" name="Content Placeholder 3"/>
          <p:cNvPicPr>
            <a:picLocks noGrp="1" noChangeAspect="1"/>
          </p:cNvPicPr>
          <p:nvPr>
            <p:ph idx="1"/>
          </p:nvPr>
        </p:nvPicPr>
        <p:blipFill>
          <a:blip r:embed="rId2"/>
          <a:stretch>
            <a:fillRect/>
          </a:stretch>
        </p:blipFill>
        <p:spPr>
          <a:xfrm>
            <a:off x="292102" y="2236044"/>
            <a:ext cx="5644444" cy="4165600"/>
          </a:xfrm>
          <a:prstGeom prst="rect">
            <a:avLst/>
          </a:prstGeom>
        </p:spPr>
      </p:pic>
      <p:sp>
        <p:nvSpPr>
          <p:cNvPr id="5" name="TextBox 4"/>
          <p:cNvSpPr txBox="1"/>
          <p:nvPr/>
        </p:nvSpPr>
        <p:spPr>
          <a:xfrm>
            <a:off x="6221412" y="2054285"/>
            <a:ext cx="5703888" cy="4247317"/>
          </a:xfrm>
          <a:prstGeom prst="rect">
            <a:avLst/>
          </a:prstGeom>
          <a:noFill/>
        </p:spPr>
        <p:txBody>
          <a:bodyPr wrap="square" rtlCol="0">
            <a:spAutoFit/>
          </a:bodyPr>
          <a:lstStyle/>
          <a:p>
            <a:r>
              <a:rPr lang="en-US" b="1" dirty="0"/>
              <a:t>Although he should have understood this explicitly as it just simple geometry. </a:t>
            </a:r>
          </a:p>
          <a:p>
            <a:endParaRPr lang="en-US" b="1" dirty="0"/>
          </a:p>
          <a:p>
            <a:r>
              <a:rPr lang="en-US" b="1" dirty="0"/>
              <a:t>When we observe Venus at its brightest its not in full phase mode but in 1/2 phase.  ESV angle = 90.</a:t>
            </a:r>
          </a:p>
          <a:p>
            <a:endParaRPr lang="en-US" b="1" dirty="0"/>
          </a:p>
          <a:p>
            <a:r>
              <a:rPr lang="en-US" b="1" dirty="0"/>
              <a:t>When Venus is farthest from the Earth (and hence behind the sun so we can't actually see it) its in full phase.  When its closest to the Earth we can’t see it at all.</a:t>
            </a:r>
          </a:p>
          <a:p>
            <a:endParaRPr lang="en-US" b="1" dirty="0"/>
          </a:p>
          <a:p>
            <a:r>
              <a:rPr lang="en-US" b="1" dirty="0"/>
              <a:t>These phase variations counter the distance variations so that the total brightness variations observed for Venus are only about a factor of 2.5 (barely perceptible to human eye)</a:t>
            </a:r>
            <a:endParaRPr lang="en-US" dirty="0"/>
          </a:p>
        </p:txBody>
      </p:sp>
    </p:spTree>
    <p:extLst>
      <p:ext uri="{BB962C8B-B14F-4D97-AF65-F5344CB8AC3E}">
        <p14:creationId xmlns:p14="http://schemas.microsoft.com/office/powerpoint/2010/main" val="75004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There are no phases in the Ptolemaic System</a:t>
            </a:r>
          </a:p>
        </p:txBody>
      </p:sp>
      <p:pic>
        <p:nvPicPr>
          <p:cNvPr id="4" name="Content Placeholder 3"/>
          <p:cNvPicPr>
            <a:picLocks noGrp="1" noChangeAspect="1"/>
          </p:cNvPicPr>
          <p:nvPr>
            <p:ph idx="1"/>
          </p:nvPr>
        </p:nvPicPr>
        <p:blipFill>
          <a:blip r:embed="rId2"/>
          <a:stretch>
            <a:fillRect/>
          </a:stretch>
        </p:blipFill>
        <p:spPr>
          <a:xfrm>
            <a:off x="8829675" y="1954869"/>
            <a:ext cx="1619250" cy="1428750"/>
          </a:xfrm>
          <a:prstGeom prst="rect">
            <a:avLst/>
          </a:prstGeom>
        </p:spPr>
      </p:pic>
      <p:pic>
        <p:nvPicPr>
          <p:cNvPr id="5" name="Picture 4"/>
          <p:cNvPicPr>
            <a:picLocks noChangeAspect="1"/>
          </p:cNvPicPr>
          <p:nvPr/>
        </p:nvPicPr>
        <p:blipFill>
          <a:blip r:embed="rId3"/>
          <a:stretch>
            <a:fillRect/>
          </a:stretch>
        </p:blipFill>
        <p:spPr>
          <a:xfrm>
            <a:off x="1217880" y="2300944"/>
            <a:ext cx="5945188" cy="3175931"/>
          </a:xfrm>
          <a:prstGeom prst="rect">
            <a:avLst/>
          </a:prstGeom>
        </p:spPr>
      </p:pic>
      <p:sp>
        <p:nvSpPr>
          <p:cNvPr id="6" name="TextBox 5"/>
          <p:cNvSpPr txBox="1"/>
          <p:nvPr/>
        </p:nvSpPr>
        <p:spPr>
          <a:xfrm>
            <a:off x="8013700" y="3768228"/>
            <a:ext cx="3721100" cy="2308324"/>
          </a:xfrm>
          <a:prstGeom prst="rect">
            <a:avLst/>
          </a:prstGeom>
          <a:noFill/>
        </p:spPr>
        <p:txBody>
          <a:bodyPr wrap="square" rtlCol="0">
            <a:spAutoFit/>
          </a:bodyPr>
          <a:lstStyle/>
          <a:p>
            <a:r>
              <a:rPr lang="en-US" sz="2400" b="1" dirty="0"/>
              <a:t>Galileo first to discover phases of Venus which offers direct proof that the Copernican System must be conceptually correct.</a:t>
            </a:r>
          </a:p>
        </p:txBody>
      </p:sp>
    </p:spTree>
    <p:extLst>
      <p:ext uri="{BB962C8B-B14F-4D97-AF65-F5344CB8AC3E}">
        <p14:creationId xmlns:p14="http://schemas.microsoft.com/office/powerpoint/2010/main" val="120623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Cultural Impact of the Copernican Model</a:t>
            </a:r>
            <a:endParaRPr lang="en-US" dirty="0"/>
          </a:p>
        </p:txBody>
      </p:sp>
      <p:sp>
        <p:nvSpPr>
          <p:cNvPr id="3" name="Content Placeholder 2"/>
          <p:cNvSpPr>
            <a:spLocks noGrp="1"/>
          </p:cNvSpPr>
          <p:nvPr>
            <p:ph idx="1"/>
          </p:nvPr>
        </p:nvSpPr>
        <p:spPr/>
        <p:txBody>
          <a:bodyPr/>
          <a:lstStyle/>
          <a:p>
            <a:r>
              <a:rPr lang="en-US" dirty="0"/>
              <a:t>What the Standard Lore says:</a:t>
            </a:r>
          </a:p>
          <a:p>
            <a:r>
              <a:rPr lang="en-US" b="1" dirty="0"/>
              <a:t>The most important aspect of Copernicus' work is that it forever changed the place of man in the cosmos; no longer could man legitimately think his significance greater than his fellow creatures; with Copernicus' work, man could now take his place among that which exists all about him, and not of necessity take that premier position which had been assigned immodestly to him by the theologians.</a:t>
            </a:r>
            <a:endParaRPr lang="en-US" dirty="0"/>
          </a:p>
        </p:txBody>
      </p:sp>
    </p:spTree>
    <p:extLst>
      <p:ext uri="{BB962C8B-B14F-4D97-AF65-F5344CB8AC3E}">
        <p14:creationId xmlns:p14="http://schemas.microsoft.com/office/powerpoint/2010/main" val="76096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20712" y="515938"/>
            <a:ext cx="8763081" cy="4221162"/>
          </a:xfrm>
          <a:prstGeom prst="rect">
            <a:avLst/>
          </a:prstGeom>
        </p:spPr>
      </p:pic>
      <p:sp>
        <p:nvSpPr>
          <p:cNvPr id="5" name="TextBox 4"/>
          <p:cNvSpPr txBox="1"/>
          <p:nvPr/>
        </p:nvSpPr>
        <p:spPr>
          <a:xfrm>
            <a:off x="1147802" y="5054600"/>
            <a:ext cx="7983498" cy="1477328"/>
          </a:xfrm>
          <a:prstGeom prst="rect">
            <a:avLst/>
          </a:prstGeom>
          <a:noFill/>
        </p:spPr>
        <p:txBody>
          <a:bodyPr wrap="square" rtlCol="0">
            <a:spAutoFit/>
          </a:bodyPr>
          <a:lstStyle/>
          <a:p>
            <a:r>
              <a:rPr lang="en-US" b="1" dirty="0"/>
              <a:t>But Really, has anything "vanished in mist and smoke” (1820 Goethe) concerning our collective appraisal of where we stand in the Cosmos ??? Did the Copernican Doctrine have any cultural affect at all  - do we behave with more reverence towards nature now that we have been shown that the Earth is not a special place in the Cosmos?</a:t>
            </a:r>
            <a:endParaRPr lang="en-US" dirty="0"/>
          </a:p>
        </p:txBody>
      </p:sp>
    </p:spTree>
    <p:extLst>
      <p:ext uri="{BB962C8B-B14F-4D97-AF65-F5344CB8AC3E}">
        <p14:creationId xmlns:p14="http://schemas.microsoft.com/office/powerpoint/2010/main" val="263647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the wrath of the Church</a:t>
            </a:r>
          </a:p>
        </p:txBody>
      </p:sp>
      <p:sp>
        <p:nvSpPr>
          <p:cNvPr id="3" name="Content Placeholder 2"/>
          <p:cNvSpPr>
            <a:spLocks noGrp="1"/>
          </p:cNvSpPr>
          <p:nvPr>
            <p:ph idx="1"/>
          </p:nvPr>
        </p:nvSpPr>
        <p:spPr/>
        <p:txBody>
          <a:bodyPr>
            <a:normAutofit lnSpcReduction="10000"/>
          </a:bodyPr>
          <a:lstStyle/>
          <a:p>
            <a:r>
              <a:rPr lang="en-US" b="1" dirty="0"/>
              <a:t>Copernicus published an early description of this model in 1530 in a private manuscript but full publication was delayed until 1543 to avoid the wrath of the Church.   Remember that Capella’s model was published in 1539 so that Copernicus could </a:t>
            </a:r>
            <a:r>
              <a:rPr lang="en-US" b="1" dirty="0">
                <a:solidFill>
                  <a:srgbClr val="FF0000"/>
                </a:solidFill>
              </a:rPr>
              <a:t>steal some of those ideas</a:t>
            </a:r>
          </a:p>
          <a:p>
            <a:r>
              <a:rPr lang="en-US" b="1" dirty="0"/>
              <a:t>The major difference in quality between the models of Aristarchus, Ptolemy and </a:t>
            </a:r>
            <a:r>
              <a:rPr lang="en-US" b="1" dirty="0" err="1"/>
              <a:t>Cusa</a:t>
            </a:r>
            <a:r>
              <a:rPr lang="en-US" b="1" dirty="0"/>
              <a:t> was that Copernicus worked out his model in full mathematical detail but the resulting system/device was every bit as complicated as the Ptolemaic model. </a:t>
            </a:r>
          </a:p>
          <a:p>
            <a:r>
              <a:rPr lang="en-US" b="1" dirty="0"/>
              <a:t>His model also has equally spaced circular orbits between the planets. Equally spaced </a:t>
            </a:r>
            <a:r>
              <a:rPr lang="en-US" b="1" dirty="0">
                <a:solidFill>
                  <a:srgbClr val="FF0000"/>
                </a:solidFill>
              </a:rPr>
              <a:t>perfectly circular orbits again represents harmony and order in Nature.</a:t>
            </a:r>
            <a:r>
              <a:rPr lang="en-US" b="1" dirty="0"/>
              <a:t> He also uses the Aristotelian mechanism of a Prime Mover to account for the original motion</a:t>
            </a:r>
            <a:endParaRPr lang="en-US" dirty="0"/>
          </a:p>
        </p:txBody>
      </p:sp>
    </p:spTree>
    <p:extLst>
      <p:ext uri="{BB962C8B-B14F-4D97-AF65-F5344CB8AC3E}">
        <p14:creationId xmlns:p14="http://schemas.microsoft.com/office/powerpoint/2010/main" val="89786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649" y="229510"/>
            <a:ext cx="9692640" cy="1325562"/>
          </a:xfrm>
        </p:spPr>
        <p:txBody>
          <a:bodyPr>
            <a:noAutofit/>
          </a:bodyPr>
          <a:lstStyle/>
          <a:p>
            <a:r>
              <a:rPr lang="en-US" sz="3200" dirty="0"/>
              <a:t>The Copernican Model has Epicycles!</a:t>
            </a:r>
            <a:br>
              <a:rPr lang="en-US" sz="3200" dirty="0"/>
            </a:br>
            <a:r>
              <a:rPr lang="en-US" sz="3200" dirty="0"/>
              <a:t>Also, he appears to have borrowed</a:t>
            </a:r>
            <a:br>
              <a:rPr lang="en-US" sz="3200" dirty="0"/>
            </a:br>
            <a:r>
              <a:rPr lang="en-US" sz="3200" dirty="0"/>
              <a:t>from Al </a:t>
            </a:r>
            <a:r>
              <a:rPr lang="en-US" sz="3200" dirty="0" err="1"/>
              <a:t>Tusi</a:t>
            </a:r>
            <a:endParaRPr lang="en-US" sz="3200" dirty="0"/>
          </a:p>
        </p:txBody>
      </p:sp>
      <p:pic>
        <p:nvPicPr>
          <p:cNvPr id="4" name="Content Placeholder 3"/>
          <p:cNvPicPr>
            <a:picLocks noGrp="1" noChangeAspect="1"/>
          </p:cNvPicPr>
          <p:nvPr>
            <p:ph idx="1"/>
          </p:nvPr>
        </p:nvPicPr>
        <p:blipFill>
          <a:blip r:embed="rId2"/>
          <a:stretch>
            <a:fillRect/>
          </a:stretch>
        </p:blipFill>
        <p:spPr>
          <a:xfrm>
            <a:off x="9101085" y="3937481"/>
            <a:ext cx="2857500" cy="2857500"/>
          </a:xfrm>
          <a:prstGeom prst="rect">
            <a:avLst/>
          </a:prstGeom>
        </p:spPr>
      </p:pic>
      <p:pic>
        <p:nvPicPr>
          <p:cNvPr id="5" name="Picture 4"/>
          <p:cNvPicPr>
            <a:picLocks noChangeAspect="1"/>
          </p:cNvPicPr>
          <p:nvPr/>
        </p:nvPicPr>
        <p:blipFill>
          <a:blip r:embed="rId3"/>
          <a:stretch>
            <a:fillRect/>
          </a:stretch>
        </p:blipFill>
        <p:spPr>
          <a:xfrm>
            <a:off x="6769100" y="634355"/>
            <a:ext cx="4379309" cy="3282578"/>
          </a:xfrm>
          <a:prstGeom prst="rect">
            <a:avLst/>
          </a:prstGeom>
        </p:spPr>
      </p:pic>
      <p:pic>
        <p:nvPicPr>
          <p:cNvPr id="6" name="Picture 5"/>
          <p:cNvPicPr>
            <a:picLocks noChangeAspect="1"/>
          </p:cNvPicPr>
          <p:nvPr/>
        </p:nvPicPr>
        <p:blipFill>
          <a:blip r:embed="rId4"/>
          <a:stretch>
            <a:fillRect/>
          </a:stretch>
        </p:blipFill>
        <p:spPr>
          <a:xfrm>
            <a:off x="233415" y="1839309"/>
            <a:ext cx="6129285" cy="4632325"/>
          </a:xfrm>
          <a:prstGeom prst="rect">
            <a:avLst/>
          </a:prstGeom>
        </p:spPr>
      </p:pic>
      <p:sp>
        <p:nvSpPr>
          <p:cNvPr id="7" name="TextBox 6"/>
          <p:cNvSpPr txBox="1"/>
          <p:nvPr/>
        </p:nvSpPr>
        <p:spPr>
          <a:xfrm>
            <a:off x="6449192" y="4647593"/>
            <a:ext cx="2565400" cy="1200329"/>
          </a:xfrm>
          <a:prstGeom prst="rect">
            <a:avLst/>
          </a:prstGeom>
          <a:noFill/>
        </p:spPr>
        <p:txBody>
          <a:bodyPr wrap="square" rtlCol="0">
            <a:spAutoFit/>
          </a:bodyPr>
          <a:lstStyle/>
          <a:p>
            <a:r>
              <a:rPr lang="en-US" dirty="0"/>
              <a:t>Note also that the stars remained fixed to the 8</a:t>
            </a:r>
            <a:r>
              <a:rPr lang="en-US" baseline="30000" dirty="0"/>
              <a:t>th</a:t>
            </a:r>
            <a:r>
              <a:rPr lang="en-US" dirty="0"/>
              <a:t> sphere – Bruno will soon change all of that</a:t>
            </a:r>
          </a:p>
        </p:txBody>
      </p:sp>
    </p:spTree>
    <p:extLst>
      <p:ext uri="{BB962C8B-B14F-4D97-AF65-F5344CB8AC3E}">
        <p14:creationId xmlns:p14="http://schemas.microsoft.com/office/powerpoint/2010/main" val="277337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636765"/>
            <a:ext cx="11093225" cy="5484812"/>
          </a:xfrm>
          <a:prstGeom prst="rect">
            <a:avLst/>
          </a:prstGeom>
        </p:spPr>
      </p:pic>
      <p:sp>
        <p:nvSpPr>
          <p:cNvPr id="5" name="Rectangle 4">
            <a:extLst>
              <a:ext uri="{FF2B5EF4-FFF2-40B4-BE49-F238E27FC236}">
                <a16:creationId xmlns:a16="http://schemas.microsoft.com/office/drawing/2014/main" id="{C8C3DF2C-28F4-47D5-86D1-BEB5CF5A2A12}"/>
              </a:ext>
            </a:extLst>
          </p:cNvPr>
          <p:cNvSpPr/>
          <p:nvPr/>
        </p:nvSpPr>
        <p:spPr>
          <a:xfrm>
            <a:off x="2404153" y="1690688"/>
            <a:ext cx="8876872" cy="27164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53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Earth Moves?  </a:t>
            </a:r>
          </a:p>
        </p:txBody>
      </p:sp>
      <p:sp>
        <p:nvSpPr>
          <p:cNvPr id="3" name="Content Placeholder 2"/>
          <p:cNvSpPr>
            <a:spLocks noGrp="1"/>
          </p:cNvSpPr>
          <p:nvPr>
            <p:ph idx="1"/>
          </p:nvPr>
        </p:nvSpPr>
        <p:spPr/>
        <p:txBody>
          <a:bodyPr/>
          <a:lstStyle/>
          <a:p>
            <a:r>
              <a:rPr lang="en-US" b="1" dirty="0"/>
              <a:t>The Copernican model places the sun at the center of the solar system and all the planets orbit about it. Most importantly, Copernicus endows movement to the Earth. In fact, three kinds of movement:</a:t>
            </a:r>
          </a:p>
          <a:p>
            <a:pPr lvl="1"/>
            <a:r>
              <a:rPr lang="en-US" b="1" dirty="0"/>
              <a:t>annual motion (orbit about the sun)</a:t>
            </a:r>
          </a:p>
          <a:p>
            <a:pPr lvl="1"/>
            <a:r>
              <a:rPr lang="en-US" b="1" dirty="0"/>
              <a:t>daily rotation (around a tilted axis)</a:t>
            </a:r>
          </a:p>
          <a:p>
            <a:pPr lvl="1"/>
            <a:r>
              <a:rPr lang="en-US" b="1" dirty="0"/>
              <a:t>axial wobble (changes the positions of fixed stars over thousands of years timescale)</a:t>
            </a:r>
          </a:p>
          <a:p>
            <a:r>
              <a:rPr lang="en-US" dirty="0">
                <a:hlinkClick r:id="rId2"/>
              </a:rPr>
              <a:t>Real Orbital Variations</a:t>
            </a:r>
            <a:endParaRPr lang="en-US" dirty="0"/>
          </a:p>
        </p:txBody>
      </p:sp>
    </p:spTree>
    <p:extLst>
      <p:ext uri="{BB962C8B-B14F-4D97-AF65-F5344CB8AC3E}">
        <p14:creationId xmlns:p14="http://schemas.microsoft.com/office/powerpoint/2010/main" val="3563257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663"/>
            <a:ext cx="9603275" cy="1049235"/>
          </a:xfrm>
        </p:spPr>
        <p:txBody>
          <a:bodyPr/>
          <a:lstStyle/>
          <a:p>
            <a:r>
              <a:rPr lang="en-US" dirty="0"/>
              <a:t>Immediate Criticism</a:t>
            </a:r>
          </a:p>
        </p:txBody>
      </p:sp>
      <p:pic>
        <p:nvPicPr>
          <p:cNvPr id="4" name="Content Placeholder 3"/>
          <p:cNvPicPr>
            <a:picLocks noGrp="1" noChangeAspect="1"/>
          </p:cNvPicPr>
          <p:nvPr>
            <p:ph idx="1"/>
          </p:nvPr>
        </p:nvPicPr>
        <p:blipFill>
          <a:blip r:embed="rId2"/>
          <a:stretch>
            <a:fillRect/>
          </a:stretch>
        </p:blipFill>
        <p:spPr>
          <a:xfrm>
            <a:off x="5391150" y="788244"/>
            <a:ext cx="6791325" cy="1019175"/>
          </a:xfrm>
          <a:prstGeom prst="rect">
            <a:avLst/>
          </a:prstGeom>
        </p:spPr>
      </p:pic>
      <p:pic>
        <p:nvPicPr>
          <p:cNvPr id="5" name="Picture 4"/>
          <p:cNvPicPr>
            <a:picLocks noChangeAspect="1"/>
          </p:cNvPicPr>
          <p:nvPr/>
        </p:nvPicPr>
        <p:blipFill>
          <a:blip r:embed="rId3"/>
          <a:stretch>
            <a:fillRect/>
          </a:stretch>
        </p:blipFill>
        <p:spPr>
          <a:xfrm>
            <a:off x="120650" y="2077243"/>
            <a:ext cx="6819900" cy="3019425"/>
          </a:xfrm>
          <a:prstGeom prst="rect">
            <a:avLst/>
          </a:prstGeom>
        </p:spPr>
      </p:pic>
      <p:pic>
        <p:nvPicPr>
          <p:cNvPr id="6" name="Picture 5"/>
          <p:cNvPicPr>
            <a:picLocks noChangeAspect="1"/>
          </p:cNvPicPr>
          <p:nvPr/>
        </p:nvPicPr>
        <p:blipFill>
          <a:blip r:embed="rId4"/>
          <a:stretch>
            <a:fillRect/>
          </a:stretch>
        </p:blipFill>
        <p:spPr>
          <a:xfrm>
            <a:off x="5400675" y="5316535"/>
            <a:ext cx="6781800" cy="1019175"/>
          </a:xfrm>
          <a:prstGeom prst="rect">
            <a:avLst/>
          </a:prstGeom>
        </p:spPr>
      </p:pic>
      <p:sp>
        <p:nvSpPr>
          <p:cNvPr id="7" name="TextBox 6"/>
          <p:cNvSpPr txBox="1"/>
          <p:nvPr/>
        </p:nvSpPr>
        <p:spPr>
          <a:xfrm>
            <a:off x="5549900" y="138663"/>
            <a:ext cx="2374900" cy="369332"/>
          </a:xfrm>
          <a:prstGeom prst="rect">
            <a:avLst/>
          </a:prstGeom>
          <a:noFill/>
        </p:spPr>
        <p:txBody>
          <a:bodyPr wrap="square" rtlCol="0">
            <a:spAutoFit/>
          </a:bodyPr>
          <a:lstStyle/>
          <a:p>
            <a:r>
              <a:rPr lang="en-US" dirty="0"/>
              <a:t>Martin Luther</a:t>
            </a:r>
          </a:p>
        </p:txBody>
      </p:sp>
      <p:sp>
        <p:nvSpPr>
          <p:cNvPr id="8" name="TextBox 7"/>
          <p:cNvSpPr txBox="1"/>
          <p:nvPr/>
        </p:nvSpPr>
        <p:spPr>
          <a:xfrm>
            <a:off x="393700" y="1297831"/>
            <a:ext cx="3416300" cy="646331"/>
          </a:xfrm>
          <a:prstGeom prst="rect">
            <a:avLst/>
          </a:prstGeom>
          <a:noFill/>
        </p:spPr>
        <p:txBody>
          <a:bodyPr wrap="square" rtlCol="0">
            <a:spAutoFit/>
          </a:bodyPr>
          <a:lstStyle/>
          <a:p>
            <a:r>
              <a:rPr lang="en-US" b="1" dirty="0"/>
              <a:t>the 1549 Textbook by Melanchthon:</a:t>
            </a:r>
            <a:endParaRPr lang="en-US" dirty="0"/>
          </a:p>
        </p:txBody>
      </p:sp>
      <p:sp>
        <p:nvSpPr>
          <p:cNvPr id="9" name="TextBox 8"/>
          <p:cNvSpPr txBox="1"/>
          <p:nvPr/>
        </p:nvSpPr>
        <p:spPr>
          <a:xfrm>
            <a:off x="7772400" y="4229100"/>
            <a:ext cx="2527300" cy="923330"/>
          </a:xfrm>
          <a:prstGeom prst="rect">
            <a:avLst/>
          </a:prstGeom>
          <a:noFill/>
        </p:spPr>
        <p:txBody>
          <a:bodyPr wrap="square" rtlCol="0">
            <a:spAutoFit/>
          </a:bodyPr>
          <a:lstStyle/>
          <a:p>
            <a:r>
              <a:rPr lang="en-US" b="1" dirty="0"/>
              <a:t>Jean </a:t>
            </a:r>
            <a:r>
              <a:rPr lang="en-US" b="1" dirty="0" err="1"/>
              <a:t>Bodin</a:t>
            </a:r>
            <a:r>
              <a:rPr lang="en-US" b="1" dirty="0"/>
              <a:t> a French Philosopher writing in 1596</a:t>
            </a:r>
            <a:endParaRPr lang="en-US" dirty="0"/>
          </a:p>
        </p:txBody>
      </p:sp>
    </p:spTree>
    <p:extLst>
      <p:ext uri="{BB962C8B-B14F-4D97-AF65-F5344CB8AC3E}">
        <p14:creationId xmlns:p14="http://schemas.microsoft.com/office/powerpoint/2010/main" val="656416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none of this is even real!</a:t>
            </a:r>
          </a:p>
        </p:txBody>
      </p:sp>
      <p:sp>
        <p:nvSpPr>
          <p:cNvPr id="3" name="Content Placeholder 2"/>
          <p:cNvSpPr>
            <a:spLocks noGrp="1"/>
          </p:cNvSpPr>
          <p:nvPr>
            <p:ph idx="1"/>
          </p:nvPr>
        </p:nvSpPr>
        <p:spPr/>
        <p:txBody>
          <a:bodyPr/>
          <a:lstStyle/>
          <a:p>
            <a:r>
              <a:rPr lang="en-US" b="1" dirty="0"/>
              <a:t>Andreas </a:t>
            </a:r>
            <a:r>
              <a:rPr lang="en-US" b="1" dirty="0" err="1"/>
              <a:t>Osiander</a:t>
            </a:r>
            <a:r>
              <a:rPr lang="en-US" b="1" dirty="0"/>
              <a:t>, an ordained Priest, oversaw the publication of </a:t>
            </a:r>
            <a:r>
              <a:rPr lang="en-US" b="1" i="1" dirty="0"/>
              <a:t>De </a:t>
            </a:r>
            <a:r>
              <a:rPr lang="en-US" b="1" i="1" dirty="0" err="1"/>
              <a:t>revolutionibus</a:t>
            </a:r>
            <a:r>
              <a:rPr lang="en-US" b="1" i="1" dirty="0"/>
              <a:t> </a:t>
            </a:r>
            <a:r>
              <a:rPr lang="en-US" b="1" i="1" dirty="0" err="1"/>
              <a:t>orbium</a:t>
            </a:r>
            <a:r>
              <a:rPr lang="en-US" b="1" i="1" dirty="0"/>
              <a:t> </a:t>
            </a:r>
            <a:r>
              <a:rPr lang="en-US" b="1" i="1" dirty="0" err="1"/>
              <a:t>coelestium</a:t>
            </a:r>
            <a:r>
              <a:rPr lang="en-US" b="1" i="1" dirty="0"/>
              <a:t> </a:t>
            </a:r>
            <a:r>
              <a:rPr lang="en-US" b="1" dirty="0"/>
              <a:t>and added an unsigned preface explaining that the model described in the book was not intended as a description of the way the Universe really is, but as a mathematical device to simplify calculations involving the movement of planets</a:t>
            </a:r>
          </a:p>
          <a:p>
            <a:r>
              <a:rPr lang="en-US" b="1" dirty="0"/>
              <a:t>In fact, it doesn’t really offer a significant improvement on planetary positions since it still keeps the orbits as perfect circles.</a:t>
            </a:r>
            <a:endParaRPr lang="en-US" dirty="0"/>
          </a:p>
        </p:txBody>
      </p:sp>
    </p:spTree>
    <p:extLst>
      <p:ext uri="{BB962C8B-B14F-4D97-AF65-F5344CB8AC3E}">
        <p14:creationId xmlns:p14="http://schemas.microsoft.com/office/powerpoint/2010/main" val="292119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the preface:</a:t>
            </a:r>
          </a:p>
        </p:txBody>
      </p:sp>
      <p:pic>
        <p:nvPicPr>
          <p:cNvPr id="4" name="Content Placeholder 3"/>
          <p:cNvPicPr>
            <a:picLocks noGrp="1" noChangeAspect="1"/>
          </p:cNvPicPr>
          <p:nvPr>
            <p:ph idx="1"/>
          </p:nvPr>
        </p:nvPicPr>
        <p:blipFill>
          <a:blip r:embed="rId2"/>
          <a:stretch>
            <a:fillRect/>
          </a:stretch>
        </p:blipFill>
        <p:spPr>
          <a:xfrm>
            <a:off x="1296178" y="1428750"/>
            <a:ext cx="9752043" cy="5664689"/>
          </a:xfrm>
          <a:prstGeom prst="rect">
            <a:avLst/>
          </a:prstGeom>
        </p:spPr>
      </p:pic>
    </p:spTree>
    <p:extLst>
      <p:ext uri="{BB962C8B-B14F-4D97-AF65-F5344CB8AC3E}">
        <p14:creationId xmlns:p14="http://schemas.microsoft.com/office/powerpoint/2010/main" val="359543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692" y="2557463"/>
            <a:ext cx="4728415" cy="3317875"/>
          </a:xfrm>
        </p:spPr>
      </p:pic>
      <p:sp>
        <p:nvSpPr>
          <p:cNvPr id="6" name="TextBox 5"/>
          <p:cNvSpPr txBox="1"/>
          <p:nvPr/>
        </p:nvSpPr>
        <p:spPr>
          <a:xfrm>
            <a:off x="5867400" y="1384300"/>
            <a:ext cx="5981700" cy="5016758"/>
          </a:xfrm>
          <a:prstGeom prst="rect">
            <a:avLst/>
          </a:prstGeom>
          <a:noFill/>
        </p:spPr>
        <p:txBody>
          <a:bodyPr wrap="square" rtlCol="0">
            <a:spAutoFit/>
          </a:bodyPr>
          <a:lstStyle/>
          <a:p>
            <a:r>
              <a:rPr lang="en-US" sz="2000" b="1" dirty="0"/>
              <a:t>Of course this model gives the natural explanation for retrograde motion.  Since the distance between Earth and Mars is continuously varying, this explains the observed brightness variations of Mars.</a:t>
            </a:r>
          </a:p>
          <a:p>
            <a:endParaRPr lang="en-US" sz="2000" b="1" dirty="0"/>
          </a:p>
          <a:p>
            <a:r>
              <a:rPr lang="en-US" sz="2000" b="1" dirty="0"/>
              <a:t>However, the brightness variation for Mars is about 80 times larger than that observed for Venus even though the distance variations between Earth and Venus would be about the same.</a:t>
            </a:r>
          </a:p>
          <a:p>
            <a:endParaRPr lang="en-US" sz="2000" b="1" dirty="0"/>
          </a:p>
          <a:p>
            <a:r>
              <a:rPr lang="en-US" sz="2000" b="1" dirty="0"/>
              <a:t>Copernicus does not understand why the brightness of Venus is not observed to highly variable like Mars and this indicates he doesn’t understand his model</a:t>
            </a:r>
            <a:r>
              <a:rPr lang="en-US" dirty="0"/>
              <a:t>.</a:t>
            </a:r>
          </a:p>
        </p:txBody>
      </p:sp>
    </p:spTree>
    <p:extLst>
      <p:ext uri="{BB962C8B-B14F-4D97-AF65-F5344CB8AC3E}">
        <p14:creationId xmlns:p14="http://schemas.microsoft.com/office/powerpoint/2010/main" val="3456934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7.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8.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47</TotalTime>
  <Words>764</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13</vt:i4>
      </vt:variant>
    </vt:vector>
  </HeadingPairs>
  <TitlesOfParts>
    <vt:vector size="33" baseType="lpstr">
      <vt:lpstr>Arial</vt:lpstr>
      <vt:lpstr>Calibri</vt:lpstr>
      <vt:lpstr>Calibri Light</vt:lpstr>
      <vt:lpstr>Century Gothic</vt:lpstr>
      <vt:lpstr>Century Schoolbook</vt:lpstr>
      <vt:lpstr>Franklin Gothic Book</vt:lpstr>
      <vt:lpstr>Garamond</vt:lpstr>
      <vt:lpstr>Trebuchet MS</vt:lpstr>
      <vt:lpstr>Tw Cen MT</vt:lpstr>
      <vt:lpstr>Tw Cen MT Condensed</vt:lpstr>
      <vt:lpstr>Wingdings 2</vt:lpstr>
      <vt:lpstr>Wingdings 3</vt:lpstr>
      <vt:lpstr>Integral</vt:lpstr>
      <vt:lpstr>Ion Boardroom</vt:lpstr>
      <vt:lpstr>View</vt:lpstr>
      <vt:lpstr>1_Office Theme</vt:lpstr>
      <vt:lpstr>Facet</vt:lpstr>
      <vt:lpstr>Organic</vt:lpstr>
      <vt:lpstr>Crop</vt:lpstr>
      <vt:lpstr>Wisp</vt:lpstr>
      <vt:lpstr>Copernicus</vt:lpstr>
      <vt:lpstr>Avoiding the wrath of the Church</vt:lpstr>
      <vt:lpstr>The Copernican Model has Epicycles! Also, he appears to have borrowed from Al Tusi</vt:lpstr>
      <vt:lpstr>PowerPoint Presentation</vt:lpstr>
      <vt:lpstr>What, the Earth Moves?  </vt:lpstr>
      <vt:lpstr>Immediate Criticism</vt:lpstr>
      <vt:lpstr>And none of this is even real!</vt:lpstr>
      <vt:lpstr>From the preface:</vt:lpstr>
      <vt:lpstr>PowerPoint Presentation</vt:lpstr>
      <vt:lpstr>Copernicus does not understand that Venus must have phases </vt:lpstr>
      <vt:lpstr>There are no phases in the Ptolemaic System</vt:lpstr>
      <vt:lpstr>The Cultural Impact of the Copernican Model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Copernicus</dc:title>
  <dc:creator>Greg</dc:creator>
  <cp:lastModifiedBy>Greg</cp:lastModifiedBy>
  <cp:revision>13</cp:revision>
  <dcterms:created xsi:type="dcterms:W3CDTF">2017-04-27T14:54:55Z</dcterms:created>
  <dcterms:modified xsi:type="dcterms:W3CDTF">2020-10-12T21:00:02Z</dcterms:modified>
</cp:coreProperties>
</file>