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38" r:id="rId2"/>
    <p:sldMasterId id="2147483750" r:id="rId3"/>
    <p:sldMasterId id="2147483768" r:id="rId4"/>
    <p:sldMasterId id="2147483786" r:id="rId5"/>
    <p:sldMasterId id="2147483798" r:id="rId6"/>
    <p:sldMasterId id="2147483816" r:id="rId7"/>
  </p:sldMasterIdLst>
  <p:sldIdLst>
    <p:sldId id="256" r:id="rId8"/>
    <p:sldId id="257" r:id="rId9"/>
    <p:sldId id="258" r:id="rId10"/>
    <p:sldId id="259" r:id="rId11"/>
    <p:sldId id="260" r:id="rId12"/>
    <p:sldId id="266" r:id="rId13"/>
    <p:sldId id="262" r:id="rId14"/>
    <p:sldId id="263" r:id="rId15"/>
    <p:sldId id="264"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94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9937587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462417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5959EB95-E1A9-4374-93B8-3D51C29C3350}"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67802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3746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67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2439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6C8D6D-1EE0-4EB7-9FEE-4DAE3DCA84BA}"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839961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6C8D6D-1EE0-4EB7-9FEE-4DAE3DCA84BA}"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134827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C8D6D-1EE0-4EB7-9FEE-4DAE3DCA84BA}"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4207708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351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0126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4056711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3922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044762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798722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109364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4072205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6C8D6D-1EE0-4EB7-9FEE-4DAE3DCA84BA}"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163928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6C8D6D-1EE0-4EB7-9FEE-4DAE3DCA84BA}"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993175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B6C8D6D-1EE0-4EB7-9FEE-4DAE3DCA84BA}"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16897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9B6C8D6D-1EE0-4EB7-9FEE-4DAE3DCA84BA}" type="datetimeFigureOut">
              <a:rPr lang="en-US" smtClean="0"/>
              <a:t>10/12/2020</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5959EB95-E1A9-4374-93B8-3D51C29C335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721672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420907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1623436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924593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5959EB95-E1A9-4374-93B8-3D51C29C3350}" type="slidenum">
              <a:rPr lang="en-US" smtClean="0"/>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578332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857582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B6C8D6D-1EE0-4EB7-9FEE-4DAE3DCA84BA}"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807780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B6C8D6D-1EE0-4EB7-9FEE-4DAE3DCA84BA}"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6120107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1176387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5959EB95-E1A9-4374-93B8-3D51C29C3350}" type="slidenum">
              <a:rPr lang="en-US" smtClean="0"/>
              <a:t>‹#›</a:t>
            </a:fld>
            <a:endParaRPr lang="en-US"/>
          </a:p>
        </p:txBody>
      </p:sp>
    </p:spTree>
    <p:extLst>
      <p:ext uri="{BB962C8B-B14F-4D97-AF65-F5344CB8AC3E}">
        <p14:creationId xmlns:p14="http://schemas.microsoft.com/office/powerpoint/2010/main" val="1297398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1956633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939159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4157513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343921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6C8D6D-1EE0-4EB7-9FEE-4DAE3DCA84BA}"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9385705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6C8D6D-1EE0-4EB7-9FEE-4DAE3DCA84BA}"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2584820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9B6C8D6D-1EE0-4EB7-9FEE-4DAE3DCA84BA}"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4385747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4749894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1066000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895391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6C8D6D-1EE0-4EB7-9FEE-4DAE3DCA84BA}"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9EB95-E1A9-4374-93B8-3D51C29C3350}"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7304869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21424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5408071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B6C8D6D-1EE0-4EB7-9FEE-4DAE3DCA84BA}"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288169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B6C8D6D-1EE0-4EB7-9FEE-4DAE3DCA84BA}"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90019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1079767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7620696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959EB95-E1A9-4374-93B8-3D51C29C3350}" type="slidenum">
              <a:rPr lang="en-US" smtClean="0"/>
              <a:t>‹#›</a:t>
            </a:fld>
            <a:endParaRPr lang="en-US"/>
          </a:p>
        </p:txBody>
      </p:sp>
    </p:spTree>
    <p:extLst>
      <p:ext uri="{BB962C8B-B14F-4D97-AF65-F5344CB8AC3E}">
        <p14:creationId xmlns:p14="http://schemas.microsoft.com/office/powerpoint/2010/main" val="11290667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7224214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959EB95-E1A9-4374-93B8-3D51C29C3350}" type="slidenum">
              <a:rPr lang="en-US" smtClean="0"/>
              <a:t>‹#›</a:t>
            </a:fld>
            <a:endParaRPr lang="en-US"/>
          </a:p>
        </p:txBody>
      </p:sp>
    </p:spTree>
    <p:extLst>
      <p:ext uri="{BB962C8B-B14F-4D97-AF65-F5344CB8AC3E}">
        <p14:creationId xmlns:p14="http://schemas.microsoft.com/office/powerpoint/2010/main" val="333109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6C8D6D-1EE0-4EB7-9FEE-4DAE3DCA84BA}"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5254971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6C8D6D-1EE0-4EB7-9FEE-4DAE3DCA84BA}"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077202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6C8D6D-1EE0-4EB7-9FEE-4DAE3DCA84BA}"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40393880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C8D6D-1EE0-4EB7-9FEE-4DAE3DCA84BA}"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1376207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5959EB95-E1A9-4374-93B8-3D51C29C3350}" type="slidenum">
              <a:rPr lang="en-US" smtClean="0"/>
              <a:t>‹#›</a:t>
            </a:fld>
            <a:endParaRPr lang="en-US"/>
          </a:p>
        </p:txBody>
      </p:sp>
    </p:spTree>
    <p:extLst>
      <p:ext uri="{BB962C8B-B14F-4D97-AF65-F5344CB8AC3E}">
        <p14:creationId xmlns:p14="http://schemas.microsoft.com/office/powerpoint/2010/main" val="6398672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0956267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6407118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a:xfrm>
            <a:off x="581192" y="5951810"/>
            <a:ext cx="592220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959EB95-E1A9-4374-93B8-3D51C29C3350}" type="slidenum">
              <a:rPr lang="en-US" smtClean="0"/>
              <a:t>‹#›</a:t>
            </a:fld>
            <a:endParaRPr lang="en-US"/>
          </a:p>
        </p:txBody>
      </p:sp>
    </p:spTree>
    <p:extLst>
      <p:ext uri="{BB962C8B-B14F-4D97-AF65-F5344CB8AC3E}">
        <p14:creationId xmlns:p14="http://schemas.microsoft.com/office/powerpoint/2010/main" val="37326067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5255654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850561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C8D6D-1EE0-4EB7-9FEE-4DAE3DCA84BA}"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9EB95-E1A9-4374-93B8-3D51C29C3350}"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3087275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46525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6C8D6D-1EE0-4EB7-9FEE-4DAE3DCA84BA}"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457631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6C8D6D-1EE0-4EB7-9FEE-4DAE3DCA84BA}"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6639171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9B6C8D6D-1EE0-4EB7-9FEE-4DAE3DCA84BA}"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1175783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4409517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4934379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9626377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858819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19618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5599874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9051419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5389359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2306031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4401369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6214317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5312913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C8D6D-1EE0-4EB7-9FEE-4DAE3DCA84B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4934088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5479719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6C8D6D-1EE0-4EB7-9FEE-4DAE3DCA84BA}"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4512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6C8D6D-1EE0-4EB7-9FEE-4DAE3DCA84BA}"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269315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C8D6D-1EE0-4EB7-9FEE-4DAE3DCA84BA}"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2466046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9572204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7756189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3633895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4301372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164047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4382570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B6C8D6D-1EE0-4EB7-9FEE-4DAE3DCA84BA}"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6424930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B6C8D6D-1EE0-4EB7-9FEE-4DAE3DCA84BA}"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49441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5.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theme" Target="../theme/theme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9B6C8D6D-1EE0-4EB7-9FEE-4DAE3DCA84BA}" type="datetimeFigureOut">
              <a:rPr lang="en-US" smtClean="0"/>
              <a:t>10/12/2020</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5959EB95-E1A9-4374-93B8-3D51C29C335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B6C8D6D-1EE0-4EB7-9FEE-4DAE3DCA84BA}" type="datetimeFigureOut">
              <a:rPr lang="en-US" smtClean="0"/>
              <a:t>10/12/2020</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5959EB95-E1A9-4374-93B8-3D51C29C3350}" type="slidenum">
              <a:rPr lang="en-US" smtClean="0"/>
              <a:t>‹#›</a:t>
            </a:fld>
            <a:endParaRPr lang="en-US"/>
          </a:p>
        </p:txBody>
      </p:sp>
    </p:spTree>
    <p:extLst>
      <p:ext uri="{BB962C8B-B14F-4D97-AF65-F5344CB8AC3E}">
        <p14:creationId xmlns:p14="http://schemas.microsoft.com/office/powerpoint/2010/main" val="63723426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B6C8D6D-1EE0-4EB7-9FEE-4DAE3DCA84BA}" type="datetimeFigureOut">
              <a:rPr lang="en-US" smtClean="0"/>
              <a:t>10/12/2020</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959EB95-E1A9-4374-93B8-3D51C29C3350}" type="slidenum">
              <a:rPr lang="en-US" smtClean="0"/>
              <a:t>‹#›</a:t>
            </a:fld>
            <a:endParaRPr lang="en-US"/>
          </a:p>
        </p:txBody>
      </p:sp>
    </p:spTree>
    <p:extLst>
      <p:ext uri="{BB962C8B-B14F-4D97-AF65-F5344CB8AC3E}">
        <p14:creationId xmlns:p14="http://schemas.microsoft.com/office/powerpoint/2010/main" val="2526292160"/>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9B6C8D6D-1EE0-4EB7-9FEE-4DAE3DCA84BA}" type="datetimeFigureOut">
              <a:rPr lang="en-US" smtClean="0"/>
              <a:t>10/12/2020</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5959EB95-E1A9-4374-93B8-3D51C29C3350}" type="slidenum">
              <a:rPr lang="en-US" smtClean="0"/>
              <a:t>‹#›</a:t>
            </a:fld>
            <a:endParaRPr lang="en-US"/>
          </a:p>
        </p:txBody>
      </p:sp>
    </p:spTree>
    <p:extLst>
      <p:ext uri="{BB962C8B-B14F-4D97-AF65-F5344CB8AC3E}">
        <p14:creationId xmlns:p14="http://schemas.microsoft.com/office/powerpoint/2010/main" val="304467489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9B6C8D6D-1EE0-4EB7-9FEE-4DAE3DCA84BA}" type="datetimeFigureOut">
              <a:rPr lang="en-US" smtClean="0"/>
              <a:t>10/12/2020</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5959EB95-E1A9-4374-93B8-3D51C29C3350}" type="slidenum">
              <a:rPr lang="en-US" smtClean="0"/>
              <a:t>‹#›</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98562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6C8D6D-1EE0-4EB7-9FEE-4DAE3DCA84BA}" type="datetimeFigureOut">
              <a:rPr lang="en-US" smtClean="0"/>
              <a:t>10/12/2020</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59EB95-E1A9-4374-93B8-3D51C29C3350}" type="slidenum">
              <a:rPr lang="en-US" smtClean="0"/>
              <a:t>‹#›</a:t>
            </a:fld>
            <a:endParaRPr lang="en-US"/>
          </a:p>
        </p:txBody>
      </p:sp>
    </p:spTree>
    <p:extLst>
      <p:ext uri="{BB962C8B-B14F-4D97-AF65-F5344CB8AC3E}">
        <p14:creationId xmlns:p14="http://schemas.microsoft.com/office/powerpoint/2010/main" val="1969789973"/>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B6C8D6D-1EE0-4EB7-9FEE-4DAE3DCA84BA}" type="datetimeFigureOut">
              <a:rPr lang="en-US" smtClean="0"/>
              <a:t>10/12/2020</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959EB95-E1A9-4374-93B8-3D51C29C3350}" type="slidenum">
              <a:rPr lang="en-US" smtClean="0"/>
              <a:t>‹#›</a:t>
            </a:fld>
            <a:endParaRPr lang="en-US"/>
          </a:p>
        </p:txBody>
      </p:sp>
    </p:spTree>
    <p:extLst>
      <p:ext uri="{BB962C8B-B14F-4D97-AF65-F5344CB8AC3E}">
        <p14:creationId xmlns:p14="http://schemas.microsoft.com/office/powerpoint/2010/main" val="863330666"/>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9331"/>
            <a:ext cx="6324600" cy="1828800"/>
          </a:xfrm>
        </p:spPr>
        <p:txBody>
          <a:bodyPr/>
          <a:lstStyle/>
          <a:p>
            <a:r>
              <a:rPr lang="en-US" sz="4400" dirty="0"/>
              <a:t>Nicholas of Cusa</a:t>
            </a:r>
            <a:br>
              <a:rPr lang="en-US" sz="4400" dirty="0"/>
            </a:br>
            <a:r>
              <a:rPr lang="en-US" sz="4400" dirty="0"/>
              <a:t>1401-1464</a:t>
            </a:r>
          </a:p>
        </p:txBody>
      </p:sp>
      <p:sp>
        <p:nvSpPr>
          <p:cNvPr id="3" name="Subtitle 2"/>
          <p:cNvSpPr>
            <a:spLocks noGrp="1"/>
          </p:cNvSpPr>
          <p:nvPr>
            <p:ph type="subTitle" idx="1"/>
          </p:nvPr>
        </p:nvSpPr>
        <p:spPr>
          <a:xfrm>
            <a:off x="5410200" y="2052960"/>
            <a:ext cx="3581400" cy="1828800"/>
          </a:xfrm>
        </p:spPr>
        <p:txBody>
          <a:bodyPr>
            <a:normAutofit fontScale="25000" lnSpcReduction="20000"/>
          </a:bodyPr>
          <a:lstStyle/>
          <a:p>
            <a:pPr algn="l"/>
            <a:r>
              <a:rPr lang="en-US" sz="8000" dirty="0"/>
              <a:t>Described AS  the last great philosopher of the dying Middle Ages</a:t>
            </a:r>
          </a:p>
          <a:p>
            <a:pPr algn="l"/>
            <a:r>
              <a:rPr lang="en-US" sz="8000" dirty="0"/>
              <a:t>-a transition thinker between the medieval and modern worlds</a:t>
            </a:r>
          </a:p>
          <a:p>
            <a:pPr algn="l"/>
            <a:r>
              <a:rPr lang="en-US" sz="8000" dirty="0"/>
              <a:t>-the gatekeeper of the modern age</a:t>
            </a:r>
          </a:p>
          <a:p>
            <a:pPr algn="l"/>
            <a:r>
              <a:rPr lang="en-US" sz="8000" dirty="0"/>
              <a:t>-unique (not followed by a successor) </a:t>
            </a:r>
            <a:r>
              <a:rPr lang="en-US" sz="8000" dirty="0">
                <a:sym typeface="Wingdings" panose="05000000000000000000" pitchFamily="2" charset="2"/>
              </a:rPr>
              <a:t> influenced Copernicus, Kepler, Bruno and Descartes.</a:t>
            </a:r>
            <a:endParaRPr lang="en-US" sz="8000" dirty="0"/>
          </a:p>
        </p:txBody>
      </p:sp>
    </p:spTree>
    <p:extLst>
      <p:ext uri="{BB962C8B-B14F-4D97-AF65-F5344CB8AC3E}">
        <p14:creationId xmlns:p14="http://schemas.microsoft.com/office/powerpoint/2010/main" val="520778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456267"/>
          </a:xfrm>
        </p:spPr>
        <p:txBody>
          <a:bodyPr/>
          <a:lstStyle/>
          <a:p>
            <a:r>
              <a:rPr lang="en-US" dirty="0"/>
              <a:t>No Stake Burning for </a:t>
            </a:r>
            <a:r>
              <a:rPr lang="en-US" dirty="0" err="1"/>
              <a:t>Cusa</a:t>
            </a:r>
            <a:r>
              <a:rPr lang="en-US" dirty="0"/>
              <a:t> (1440-1460)</a:t>
            </a:r>
            <a:r>
              <a:rPr lang="en-US" b="1" dirty="0"/>
              <a:t> </a:t>
            </a:r>
            <a:r>
              <a:rPr lang="en-US" sz="2000" b="1" dirty="0" err="1"/>
              <a:t>Cusa</a:t>
            </a:r>
            <a:r>
              <a:rPr lang="en-US" sz="2000" b="1" dirty="0"/>
              <a:t> espoused his theories prior to the Inquisition really kicking in bigtime</a:t>
            </a:r>
            <a:endParaRPr lang="en-US" sz="2000" dirty="0"/>
          </a:p>
        </p:txBody>
      </p:sp>
      <p:pic>
        <p:nvPicPr>
          <p:cNvPr id="4" name="Content Placeholder 3"/>
          <p:cNvPicPr>
            <a:picLocks noGrp="1" noChangeAspect="1"/>
          </p:cNvPicPr>
          <p:nvPr>
            <p:ph idx="1"/>
          </p:nvPr>
        </p:nvPicPr>
        <p:blipFill>
          <a:blip r:embed="rId2"/>
          <a:stretch>
            <a:fillRect/>
          </a:stretch>
        </p:blipFill>
        <p:spPr>
          <a:xfrm>
            <a:off x="1600200" y="1605739"/>
            <a:ext cx="8184734" cy="2295525"/>
          </a:xfrm>
          <a:prstGeom prst="rect">
            <a:avLst/>
          </a:prstGeom>
        </p:spPr>
      </p:pic>
      <p:sp>
        <p:nvSpPr>
          <p:cNvPr id="5" name="TextBox 4"/>
          <p:cNvSpPr txBox="1"/>
          <p:nvPr/>
        </p:nvSpPr>
        <p:spPr>
          <a:xfrm>
            <a:off x="377687" y="2536032"/>
            <a:ext cx="1676400" cy="646331"/>
          </a:xfrm>
          <a:prstGeom prst="rect">
            <a:avLst/>
          </a:prstGeom>
          <a:noFill/>
        </p:spPr>
        <p:txBody>
          <a:bodyPr wrap="square" rtlCol="0">
            <a:spAutoFit/>
          </a:bodyPr>
          <a:lstStyle/>
          <a:p>
            <a:r>
              <a:rPr lang="en-US" dirty="0"/>
              <a:t>The Not So Lucky List</a:t>
            </a:r>
          </a:p>
        </p:txBody>
      </p:sp>
      <p:sp>
        <p:nvSpPr>
          <p:cNvPr id="17" name="TextBox 16"/>
          <p:cNvSpPr txBox="1"/>
          <p:nvPr/>
        </p:nvSpPr>
        <p:spPr>
          <a:xfrm>
            <a:off x="381000" y="5334000"/>
            <a:ext cx="8610600" cy="1371600"/>
          </a:xfrm>
          <a:prstGeom prst="rect">
            <a:avLst/>
          </a:prstGeom>
          <a:noFill/>
        </p:spPr>
        <p:txBody>
          <a:bodyPr wrap="square" rtlCol="0">
            <a:spAutoFit/>
          </a:bodyPr>
          <a:lstStyle/>
          <a:p>
            <a:endParaRPr lang="en-US" dirty="0"/>
          </a:p>
        </p:txBody>
      </p:sp>
      <p:sp>
        <p:nvSpPr>
          <p:cNvPr id="18" name="TextBox 17"/>
          <p:cNvSpPr txBox="1"/>
          <p:nvPr/>
        </p:nvSpPr>
        <p:spPr>
          <a:xfrm>
            <a:off x="762000" y="11145768"/>
            <a:ext cx="8610600" cy="1371600"/>
          </a:xfrm>
          <a:prstGeom prst="rect">
            <a:avLst/>
          </a:prstGeom>
          <a:noFill/>
        </p:spPr>
        <p:txBody>
          <a:bodyPr wrap="square" rtlCol="0">
            <a:spAutoFit/>
          </a:bodyPr>
          <a:lstStyle/>
          <a:p>
            <a:endParaRPr lang="en-US" dirty="0"/>
          </a:p>
        </p:txBody>
      </p:sp>
      <p:sp>
        <p:nvSpPr>
          <p:cNvPr id="14" name="Rectangle 7"/>
          <p:cNvSpPr>
            <a:spLocks noChangeArrowheads="1"/>
          </p:cNvSpPr>
          <p:nvPr/>
        </p:nvSpPr>
        <p:spPr bwMode="auto">
          <a:xfrm>
            <a:off x="228600" y="4312623"/>
            <a:ext cx="79978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DA0000"/>
                </a:solidFill>
                <a:effectLst/>
                <a:latin typeface="Times New Roman" panose="02020603050405020304" pitchFamily="18" charset="0"/>
                <a:cs typeface="Times New Roman" panose="02020603050405020304" pitchFamily="18" charset="0"/>
              </a:rPr>
              <a:t>Key Paradox emerges: </a:t>
            </a:r>
            <a:r>
              <a:rPr kumimoji="0" lang="en-US" altLang="en-US" sz="2000" b="0" i="0" u="none" strike="noStrike" cap="none" normalizeH="0" baseline="0" dirty="0">
                <a:ln>
                  <a:noFill/>
                </a:ln>
                <a:solidFill>
                  <a:schemeClr val="tx1"/>
                </a:solidFill>
                <a:effectLst/>
              </a:rPr>
              <a:t>  </a:t>
            </a:r>
            <a:r>
              <a:rPr kumimoji="0" lang="en-US" altLang="en-US" sz="2000" b="1" i="0" u="none" strike="noStrike" cap="none" normalizeH="0" baseline="0" dirty="0">
                <a:ln>
                  <a:noFill/>
                </a:ln>
                <a:solidFill>
                  <a:srgbClr val="DA0000"/>
                </a:solidFill>
                <a:effectLst/>
                <a:latin typeface="Times New Roman" panose="02020603050405020304" pitchFamily="18" charset="0"/>
                <a:cs typeface="Times New Roman" panose="02020603050405020304" pitchFamily="18" charset="0"/>
              </a:rPr>
              <a:t> Changes in social/governmental structure will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DA0000"/>
                </a:solidFill>
                <a:effectLst/>
                <a:latin typeface="Times New Roman" panose="02020603050405020304" pitchFamily="18" charset="0"/>
                <a:cs typeface="Times New Roman" panose="02020603050405020304" pitchFamily="18" charset="0"/>
              </a:rPr>
              <a:t>Simultaneously</a:t>
            </a:r>
            <a:r>
              <a:rPr lang="en-US" altLang="en-US" sz="2000" b="1" dirty="0">
                <a:solidFill>
                  <a:srgbClr val="DA0000"/>
                </a:solidFill>
                <a:latin typeface="Times New Roman" panose="02020603050405020304" pitchFamily="18" charset="0"/>
                <a:cs typeface="Times New Roman" panose="02020603050405020304" pitchFamily="18" charset="0"/>
              </a:rPr>
              <a:t> </a:t>
            </a:r>
            <a:r>
              <a:rPr kumimoji="0" lang="en-US" altLang="en-US" sz="2000" b="1" i="0" u="none" strike="noStrike" cap="none" normalizeH="0" baseline="0" dirty="0">
                <a:ln>
                  <a:noFill/>
                </a:ln>
                <a:solidFill>
                  <a:srgbClr val="DA0000"/>
                </a:solidFill>
                <a:effectLst/>
                <a:latin typeface="Times New Roman" panose="02020603050405020304" pitchFamily="18" charset="0"/>
                <a:cs typeface="Times New Roman" panose="02020603050405020304" pitchFamily="18" charset="0"/>
              </a:rPr>
              <a:t>enable science yet punish some who practice it</a:t>
            </a:r>
            <a:r>
              <a:rPr kumimoji="0" lang="en-US" altLang="en-US" sz="1800" b="1" i="0" u="none" strike="noStrike" cap="none" normalizeH="0" baseline="0" dirty="0">
                <a:ln>
                  <a:noFill/>
                </a:ln>
                <a:solidFill>
                  <a:srgbClr val="DA0000"/>
                </a:solidFill>
                <a:effectLst/>
                <a:latin typeface="Times New Roman" panose="02020603050405020304" pitchFamily="18" charset="0"/>
                <a:cs typeface="Times New Roman" panose="02020603050405020304" pitchFamily="18" charset="0"/>
              </a:rPr>
              <a:t>.</a:t>
            </a: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Box 14"/>
          <p:cNvSpPr txBox="1"/>
          <p:nvPr/>
        </p:nvSpPr>
        <p:spPr>
          <a:xfrm>
            <a:off x="298174" y="5228272"/>
            <a:ext cx="8610600" cy="1477328"/>
          </a:xfrm>
          <a:prstGeom prst="rect">
            <a:avLst/>
          </a:prstGeom>
          <a:noFill/>
        </p:spPr>
        <p:txBody>
          <a:bodyPr wrap="square" rtlCol="0">
            <a:spAutoFit/>
          </a:bodyPr>
          <a:lstStyle/>
          <a:p>
            <a:r>
              <a:rPr lang="en-US" b="1" dirty="0"/>
              <a:t>The Reformation (e.g. Martin Luther), begin in earnest around 1510 (and lasts until 1563) While this is largely a complex religious issue (Catholics vs Protestants, etc) its importance for us lies in its creation of new forums to express ideas and a new found </a:t>
            </a:r>
            <a:r>
              <a:rPr lang="en-US" b="1" u="sng" dirty="0"/>
              <a:t>tolerance </a:t>
            </a:r>
            <a:r>
              <a:rPr lang="en-US" b="1" dirty="0"/>
              <a:t>for, specifically, alternate views of Christianity, but more generally for alternate views of Nature.</a:t>
            </a:r>
            <a:endParaRPr lang="en-US" dirty="0"/>
          </a:p>
        </p:txBody>
      </p:sp>
    </p:spTree>
    <p:extLst>
      <p:ext uri="{BB962C8B-B14F-4D97-AF65-F5344CB8AC3E}">
        <p14:creationId xmlns:p14="http://schemas.microsoft.com/office/powerpoint/2010/main" val="162512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Learned Ignorance</a:t>
            </a:r>
          </a:p>
        </p:txBody>
      </p:sp>
      <p:sp>
        <p:nvSpPr>
          <p:cNvPr id="3" name="Content Placeholder 2"/>
          <p:cNvSpPr>
            <a:spLocks noGrp="1"/>
          </p:cNvSpPr>
          <p:nvPr>
            <p:ph idx="1"/>
          </p:nvPr>
        </p:nvSpPr>
        <p:spPr/>
        <p:txBody>
          <a:bodyPr>
            <a:normAutofit/>
          </a:bodyPr>
          <a:lstStyle/>
          <a:p>
            <a:r>
              <a:rPr lang="en-US" b="1" dirty="0"/>
              <a:t>In 1440, Cusa, in </a:t>
            </a:r>
            <a:r>
              <a:rPr lang="en-US" b="1" i="1" dirty="0"/>
              <a:t>De </a:t>
            </a:r>
            <a:r>
              <a:rPr lang="en-US" b="1" i="1" dirty="0" err="1"/>
              <a:t>docta</a:t>
            </a:r>
            <a:r>
              <a:rPr lang="en-US" b="1" i="1" dirty="0"/>
              <a:t> </a:t>
            </a:r>
            <a:r>
              <a:rPr lang="en-US" b="1" i="1" dirty="0" err="1"/>
              <a:t>Ignorantia</a:t>
            </a:r>
            <a:r>
              <a:rPr lang="en-US" b="1" i="1" dirty="0"/>
              <a:t> </a:t>
            </a:r>
            <a:r>
              <a:rPr lang="en-US" b="1" dirty="0"/>
              <a:t>, said that the Truth can neither be increased nor diminished and that Intellect, or Reason, can never completely comprehend Truth. But </a:t>
            </a:r>
            <a:r>
              <a:rPr lang="en-US" b="1" i="1" dirty="0">
                <a:solidFill>
                  <a:srgbClr val="FFFF00"/>
                </a:solidFill>
              </a:rPr>
              <a:t>"the more deeply we are instructed in this ignorance, the closer we approach the truth</a:t>
            </a:r>
            <a:r>
              <a:rPr lang="en-US" b="1" dirty="0">
                <a:solidFill>
                  <a:srgbClr val="FFFF00"/>
                </a:solidFill>
              </a:rPr>
              <a:t>" </a:t>
            </a:r>
          </a:p>
          <a:p>
            <a:r>
              <a:rPr lang="en-US" altLang="en-US" b="1" i="1" dirty="0">
                <a:solidFill>
                  <a:srgbClr val="FFFF00"/>
                </a:solidFill>
              </a:rPr>
              <a:t>The earth, which cannot be the </a:t>
            </a:r>
            <a:r>
              <a:rPr lang="en-US" altLang="en-US" b="1" i="1" dirty="0" err="1">
                <a:solidFill>
                  <a:srgbClr val="FFFF00"/>
                </a:solidFill>
              </a:rPr>
              <a:t>centre</a:t>
            </a:r>
            <a:r>
              <a:rPr lang="en-US" altLang="en-US" b="1" i="1" dirty="0">
                <a:solidFill>
                  <a:srgbClr val="FFFF00"/>
                </a:solidFill>
              </a:rPr>
              <a:t>, must in some way be in motion; in fact; Just as the earth is not the </a:t>
            </a:r>
            <a:r>
              <a:rPr lang="en-US" altLang="en-US" b="1" i="1" dirty="0" err="1">
                <a:solidFill>
                  <a:srgbClr val="FFFF00"/>
                </a:solidFill>
              </a:rPr>
              <a:t>centre</a:t>
            </a:r>
            <a:r>
              <a:rPr lang="en-US" altLang="en-US" b="1" i="1" dirty="0">
                <a:solidFill>
                  <a:srgbClr val="FFFF00"/>
                </a:solidFill>
              </a:rPr>
              <a:t> of the world, so the circumference of the world is not the sphere of the fixed stars</a:t>
            </a:r>
            <a:r>
              <a:rPr lang="en-US" altLang="en-US" i="1" dirty="0"/>
              <a:t>.</a:t>
            </a:r>
          </a:p>
          <a:p>
            <a:r>
              <a:rPr lang="en-US" b="1" dirty="0"/>
              <a:t>Absolute truth would seem to be unattainable in this view of the world and there is nothing special about the location of the Earth</a:t>
            </a:r>
          </a:p>
          <a:p>
            <a:endParaRPr lang="en-US" b="1" dirty="0"/>
          </a:p>
          <a:p>
            <a:endParaRPr lang="en-US" dirty="0"/>
          </a:p>
        </p:txBody>
      </p:sp>
    </p:spTree>
    <p:extLst>
      <p:ext uri="{BB962C8B-B14F-4D97-AF65-F5344CB8AC3E}">
        <p14:creationId xmlns:p14="http://schemas.microsoft.com/office/powerpoint/2010/main" val="158815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a:t>What is so profound and important about the following idea? </a:t>
            </a:r>
            <a:br>
              <a:rPr lang="en-US" b="1" dirty="0"/>
            </a:br>
            <a:endParaRPr lang="en-US" dirty="0"/>
          </a:p>
        </p:txBody>
      </p:sp>
      <p:sp>
        <p:nvSpPr>
          <p:cNvPr id="3" name="Content Placeholder 2"/>
          <p:cNvSpPr>
            <a:spLocks noGrp="1"/>
          </p:cNvSpPr>
          <p:nvPr>
            <p:ph idx="1"/>
          </p:nvPr>
        </p:nvSpPr>
        <p:spPr/>
        <p:txBody>
          <a:bodyPr>
            <a:normAutofit/>
          </a:bodyPr>
          <a:lstStyle/>
          <a:p>
            <a:r>
              <a:rPr lang="en-US" b="1" dirty="0"/>
              <a:t>Reason (meaning abstractive and discursive knowledge) is the faculty which abstracts universal concepts; it never arrives at perfect unity. The knowledge of reason, moreover, is deficient because it represents reality in an improper manner, for it is only founded on individual beings. Hence it follows that concepts result from contradictory notes, for instance, unity and multiplicity, being and non-being. The principle of contradiction, the basis of Aristotelian Scholastic logic, is good within the limits of reason, but it gives us an improper knowledge of reality. </a:t>
            </a:r>
          </a:p>
          <a:p>
            <a:endParaRPr lang="en-US" dirty="0"/>
          </a:p>
        </p:txBody>
      </p:sp>
    </p:spTree>
    <p:extLst>
      <p:ext uri="{BB962C8B-B14F-4D97-AF65-F5344CB8AC3E}">
        <p14:creationId xmlns:p14="http://schemas.microsoft.com/office/powerpoint/2010/main" val="44376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Concerning Measurement: </a:t>
            </a:r>
          </a:p>
        </p:txBody>
      </p:sp>
      <p:sp>
        <p:nvSpPr>
          <p:cNvPr id="3" name="Content Placeholder 2"/>
          <p:cNvSpPr>
            <a:spLocks noGrp="1"/>
          </p:cNvSpPr>
          <p:nvPr>
            <p:ph idx="1"/>
          </p:nvPr>
        </p:nvSpPr>
        <p:spPr/>
        <p:txBody>
          <a:bodyPr>
            <a:normAutofit fontScale="92500" lnSpcReduction="20000"/>
          </a:bodyPr>
          <a:lstStyle/>
          <a:p>
            <a:r>
              <a:rPr lang="en-US" b="1" dirty="0"/>
              <a:t>you will recognize that the art of calculating lacks precision, since it presupposes that the motion of all the other planets can be measured by reference to the motion of the sun. Even the ordering of the heavens --with respect to whatever kind of place or with respect to the risings and settings of the constellations or to the elevation of a pole and to things having to do with these-- it is not precisely knowable. Since no two places agree precisely in time and setting, it is evident that judgments about the stars are, in their specificity, far from precise </a:t>
            </a:r>
          </a:p>
          <a:p>
            <a:endParaRPr lang="en-US" dirty="0"/>
          </a:p>
        </p:txBody>
      </p:sp>
    </p:spTree>
    <p:extLst>
      <p:ext uri="{BB962C8B-B14F-4D97-AF65-F5344CB8AC3E}">
        <p14:creationId xmlns:p14="http://schemas.microsoft.com/office/powerpoint/2010/main" val="4211378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Cusa</a:t>
            </a:r>
            <a:endParaRPr lang="en-US" dirty="0"/>
          </a:p>
        </p:txBody>
      </p:sp>
      <p:sp>
        <p:nvSpPr>
          <p:cNvPr id="3" name="Content Placeholder 2"/>
          <p:cNvSpPr>
            <a:spLocks noGrp="1"/>
          </p:cNvSpPr>
          <p:nvPr>
            <p:ph idx="1"/>
          </p:nvPr>
        </p:nvSpPr>
        <p:spPr/>
        <p:txBody>
          <a:bodyPr/>
          <a:lstStyle/>
          <a:p>
            <a:r>
              <a:rPr lang="en-US" b="1" dirty="0"/>
              <a:t>argued that every direction is relative and that the universe has its center everywhere this means there can be no unique place in the Universe! ("God is like an infinite sphere, whose center is everywhere and circumference nowhere.") </a:t>
            </a:r>
          </a:p>
          <a:p>
            <a:endParaRPr lang="en-US" dirty="0"/>
          </a:p>
        </p:txBody>
      </p:sp>
    </p:spTree>
    <p:extLst>
      <p:ext uri="{BB962C8B-B14F-4D97-AF65-F5344CB8AC3E}">
        <p14:creationId xmlns:p14="http://schemas.microsoft.com/office/powerpoint/2010/main" val="711972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Cusa</a:t>
            </a:r>
            <a:r>
              <a:rPr lang="en-US" dirty="0"/>
              <a:t> directly on relative motion</a:t>
            </a:r>
          </a:p>
        </p:txBody>
      </p:sp>
      <p:sp>
        <p:nvSpPr>
          <p:cNvPr id="3" name="Content Placeholder 2"/>
          <p:cNvSpPr>
            <a:spLocks noGrp="1"/>
          </p:cNvSpPr>
          <p:nvPr>
            <p:ph idx="1"/>
          </p:nvPr>
        </p:nvSpPr>
        <p:spPr>
          <a:xfrm>
            <a:off x="381000" y="2336872"/>
            <a:ext cx="8229600" cy="4140127"/>
          </a:xfrm>
        </p:spPr>
        <p:txBody>
          <a:bodyPr>
            <a:normAutofit fontScale="92500" lnSpcReduction="20000"/>
          </a:bodyPr>
          <a:lstStyle/>
          <a:p>
            <a:r>
              <a:rPr lang="en-US" b="1" dirty="0"/>
              <a:t>It is now evident that this earth really moves though to us it seems stationary. In fact, it is only by reference to something fixed that we detect the movement of anything. How would a person know that a ship was in movement, if, from the ship in the middle of the river, the banks were invisible to him and he was ignorant of the fact that water flows? Therein we have the reason why every man, whether he be on earth, in the sun or on another planet, always has the impression that all other things are in movement whilst he himself is in a sort of immovable </a:t>
            </a:r>
            <a:r>
              <a:rPr lang="en-US" b="1" dirty="0" err="1"/>
              <a:t>centre</a:t>
            </a:r>
            <a:r>
              <a:rPr lang="en-US" b="1" dirty="0"/>
              <a:t>; he will certainly always choose poles which will vary accordingly as his place of existence is the sun, the earth, the moon, Mars, etc. In consequence, there will be a </a:t>
            </a:r>
            <a:r>
              <a:rPr lang="en-US" b="1" i="1" dirty="0" err="1"/>
              <a:t>machina</a:t>
            </a:r>
            <a:r>
              <a:rPr lang="en-US" b="1" i="1" dirty="0"/>
              <a:t> mundi</a:t>
            </a:r>
            <a:r>
              <a:rPr lang="en-US" b="1" dirty="0"/>
              <a:t> [scheme of the world/universe] whose </a:t>
            </a:r>
            <a:r>
              <a:rPr lang="en-US" b="1" dirty="0" err="1"/>
              <a:t>centre</a:t>
            </a:r>
            <a:r>
              <a:rPr lang="en-US" b="1" dirty="0"/>
              <a:t>, so to speak, is everywhere, whose circumference is nowhere, for God is its circumference and </a:t>
            </a:r>
            <a:r>
              <a:rPr lang="en-US" b="1" dirty="0" err="1"/>
              <a:t>centre</a:t>
            </a:r>
            <a:r>
              <a:rPr lang="en-US" b="1" dirty="0"/>
              <a:t> and He is everywhere and nowhere.</a:t>
            </a:r>
          </a:p>
          <a:p>
            <a:endParaRPr lang="en-US" dirty="0"/>
          </a:p>
        </p:txBody>
      </p:sp>
    </p:spTree>
    <p:extLst>
      <p:ext uri="{BB962C8B-B14F-4D97-AF65-F5344CB8AC3E}">
        <p14:creationId xmlns:p14="http://schemas.microsoft.com/office/powerpoint/2010/main" val="241658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Cusa</a:t>
            </a:r>
            <a:r>
              <a:rPr lang="en-US" dirty="0"/>
              <a:t> Accomplishments</a:t>
            </a:r>
          </a:p>
        </p:txBody>
      </p:sp>
      <p:sp>
        <p:nvSpPr>
          <p:cNvPr id="3" name="Content Placeholder 2"/>
          <p:cNvSpPr>
            <a:spLocks noGrp="1"/>
          </p:cNvSpPr>
          <p:nvPr>
            <p:ph sz="quarter" idx="13"/>
          </p:nvPr>
        </p:nvSpPr>
        <p:spPr/>
        <p:txBody>
          <a:bodyPr>
            <a:normAutofit lnSpcReduction="10000"/>
          </a:bodyPr>
          <a:lstStyle/>
          <a:p>
            <a:r>
              <a:rPr lang="en-US" b="1" dirty="0"/>
              <a:t>posited that the nearly spherical earth revolves on its axis about the sun the earth was not stationary.</a:t>
            </a:r>
          </a:p>
          <a:p>
            <a:r>
              <a:rPr lang="en-US" b="1" dirty="0"/>
              <a:t>posited that the stars are other worlds </a:t>
            </a:r>
          </a:p>
          <a:p>
            <a:r>
              <a:rPr lang="en-US" b="1" dirty="0"/>
              <a:t>discussed the concept of the infinitesimal which contributes to modern relativity theory </a:t>
            </a:r>
          </a:p>
          <a:p>
            <a:r>
              <a:rPr lang="en-US" b="1" dirty="0"/>
              <a:t>"Wherever one stands in the Universe, the same pattern of stars will be strewn out before them“</a:t>
            </a:r>
          </a:p>
          <a:p>
            <a:pPr lvl="1"/>
            <a:r>
              <a:rPr lang="en-US" b="1" dirty="0"/>
              <a:t> </a:t>
            </a:r>
            <a:r>
              <a:rPr lang="en-US" b="1" dirty="0">
                <a:solidFill>
                  <a:srgbClr val="00B050"/>
                </a:solidFill>
              </a:rPr>
              <a:t>What is the significance of this statement? </a:t>
            </a:r>
          </a:p>
          <a:p>
            <a:endParaRPr lang="en-US" dirty="0"/>
          </a:p>
        </p:txBody>
      </p:sp>
    </p:spTree>
    <p:extLst>
      <p:ext uri="{BB962C8B-B14F-4D97-AF65-F5344CB8AC3E}">
        <p14:creationId xmlns:p14="http://schemas.microsoft.com/office/powerpoint/2010/main" val="2324378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Cusa</a:t>
            </a:r>
            <a:r>
              <a:rPr lang="en-US" dirty="0"/>
              <a:t> </a:t>
            </a:r>
            <a:r>
              <a:rPr lang="en-US" dirty="0">
                <a:sym typeface="Wingdings" panose="05000000000000000000" pitchFamily="2" charset="2"/>
              </a:rPr>
              <a:t> </a:t>
            </a:r>
            <a:r>
              <a:rPr lang="en-US" dirty="0" err="1">
                <a:sym typeface="Wingdings" panose="05000000000000000000" pitchFamily="2" charset="2"/>
              </a:rPr>
              <a:t>Davinci</a:t>
            </a:r>
            <a:endParaRPr lang="en-US" dirty="0"/>
          </a:p>
        </p:txBody>
      </p:sp>
      <p:sp>
        <p:nvSpPr>
          <p:cNvPr id="3" name="Content Placeholder 2"/>
          <p:cNvSpPr>
            <a:spLocks noGrp="1"/>
          </p:cNvSpPr>
          <p:nvPr>
            <p:ph idx="1"/>
          </p:nvPr>
        </p:nvSpPr>
        <p:spPr/>
        <p:txBody>
          <a:bodyPr>
            <a:normAutofit lnSpcReduction="10000"/>
          </a:bodyPr>
          <a:lstStyle/>
          <a:p>
            <a:r>
              <a:rPr lang="en-US" b="1" dirty="0"/>
              <a:t>The suggestion by Nicholas de </a:t>
            </a:r>
            <a:r>
              <a:rPr lang="en-US" b="1" dirty="0" err="1"/>
              <a:t>Cusa</a:t>
            </a:r>
            <a:r>
              <a:rPr lang="en-US" b="1" dirty="0"/>
              <a:t> (c.1430) that the Earth might not be stationary, was supported by Leonardo da Vinci (c1490), who amongst many (!) other things also suggested the Earths moves (rather than the Sun).</a:t>
            </a:r>
          </a:p>
          <a:p>
            <a:r>
              <a:rPr lang="en-US" b="1" dirty="0" err="1"/>
              <a:t>Davinci</a:t>
            </a:r>
            <a:r>
              <a:rPr lang="en-US" b="1" dirty="0"/>
              <a:t> writes:</a:t>
            </a:r>
          </a:p>
          <a:p>
            <a:pPr lvl="1"/>
            <a:r>
              <a:rPr lang="en-US" b="1" i="1" dirty="0"/>
              <a:t>To people elsewhere, the Earth would appear to them as a noble star</a:t>
            </a:r>
          </a:p>
          <a:p>
            <a:r>
              <a:rPr lang="en-US" b="1" dirty="0"/>
              <a:t>The universe has no beginning or end (so is infinite in time, not necessarily in space).</a:t>
            </a:r>
          </a:p>
          <a:p>
            <a:r>
              <a:rPr lang="en-US" b="1" dirty="0"/>
              <a:t>a theory of everything is not possible since the universe is infinitely complex. There is no absolute truth -- knowledge can only be a series of (hopefully better) approximations to reality.</a:t>
            </a:r>
          </a:p>
          <a:p>
            <a:endParaRPr lang="en-US" dirty="0"/>
          </a:p>
        </p:txBody>
      </p:sp>
    </p:spTree>
    <p:extLst>
      <p:ext uri="{BB962C8B-B14F-4D97-AF65-F5344CB8AC3E}">
        <p14:creationId xmlns:p14="http://schemas.microsoft.com/office/powerpoint/2010/main" val="2331055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Plurality of Worlds</a:t>
            </a:r>
          </a:p>
        </p:txBody>
      </p:sp>
      <p:sp>
        <p:nvSpPr>
          <p:cNvPr id="3" name="Content Placeholder 2"/>
          <p:cNvSpPr>
            <a:spLocks noGrp="1"/>
          </p:cNvSpPr>
          <p:nvPr>
            <p:ph idx="1"/>
          </p:nvPr>
        </p:nvSpPr>
        <p:spPr/>
        <p:txBody>
          <a:bodyPr>
            <a:normAutofit fontScale="85000" lnSpcReduction="10000"/>
          </a:bodyPr>
          <a:lstStyle/>
          <a:p>
            <a:r>
              <a:rPr lang="en-US" dirty="0"/>
              <a:t>This is also discussed by Lucretius 1500 years ago</a:t>
            </a:r>
          </a:p>
          <a:p>
            <a:pPr lvl="1"/>
            <a:r>
              <a:rPr lang="en-US" b="1" i="1" dirty="0"/>
              <a:t>in the universe there is nothing single, nothing born unique and growing unique and alone’ (II, 1077–8), Lucretius goes on to say, ‘You must therefore confess that sky and earth and sun, moon, sea, and all else that exists are not unique, but rather of number numberless </a:t>
            </a:r>
            <a:r>
              <a:rPr lang="it-IT" dirty="0"/>
              <a:t> (non esse unica, sed numero magis innumerali)</a:t>
            </a:r>
            <a:endParaRPr lang="en-US" i="1" dirty="0"/>
          </a:p>
          <a:p>
            <a:r>
              <a:rPr lang="en-US" b="1" dirty="0"/>
              <a:t>It] must be realized that while another world than this is not possible naturally, this is possible simple speaking, since just as God made this world, so he could have made several worlds. - </a:t>
            </a:r>
            <a:r>
              <a:rPr lang="en-US" b="1" i="1" dirty="0"/>
              <a:t>Jean </a:t>
            </a:r>
            <a:r>
              <a:rPr lang="en-US" b="1" i="1" dirty="0" err="1"/>
              <a:t>Buridan</a:t>
            </a:r>
            <a:r>
              <a:rPr lang="en-US" b="1" i="1" dirty="0"/>
              <a:t>, rector of the University of Paris circa 1325) </a:t>
            </a:r>
            <a:endParaRPr lang="en-US" b="1" dirty="0"/>
          </a:p>
          <a:p>
            <a:r>
              <a:rPr lang="en-US" b="1" dirty="0"/>
              <a:t>Life, as it exists on Earth, in the form of men, animals and plants, is to be found, let us suppose, in a higher form in the solar and stellar regions. . . . Of the inhabitants then of worlds other than our own we can know less, having no standards by which to appraise them. It may be conjectured that in the Sun there exist solar beings, bright and enlightened denizens, and by nature, more spiritual than such as may inhabit the Moon - who are possibly lunatics .</a:t>
            </a:r>
          </a:p>
          <a:p>
            <a:endParaRPr lang="it-IT" dirty="0"/>
          </a:p>
        </p:txBody>
      </p:sp>
    </p:spTree>
    <p:extLst>
      <p:ext uri="{BB962C8B-B14F-4D97-AF65-F5344CB8AC3E}">
        <p14:creationId xmlns:p14="http://schemas.microsoft.com/office/powerpoint/2010/main" val="1938885971"/>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4.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5.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6.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7.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otalTime>36</TotalTime>
  <Words>1188</Words>
  <Application>Microsoft Office PowerPoint</Application>
  <PresentationFormat>On-screen Show (4:3)</PresentationFormat>
  <Paragraphs>39</Paragraphs>
  <Slides>10</Slides>
  <Notes>0</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10</vt:i4>
      </vt:variant>
    </vt:vector>
  </HeadingPairs>
  <TitlesOfParts>
    <vt:vector size="27" baseType="lpstr">
      <vt:lpstr>Arial</vt:lpstr>
      <vt:lpstr>Bookman Old Style</vt:lpstr>
      <vt:lpstr>Calibri</vt:lpstr>
      <vt:lpstr>Calibri Light</vt:lpstr>
      <vt:lpstr>Gill Sans MT</vt:lpstr>
      <vt:lpstr>Rockwell</vt:lpstr>
      <vt:lpstr>Times New Roman</vt:lpstr>
      <vt:lpstr>Trebuchet MS</vt:lpstr>
      <vt:lpstr>Tw Cen MT</vt:lpstr>
      <vt:lpstr>Wingdings 2</vt:lpstr>
      <vt:lpstr>Thatch</vt:lpstr>
      <vt:lpstr>Gallery</vt:lpstr>
      <vt:lpstr>Berlin</vt:lpstr>
      <vt:lpstr>Droplet</vt:lpstr>
      <vt:lpstr>Dividend</vt:lpstr>
      <vt:lpstr>Celestial</vt:lpstr>
      <vt:lpstr>Damask</vt:lpstr>
      <vt:lpstr>Nicholas of Cusa 1401-1464</vt:lpstr>
      <vt:lpstr>On Learned Ignorance</vt:lpstr>
      <vt:lpstr>What is so profound and important about the following idea?  </vt:lpstr>
      <vt:lpstr>Concerning Measurement: </vt:lpstr>
      <vt:lpstr>Cusa</vt:lpstr>
      <vt:lpstr>Cusa directly on relative motion</vt:lpstr>
      <vt:lpstr>Cusa Accomplishments</vt:lpstr>
      <vt:lpstr>Cusa  Davinci</vt:lpstr>
      <vt:lpstr>The Plurality of Worlds</vt:lpstr>
      <vt:lpstr>No Stake Burning for Cusa (1440-1460) Cusa espoused his theories prior to the Inquisition really kicking in bigtime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Nicholas of Cusa 1401-1464</dc:title>
  <dc:creator>Dr. Nuts</dc:creator>
  <cp:lastModifiedBy>Greg</cp:lastModifiedBy>
  <cp:revision>11</cp:revision>
  <dcterms:created xsi:type="dcterms:W3CDTF">2017-04-26T22:39:04Z</dcterms:created>
  <dcterms:modified xsi:type="dcterms:W3CDTF">2020-10-12T20:47:08Z</dcterms:modified>
</cp:coreProperties>
</file>