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7" r:id="rId2"/>
    <p:sldMasterId id="2147483735" r:id="rId3"/>
  </p:sldMasterIdLst>
  <p:sldIdLst>
    <p:sldId id="256" r:id="rId4"/>
    <p:sldId id="257" r:id="rId5"/>
    <p:sldId id="259" r:id="rId6"/>
    <p:sldId id="260"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85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lt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ltLang="en-US"/>
          </a:p>
        </p:txBody>
      </p:sp>
      <p:sp>
        <p:nvSpPr>
          <p:cNvPr id="6" name="Slide Number Placeholder 5"/>
          <p:cNvSpPr>
            <a:spLocks noGrp="1"/>
          </p:cNvSpPr>
          <p:nvPr>
            <p:ph type="sldNum" sz="quarter" idx="12"/>
          </p:nvPr>
        </p:nvSpPr>
        <p:spPr>
          <a:xfrm>
            <a:off x="6817317" y="5054602"/>
            <a:ext cx="413483" cy="279400"/>
          </a:xfrm>
        </p:spPr>
        <p:txBody>
          <a:bodyPr/>
          <a:lstStyle/>
          <a:p>
            <a:fld id="{82BDBC90-6DC5-46FE-AA1D-3F646EDF3DB7}" type="slidenum">
              <a:rPr lang="en-US" altLang="en-US" smtClean="0"/>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18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249377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76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91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2897493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115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959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EDC7E3C-F518-4FB6-BFA3-83E5A757E5AB}"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04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C91A23B-180E-40B5-8383-9831EE8D8D7D}" type="slidenum">
              <a:rPr lang="en-US" altLang="en-US" smtClean="0"/>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517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lt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ltLang="en-US"/>
          </a:p>
        </p:txBody>
      </p:sp>
      <p:sp>
        <p:nvSpPr>
          <p:cNvPr id="6" name="Slide Number Placeholder 5"/>
          <p:cNvSpPr>
            <a:spLocks noGrp="1"/>
          </p:cNvSpPr>
          <p:nvPr>
            <p:ph type="sldNum" sz="quarter" idx="12"/>
          </p:nvPr>
        </p:nvSpPr>
        <p:spPr>
          <a:xfrm>
            <a:off x="6817317" y="5054602"/>
            <a:ext cx="413483" cy="279400"/>
          </a:xfrm>
        </p:spPr>
        <p:txBody>
          <a:bodyPr/>
          <a:lstStyle/>
          <a:p>
            <a:fld id="{82BDBC90-6DC5-46FE-AA1D-3F646EDF3DB7}" type="slidenum">
              <a:rPr lang="en-US" altLang="en-US" smtClean="0"/>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704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5BC17C5-1290-4ADD-AC21-664AB1771566}" type="slidenum">
              <a:rPr lang="en-US" altLang="en-US" smtClean="0"/>
              <a:pPr/>
              <a:t>‹#›</a:t>
            </a:fld>
            <a:endParaRPr lang="en-US" altLang="en-US"/>
          </a:p>
        </p:txBody>
      </p:sp>
    </p:spTree>
    <p:extLst>
      <p:ext uri="{BB962C8B-B14F-4D97-AF65-F5344CB8AC3E}">
        <p14:creationId xmlns:p14="http://schemas.microsoft.com/office/powerpoint/2010/main" val="429091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5BC17C5-1290-4ADD-AC21-664AB1771566}" type="slidenum">
              <a:rPr lang="en-US" altLang="en-US" smtClean="0"/>
              <a:pPr/>
              <a:t>‹#›</a:t>
            </a:fld>
            <a:endParaRPr lang="en-US" altLang="en-US"/>
          </a:p>
        </p:txBody>
      </p:sp>
    </p:spTree>
    <p:extLst>
      <p:ext uri="{BB962C8B-B14F-4D97-AF65-F5344CB8AC3E}">
        <p14:creationId xmlns:p14="http://schemas.microsoft.com/office/powerpoint/2010/main" val="2545464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67BCE84-FA26-404C-B46F-A85C8F87059E}" type="slidenum">
              <a:rPr lang="en-US" altLang="en-US" smtClean="0"/>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975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EE12553-162A-4EC0-992E-E4B727992CF2}" type="slidenum">
              <a:rPr lang="en-US" altLang="en-US" smtClean="0"/>
              <a:pPr/>
              <a:t>‹#›</a:t>
            </a:fld>
            <a:endParaRPr lang="en-US" altLang="en-US"/>
          </a:p>
        </p:txBody>
      </p:sp>
    </p:spTree>
    <p:extLst>
      <p:ext uri="{BB962C8B-B14F-4D97-AF65-F5344CB8AC3E}">
        <p14:creationId xmlns:p14="http://schemas.microsoft.com/office/powerpoint/2010/main" val="3965816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8EDF7391-0BB6-4F4A-A9E1-6C18171739F5}" type="slidenum">
              <a:rPr lang="en-US" altLang="en-US" smtClean="0"/>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860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92ABF086-C24C-43E3-8336-8DB87EC1AC98}"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207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8ECB47C6-5558-4BE7-B3ED-A6CFF0F5CB95}" type="slidenum">
              <a:rPr lang="en-US" altLang="en-US" smtClean="0"/>
              <a:pPr/>
              <a:t>‹#›</a:t>
            </a:fld>
            <a:endParaRPr lang="en-US" altLang="en-US"/>
          </a:p>
        </p:txBody>
      </p:sp>
    </p:spTree>
    <p:extLst>
      <p:ext uri="{BB962C8B-B14F-4D97-AF65-F5344CB8AC3E}">
        <p14:creationId xmlns:p14="http://schemas.microsoft.com/office/powerpoint/2010/main" val="4147979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EA5D46A6-358C-4ECD-A703-FE1F2F90A8AF}" type="slidenum">
              <a:rPr lang="en-US" altLang="en-US" smtClean="0"/>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404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3F0E107-E2F2-4485-A8EA-E43784CBD3B3}" type="slidenum">
              <a:rPr lang="en-US" altLang="en-US" smtClean="0"/>
              <a:pPr/>
              <a:t>‹#›</a:t>
            </a:fld>
            <a:endParaRPr lang="en-US" altLang="en-US"/>
          </a:p>
        </p:txBody>
      </p:sp>
    </p:spTree>
    <p:extLst>
      <p:ext uri="{BB962C8B-B14F-4D97-AF65-F5344CB8AC3E}">
        <p14:creationId xmlns:p14="http://schemas.microsoft.com/office/powerpoint/2010/main" val="3310000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565472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74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99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67BCE84-FA26-404C-B46F-A85C8F87059E}" type="slidenum">
              <a:rPr lang="en-US" altLang="en-US" smtClean="0"/>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942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4186833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862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7F83FA9-4189-44A7-B447-9E422AB39477}" type="slidenum">
              <a:rPr lang="en-US" altLang="en-US" smtClean="0"/>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889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8EDC7E3C-F518-4FB6-BFA3-83E5A757E5AB}"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507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C91A23B-180E-40B5-8383-9831EE8D8D7D}" type="slidenum">
              <a:rPr lang="en-US" altLang="en-US" smtClean="0"/>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423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2BDBC90-6DC5-46FE-AA1D-3F646EDF3DB7}" type="slidenum">
              <a:rPr lang="en-US" altLang="en-US" smtClean="0"/>
              <a:pPr/>
              <a:t>‹#›</a:t>
            </a:fld>
            <a:endParaRPr lang="en-US" altLang="en-US"/>
          </a:p>
        </p:txBody>
      </p:sp>
    </p:spTree>
    <p:extLst>
      <p:ext uri="{BB962C8B-B14F-4D97-AF65-F5344CB8AC3E}">
        <p14:creationId xmlns:p14="http://schemas.microsoft.com/office/powerpoint/2010/main" val="899695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5BC17C5-1290-4ADD-AC21-664AB1771566}" type="slidenum">
              <a:rPr lang="en-US" altLang="en-US" smtClean="0"/>
              <a:pPr/>
              <a:t>‹#›</a:t>
            </a:fld>
            <a:endParaRPr lang="en-US" altLang="en-US"/>
          </a:p>
        </p:txBody>
      </p:sp>
    </p:spTree>
    <p:extLst>
      <p:ext uri="{BB962C8B-B14F-4D97-AF65-F5344CB8AC3E}">
        <p14:creationId xmlns:p14="http://schemas.microsoft.com/office/powerpoint/2010/main" val="2747900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67BCE84-FA26-404C-B46F-A85C8F87059E}" type="slidenum">
              <a:rPr lang="en-US" altLang="en-US" smtClean="0"/>
              <a:pPr/>
              <a:t>‹#›</a:t>
            </a:fld>
            <a:endParaRPr lang="en-US" altLang="en-US"/>
          </a:p>
        </p:txBody>
      </p:sp>
    </p:spTree>
    <p:extLst>
      <p:ext uri="{BB962C8B-B14F-4D97-AF65-F5344CB8AC3E}">
        <p14:creationId xmlns:p14="http://schemas.microsoft.com/office/powerpoint/2010/main" val="517992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EE12553-162A-4EC0-992E-E4B727992CF2}" type="slidenum">
              <a:rPr lang="en-US" altLang="en-US" smtClean="0"/>
              <a:pPr/>
              <a:t>‹#›</a:t>
            </a:fld>
            <a:endParaRPr lang="en-US" altLang="en-US"/>
          </a:p>
        </p:txBody>
      </p:sp>
    </p:spTree>
    <p:extLst>
      <p:ext uri="{BB962C8B-B14F-4D97-AF65-F5344CB8AC3E}">
        <p14:creationId xmlns:p14="http://schemas.microsoft.com/office/powerpoint/2010/main" val="3004034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EDF7391-0BB6-4F4A-A9E1-6C18171739F5}" type="slidenum">
              <a:rPr lang="en-US" altLang="en-US" smtClean="0"/>
              <a:pPr/>
              <a:t>‹#›</a:t>
            </a:fld>
            <a:endParaRPr lang="en-US" altLang="en-US"/>
          </a:p>
        </p:txBody>
      </p:sp>
    </p:spTree>
    <p:extLst>
      <p:ext uri="{BB962C8B-B14F-4D97-AF65-F5344CB8AC3E}">
        <p14:creationId xmlns:p14="http://schemas.microsoft.com/office/powerpoint/2010/main" val="361121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EE12553-162A-4EC0-992E-E4B727992CF2}" type="slidenum">
              <a:rPr lang="en-US" altLang="en-US" smtClean="0"/>
              <a:pPr/>
              <a:t>‹#›</a:t>
            </a:fld>
            <a:endParaRPr lang="en-US" altLang="en-US"/>
          </a:p>
        </p:txBody>
      </p:sp>
    </p:spTree>
    <p:extLst>
      <p:ext uri="{BB962C8B-B14F-4D97-AF65-F5344CB8AC3E}">
        <p14:creationId xmlns:p14="http://schemas.microsoft.com/office/powerpoint/2010/main" val="1189680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2ABF086-C24C-43E3-8336-8DB87EC1AC98}" type="slidenum">
              <a:rPr lang="en-US" altLang="en-US" smtClean="0"/>
              <a:pPr/>
              <a:t>‹#›</a:t>
            </a:fld>
            <a:endParaRPr lang="en-US" altLang="en-US"/>
          </a:p>
        </p:txBody>
      </p:sp>
    </p:spTree>
    <p:extLst>
      <p:ext uri="{BB962C8B-B14F-4D97-AF65-F5344CB8AC3E}">
        <p14:creationId xmlns:p14="http://schemas.microsoft.com/office/powerpoint/2010/main" val="1414904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ECB47C6-5558-4BE7-B3ED-A6CFF0F5CB95}" type="slidenum">
              <a:rPr lang="en-US" altLang="en-US" smtClean="0"/>
              <a:pPr/>
              <a:t>‹#›</a:t>
            </a:fld>
            <a:endParaRPr lang="en-US" altLang="en-US"/>
          </a:p>
        </p:txBody>
      </p:sp>
    </p:spTree>
    <p:extLst>
      <p:ext uri="{BB962C8B-B14F-4D97-AF65-F5344CB8AC3E}">
        <p14:creationId xmlns:p14="http://schemas.microsoft.com/office/powerpoint/2010/main" val="4170903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A5D46A6-358C-4ECD-A703-FE1F2F90A8AF}" type="slidenum">
              <a:rPr lang="en-US" altLang="en-US" smtClean="0"/>
              <a:pPr/>
              <a:t>‹#›</a:t>
            </a:fld>
            <a:endParaRPr lang="en-US" altLang="en-US"/>
          </a:p>
        </p:txBody>
      </p:sp>
    </p:spTree>
    <p:extLst>
      <p:ext uri="{BB962C8B-B14F-4D97-AF65-F5344CB8AC3E}">
        <p14:creationId xmlns:p14="http://schemas.microsoft.com/office/powerpoint/2010/main" val="1809527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3F0E107-E2F2-4485-A8EA-E43784CBD3B3}" type="slidenum">
              <a:rPr lang="en-US" altLang="en-US" smtClean="0"/>
              <a:pPr/>
              <a:t>‹#›</a:t>
            </a:fld>
            <a:endParaRPr lang="en-US" altLang="en-US"/>
          </a:p>
        </p:txBody>
      </p:sp>
    </p:spTree>
    <p:extLst>
      <p:ext uri="{BB962C8B-B14F-4D97-AF65-F5344CB8AC3E}">
        <p14:creationId xmlns:p14="http://schemas.microsoft.com/office/powerpoint/2010/main" val="1260895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113245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1286662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40862717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3721109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4159345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1430311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8EDF7391-0BB6-4F4A-A9E1-6C18171739F5}" type="slidenum">
              <a:rPr lang="en-US" altLang="en-US" smtClean="0"/>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59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lt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EDC7E3C-F518-4FB6-BFA3-83E5A757E5AB}" type="slidenum">
              <a:rPr lang="en-US" altLang="en-US" smtClean="0"/>
              <a:pPr/>
              <a:t>‹#›</a:t>
            </a:fld>
            <a:endParaRPr lang="en-US" altLang="en-US"/>
          </a:p>
        </p:txBody>
      </p:sp>
    </p:spTree>
    <p:extLst>
      <p:ext uri="{BB962C8B-B14F-4D97-AF65-F5344CB8AC3E}">
        <p14:creationId xmlns:p14="http://schemas.microsoft.com/office/powerpoint/2010/main" val="2797511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C91A23B-180E-40B5-8383-9831EE8D8D7D}" type="slidenum">
              <a:rPr lang="en-US" altLang="en-US" smtClean="0"/>
              <a:pPr/>
              <a:t>‹#›</a:t>
            </a:fld>
            <a:endParaRPr lang="en-US" altLang="en-US"/>
          </a:p>
        </p:txBody>
      </p:sp>
    </p:spTree>
    <p:extLst>
      <p:ext uri="{BB962C8B-B14F-4D97-AF65-F5344CB8AC3E}">
        <p14:creationId xmlns:p14="http://schemas.microsoft.com/office/powerpoint/2010/main" val="85159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92ABF086-C24C-43E3-8336-8DB87EC1AC98}"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8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8ECB47C6-5558-4BE7-B3ED-A6CFF0F5CB95}" type="slidenum">
              <a:rPr lang="en-US" altLang="en-US" smtClean="0"/>
              <a:pPr/>
              <a:t>‹#›</a:t>
            </a:fld>
            <a:endParaRPr lang="en-US" altLang="en-US"/>
          </a:p>
        </p:txBody>
      </p:sp>
    </p:spTree>
    <p:extLst>
      <p:ext uri="{BB962C8B-B14F-4D97-AF65-F5344CB8AC3E}">
        <p14:creationId xmlns:p14="http://schemas.microsoft.com/office/powerpoint/2010/main" val="334279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EA5D46A6-358C-4ECD-A703-FE1F2F90A8AF}" type="slidenum">
              <a:rPr lang="en-US" altLang="en-US" smtClean="0"/>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71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3F0E107-E2F2-4485-A8EA-E43784CBD3B3}" type="slidenum">
              <a:rPr lang="en-US" altLang="en-US" smtClean="0"/>
              <a:pPr/>
              <a:t>‹#›</a:t>
            </a:fld>
            <a:endParaRPr lang="en-US" altLang="en-US"/>
          </a:p>
        </p:txBody>
      </p:sp>
    </p:spTree>
    <p:extLst>
      <p:ext uri="{BB962C8B-B14F-4D97-AF65-F5344CB8AC3E}">
        <p14:creationId xmlns:p14="http://schemas.microsoft.com/office/powerpoint/2010/main" val="199338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7.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177810269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128080940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77F83FA9-4189-44A7-B447-9E422AB39477}" type="slidenum">
              <a:rPr lang="en-US" altLang="en-US" smtClean="0"/>
              <a:pPr/>
              <a:t>‹#›</a:t>
            </a:fld>
            <a:endParaRPr lang="en-US" altLang="en-US"/>
          </a:p>
        </p:txBody>
      </p:sp>
    </p:spTree>
    <p:extLst>
      <p:ext uri="{BB962C8B-B14F-4D97-AF65-F5344CB8AC3E}">
        <p14:creationId xmlns:p14="http://schemas.microsoft.com/office/powerpoint/2010/main" val="270559238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Untermensch"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7E14EAE-3038-4E13-9BCF-4C4B036DF7E2}"/>
              </a:ext>
            </a:extLst>
          </p:cNvPr>
          <p:cNvSpPr>
            <a:spLocks noGrp="1" noChangeArrowheads="1"/>
          </p:cNvSpPr>
          <p:nvPr>
            <p:ph type="ctrTitle"/>
          </p:nvPr>
        </p:nvSpPr>
        <p:spPr/>
        <p:txBody>
          <a:bodyPr/>
          <a:lstStyle/>
          <a:p>
            <a:pPr eaLnBrk="1" hangingPunct="1">
              <a:defRPr/>
            </a:pPr>
            <a:r>
              <a:rPr lang="en-US" altLang="en-US" dirty="0"/>
              <a:t>Ernst Haeckel</a:t>
            </a:r>
          </a:p>
        </p:txBody>
      </p:sp>
      <p:sp>
        <p:nvSpPr>
          <p:cNvPr id="2051" name="Rectangle 3">
            <a:extLst>
              <a:ext uri="{FF2B5EF4-FFF2-40B4-BE49-F238E27FC236}">
                <a16:creationId xmlns:a16="http://schemas.microsoft.com/office/drawing/2014/main" id="{15D92815-FB39-466D-81FD-DEB9ECEF70E1}"/>
              </a:ext>
            </a:extLst>
          </p:cNvPr>
          <p:cNvSpPr>
            <a:spLocks noGrp="1" noChangeArrowheads="1"/>
          </p:cNvSpPr>
          <p:nvPr>
            <p:ph type="subTitle" idx="1"/>
          </p:nvPr>
        </p:nvSpPr>
        <p:spPr/>
        <p:txBody>
          <a:bodyPr/>
          <a:lstStyle/>
          <a:p>
            <a:pPr eaLnBrk="1" hangingPunct="1">
              <a:defRPr/>
            </a:pPr>
            <a:r>
              <a:rPr lang="en-US" altLang="en-US" dirty="0"/>
              <a:t>The Riddle of the Universe</a:t>
            </a:r>
          </a:p>
          <a:p>
            <a:pPr eaLnBrk="1" hangingPunct="1">
              <a:defRPr/>
            </a:pPr>
            <a:r>
              <a:rPr lang="en-US" altLang="en-US" dirty="0"/>
              <a:t>The History of Creation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EC63C1A-3640-45C7-9ABA-40431BEE31BD}"/>
              </a:ext>
            </a:extLst>
          </p:cNvPr>
          <p:cNvSpPr>
            <a:spLocks noGrp="1" noChangeArrowheads="1"/>
          </p:cNvSpPr>
          <p:nvPr>
            <p:ph type="title"/>
          </p:nvPr>
        </p:nvSpPr>
        <p:spPr/>
        <p:txBody>
          <a:bodyPr/>
          <a:lstStyle/>
          <a:p>
            <a:pPr eaLnBrk="1" hangingPunct="1">
              <a:defRPr/>
            </a:pPr>
            <a:r>
              <a:rPr lang="en-US" altLang="en-US" dirty="0"/>
              <a:t>Haeckel</a:t>
            </a:r>
          </a:p>
        </p:txBody>
      </p:sp>
      <p:sp>
        <p:nvSpPr>
          <p:cNvPr id="3075" name="Rectangle 3">
            <a:extLst>
              <a:ext uri="{FF2B5EF4-FFF2-40B4-BE49-F238E27FC236}">
                <a16:creationId xmlns:a16="http://schemas.microsoft.com/office/drawing/2014/main" id="{5C86E611-7633-4864-A52E-6EC66D3B63F5}"/>
              </a:ext>
            </a:extLst>
          </p:cNvPr>
          <p:cNvSpPr>
            <a:spLocks noGrp="1" noChangeArrowheads="1"/>
          </p:cNvSpPr>
          <p:nvPr>
            <p:ph idx="1"/>
          </p:nvPr>
        </p:nvSpPr>
        <p:spPr/>
        <p:txBody>
          <a:bodyPr>
            <a:normAutofit fontScale="92500" lnSpcReduction="20000"/>
          </a:bodyPr>
          <a:lstStyle/>
          <a:p>
            <a:pPr eaLnBrk="1" hangingPunct="1">
              <a:defRPr/>
            </a:pPr>
            <a:r>
              <a:rPr lang="en-US" altLang="en-US" dirty="0"/>
              <a:t>Trained as a Physician but abandoned practice after reading </a:t>
            </a:r>
            <a:r>
              <a:rPr lang="en-US" altLang="en-US" i="1" dirty="0"/>
              <a:t>Origin of Species and  </a:t>
            </a:r>
            <a:r>
              <a:rPr lang="en-US" altLang="en-US" dirty="0"/>
              <a:t>Became a professor of comparative anatomy and intensely studied sponges </a:t>
            </a:r>
          </a:p>
          <a:p>
            <a:pPr eaLnBrk="1" hangingPunct="1">
              <a:defRPr/>
            </a:pPr>
            <a:r>
              <a:rPr lang="en-US" altLang="en-US" dirty="0"/>
              <a:t>Was accused of falsifying data</a:t>
            </a:r>
          </a:p>
          <a:p>
            <a:pPr>
              <a:defRPr/>
            </a:pPr>
            <a:r>
              <a:rPr lang="en-US" altLang="en-US" sz="2400" dirty="0"/>
              <a:t>Became one of the more vociferous supporters of evolution, but was less supportive of natural selection as the mechanism by which evolution occurred </a:t>
            </a:r>
          </a:p>
          <a:p>
            <a:pPr>
              <a:defRPr/>
            </a:pPr>
            <a:r>
              <a:rPr lang="en-US" altLang="en-US" sz="2400" dirty="0"/>
              <a:t>Believed that all species were historical entities (lineages) </a:t>
            </a:r>
            <a:r>
              <a:rPr lang="en-US" altLang="en-US" sz="2400" dirty="0">
                <a:sym typeface="Wingdings" pitchFamily="2" charset="2"/>
              </a:rPr>
              <a:t></a:t>
            </a:r>
            <a:r>
              <a:rPr lang="en-US" altLang="en-US" sz="2400" b="1" dirty="0">
                <a:sym typeface="Wingdings" pitchFamily="2" charset="2"/>
              </a:rPr>
              <a:t>environment acted directly</a:t>
            </a:r>
            <a:r>
              <a:rPr lang="en-US" altLang="en-US" sz="2400" dirty="0">
                <a:sym typeface="Wingdings" pitchFamily="2" charset="2"/>
              </a:rPr>
              <a:t> on organisms, producing new races (like Lamarck)</a:t>
            </a:r>
          </a:p>
          <a:p>
            <a:pPr>
              <a:defRPr/>
            </a:pPr>
            <a:endParaRPr lang="en-US" altLang="en-US" sz="2400" dirty="0"/>
          </a:p>
          <a:p>
            <a:pPr eaLnBrk="1" hangingPunct="1">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499325-A0B6-4825-A0AD-5863759586EA}"/>
              </a:ext>
            </a:extLst>
          </p:cNvPr>
          <p:cNvSpPr>
            <a:spLocks noGrp="1" noChangeArrowheads="1"/>
          </p:cNvSpPr>
          <p:nvPr>
            <p:ph type="title"/>
          </p:nvPr>
        </p:nvSpPr>
        <p:spPr/>
        <p:txBody>
          <a:bodyPr/>
          <a:lstStyle/>
          <a:p>
            <a:pPr eaLnBrk="1" hangingPunct="1">
              <a:defRPr/>
            </a:pPr>
            <a:r>
              <a:rPr lang="en-US" altLang="en-US"/>
              <a:t>Manifestations </a:t>
            </a:r>
          </a:p>
        </p:txBody>
      </p:sp>
      <p:sp>
        <p:nvSpPr>
          <p:cNvPr id="5123" name="Rectangle 3">
            <a:extLst>
              <a:ext uri="{FF2B5EF4-FFF2-40B4-BE49-F238E27FC236}">
                <a16:creationId xmlns:a16="http://schemas.microsoft.com/office/drawing/2014/main" id="{7E020A66-1176-46C3-B3B2-D38D199E5175}"/>
              </a:ext>
            </a:extLst>
          </p:cNvPr>
          <p:cNvSpPr>
            <a:spLocks noGrp="1" noChangeArrowheads="1"/>
          </p:cNvSpPr>
          <p:nvPr>
            <p:ph idx="1"/>
          </p:nvPr>
        </p:nvSpPr>
        <p:spPr/>
        <p:txBody>
          <a:bodyPr/>
          <a:lstStyle/>
          <a:p>
            <a:pPr eaLnBrk="1" hangingPunct="1">
              <a:lnSpc>
                <a:spcPct val="90000"/>
              </a:lnSpc>
              <a:defRPr/>
            </a:pPr>
            <a:r>
              <a:rPr lang="en-US" altLang="en-US" dirty="0"/>
              <a:t>The survival of the races depends most strongly on their interaction with the environment</a:t>
            </a:r>
          </a:p>
          <a:p>
            <a:pPr eaLnBrk="1" hangingPunct="1">
              <a:lnSpc>
                <a:spcPct val="90000"/>
              </a:lnSpc>
              <a:defRPr/>
            </a:pPr>
            <a:r>
              <a:rPr lang="en-US" altLang="en-US" dirty="0"/>
              <a:t>He advocated that </a:t>
            </a:r>
            <a:r>
              <a:rPr lang="en-US" altLang="en-US" dirty="0">
                <a:hlinkClick r:id="rId2" tooltip="Untermensch"/>
              </a:rPr>
              <a:t>"primitive" races</a:t>
            </a:r>
            <a:r>
              <a:rPr lang="en-US" altLang="en-US" dirty="0"/>
              <a:t> were in their infancies and needed the "supervision" and "protection" of more "mature" societies (like Ferry)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500"/>
                                        <p:tgtEl>
                                          <p:spTgt spid="5123">
                                            <p:txEl>
                                              <p:pRg st="0" end="0"/>
                                            </p:txEl>
                                          </p:spTgt>
                                        </p:tgtEl>
                                      </p:cBhvr>
                                    </p:animEffect>
                                    <p:anim calcmode="lin" valueType="num">
                                      <p:cBhvr>
                                        <p:cTn id="15"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1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Effect transition="in" filter="fade">
                                      <p:cBhvr>
                                        <p:cTn id="21" dur="500"/>
                                        <p:tgtEl>
                                          <p:spTgt spid="5123">
                                            <p:txEl>
                                              <p:pRg st="1" end="1"/>
                                            </p:txEl>
                                          </p:spTgt>
                                        </p:tgtEl>
                                      </p:cBhvr>
                                    </p:animEffect>
                                    <p:anim calcmode="lin" valueType="num">
                                      <p:cBhvr>
                                        <p:cTn id="22"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12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11B332-E056-4AB8-B796-917A9C9368B2}"/>
              </a:ext>
            </a:extLst>
          </p:cNvPr>
          <p:cNvSpPr>
            <a:spLocks noGrp="1" noChangeArrowheads="1"/>
          </p:cNvSpPr>
          <p:nvPr>
            <p:ph type="title"/>
          </p:nvPr>
        </p:nvSpPr>
        <p:spPr/>
        <p:txBody>
          <a:bodyPr/>
          <a:lstStyle/>
          <a:p>
            <a:pPr eaLnBrk="1" hangingPunct="1">
              <a:defRPr/>
            </a:pPr>
            <a:r>
              <a:rPr lang="en-US" altLang="en-US"/>
              <a:t>The History of Creation (1868)</a:t>
            </a:r>
          </a:p>
        </p:txBody>
      </p:sp>
      <p:sp>
        <p:nvSpPr>
          <p:cNvPr id="6147" name="Rectangle 3">
            <a:extLst>
              <a:ext uri="{FF2B5EF4-FFF2-40B4-BE49-F238E27FC236}">
                <a16:creationId xmlns:a16="http://schemas.microsoft.com/office/drawing/2014/main" id="{68853842-98BD-4A20-8051-F7256B22CB46}"/>
              </a:ext>
            </a:extLst>
          </p:cNvPr>
          <p:cNvSpPr>
            <a:spLocks noGrp="1" noChangeArrowheads="1"/>
          </p:cNvSpPr>
          <p:nvPr>
            <p:ph idx="1"/>
          </p:nvPr>
        </p:nvSpPr>
        <p:spPr/>
        <p:txBody>
          <a:bodyPr>
            <a:normAutofit fontScale="85000" lnSpcReduction="20000"/>
          </a:bodyPr>
          <a:lstStyle/>
          <a:p>
            <a:pPr lvl="1" eaLnBrk="1" hangingPunct="1">
              <a:lnSpc>
                <a:spcPct val="90000"/>
              </a:lnSpc>
              <a:defRPr/>
            </a:pPr>
            <a:r>
              <a:rPr lang="en-US" altLang="en-US" sz="2400"/>
              <a:t>"In order to be convinced of this important result, it is above all things necessary to study and compare the mental life of wild savages and of children. At the lowest stage of human mental development are the Australians, some tribes of the Polynesians, and the Bushmen, Hottentots, and some of the Negro tribes.</a:t>
            </a:r>
          </a:p>
          <a:p>
            <a:pPr lvl="1" eaLnBrk="1" hangingPunct="1">
              <a:lnSpc>
                <a:spcPct val="90000"/>
              </a:lnSpc>
              <a:defRPr/>
            </a:pPr>
            <a:r>
              <a:rPr lang="en-US" altLang="en-US" sz="2400"/>
              <a:t>In many of these languages there are numerals only for one, two, and three: no Australian language counts beyond four. Very many wild tribes can count no further than ten or twenty, whereas some very clever dogs have been made to count up to forty and even beyond sixty."</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Orbit</Template>
  <TotalTime>25</TotalTime>
  <Words>258</Words>
  <Application>Microsoft Office PowerPoint</Application>
  <PresentationFormat>On-screen Show (4:3)</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Arial</vt:lpstr>
      <vt:lpstr>Wingdings</vt:lpstr>
      <vt:lpstr>Calibri</vt:lpstr>
      <vt:lpstr>Organic</vt:lpstr>
      <vt:lpstr>1_Organic</vt:lpstr>
      <vt:lpstr>Ion Boardroom</vt:lpstr>
      <vt:lpstr>Ernst Haeckel</vt:lpstr>
      <vt:lpstr>Haeckel</vt:lpstr>
      <vt:lpstr>Manifestations </vt:lpstr>
      <vt:lpstr>The History of Creation (1868)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Ernst Hackel</dc:title>
  <dc:creator>Greg Bothun</dc:creator>
  <cp:lastModifiedBy>Greg</cp:lastModifiedBy>
  <cp:revision>7</cp:revision>
  <dcterms:created xsi:type="dcterms:W3CDTF">2007-02-26T18:38:46Z</dcterms:created>
  <dcterms:modified xsi:type="dcterms:W3CDTF">2020-11-19T00:50:26Z</dcterms:modified>
</cp:coreProperties>
</file>