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  <p:sldMasterId id="2147483744" r:id="rId3"/>
    <p:sldMasterId id="2147483762" r:id="rId4"/>
    <p:sldMasterId id="2147483779" r:id="rId5"/>
  </p:sldMasterIdLst>
  <p:sldIdLst>
    <p:sldId id="258" r:id="rId6"/>
    <p:sldId id="259" r:id="rId7"/>
    <p:sldId id="265" r:id="rId8"/>
    <p:sldId id="260" r:id="rId9"/>
    <p:sldId id="256" r:id="rId10"/>
    <p:sldId id="261" r:id="rId11"/>
    <p:sldId id="262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A6BFF29-A81F-4AB9-90A3-C26E5D521F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430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A5BE-3F81-439E-9402-61C228DCDE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5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9DE6D082-51E9-4525-A383-93AEECAF9E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5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A6BFF29-A81F-4AB9-90A3-C26E5D521F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721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DFADF48-8D15-4895-B8E5-BBFEF291A7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4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E6F-2512-4F11-81DC-8F63FDC229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5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C228-B24B-456D-B156-F7CCC1A0E3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087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503-B445-48F5-8E67-93131A185E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361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A6F-B183-4A0B-9F2C-732445E172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47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A9EA-A731-41AB-80FF-FB89807315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145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F912-43A1-4564-81A9-4057234281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2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F48-8D15-4895-B8E5-BBFEF291A7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194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ED1D-C2F5-4389-B7D7-DAB6126E4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46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04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62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36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127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57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88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A5BE-3F81-439E-9402-61C228DCDE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377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D082-51E9-4525-A383-93AEECAF9E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29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F29-A81F-4AB9-90A3-C26E5D521F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52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D0243E6F-2512-4F11-81DC-8F63FDC229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477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F48-8D15-4895-B8E5-BBFEF291A7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952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E6F-2512-4F11-81DC-8F63FDC229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646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C228-B24B-456D-B156-F7CCC1A0E3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650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503-B445-48F5-8E67-93131A185E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721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A6F-B183-4A0B-9F2C-732445E172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24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A9EA-A731-41AB-80FF-FB89807315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395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F912-43A1-4564-81A9-4057234281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944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ED1D-C2F5-4389-B7D7-DAB6126E4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794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240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87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9A0C228-B24B-456D-B156-F7CCC1A0E3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882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772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371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402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84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A5BE-3F81-439E-9402-61C228DCDE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559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D082-51E9-4525-A383-93AEECAF9E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429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F29-A81F-4AB9-90A3-C26E5D521F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328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F48-8D15-4895-B8E5-BBFEF291A7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669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E6F-2512-4F11-81DC-8F63FDC229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00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C228-B24B-456D-B156-F7CCC1A0E3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50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D261A503-B445-48F5-8E67-93131A185E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730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503-B445-48F5-8E67-93131A185E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788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A6F-B183-4A0B-9F2C-732445E172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712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A9EA-A731-41AB-80FF-FB89807315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344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F912-43A1-4564-81A9-4057234281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942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ED1D-C2F5-4389-B7D7-DAB6126E4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979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141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973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877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9577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9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A6F-B183-4A0B-9F2C-732445E172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852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A5BE-3F81-439E-9402-61C228DCDE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47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D082-51E9-4525-A383-93AEECAF9E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1282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A6BFF29-A81F-4AB9-90A3-C26E5D521F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480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F48-8D15-4895-B8E5-BBFEF291A7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381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243E6F-2512-4F11-81DC-8F63FDC229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74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9A0C228-B24B-456D-B156-F7CCC1A0E3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48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261A503-B445-48F5-8E67-93131A185E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933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A6F-B183-4A0B-9F2C-732445E172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143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A9EA-A731-41AB-80FF-FB89807315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402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F912-43A1-4564-81A9-4057234281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1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971A9EA-A731-41AB-80FF-FB89807315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237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94DED1D-C2F5-4389-B7D7-DAB6126E4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3028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5453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604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4383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878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870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A5BE-3F81-439E-9402-61C228DCDE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407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D082-51E9-4525-A383-93AEECAF9E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9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F912-43A1-4564-81A9-4057234281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54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A94DED1D-C2F5-4389-B7D7-DAB6126E4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39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84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311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2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3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708AED-5AEB-45C4-A018-FC3F2AFFC2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8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BDA42E-585C-40CD-B737-E1B9A6AE5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Human’s Relationship with Nature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DF5411-4810-41E7-B467-A9EB4D801B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4800" y="803186"/>
            <a:ext cx="4876800" cy="5248622"/>
          </a:xfrm>
        </p:spPr>
        <p:txBody>
          <a:bodyPr>
            <a:normAutofit lnSpcReduction="10000"/>
          </a:bodyPr>
          <a:lstStyle/>
          <a:p>
            <a:endParaRPr lang="en-US" altLang="en-US" dirty="0"/>
          </a:p>
          <a:p>
            <a:r>
              <a:rPr lang="en-US" altLang="en-US" sz="2000" dirty="0"/>
              <a:t>Perhaps we don’t have one anymore.</a:t>
            </a:r>
          </a:p>
          <a:p>
            <a:r>
              <a:rPr lang="en-US" altLang="en-US" sz="2000" dirty="0"/>
              <a:t>Our current relationship seems to be that Nature is a market commodity.</a:t>
            </a:r>
          </a:p>
          <a:p>
            <a:r>
              <a:rPr lang="en-US" altLang="en-US" sz="2000" dirty="0"/>
              <a:t>Historically, Humans Order Nature to better understand it and offer explanations of natural phenomena </a:t>
            </a:r>
            <a:r>
              <a:rPr lang="en-US" altLang="en-US" sz="2000" dirty="0">
                <a:sym typeface="Wingdings" panose="05000000000000000000" pitchFamily="2" charset="2"/>
              </a:rPr>
              <a:t> this facilitates exploitation which will come with the Industrial Revolution.</a:t>
            </a:r>
            <a:endParaRPr lang="en-US" altLang="en-US" sz="2000" dirty="0"/>
          </a:p>
          <a:p>
            <a:r>
              <a:rPr lang="en-US" altLang="en-US" sz="2000" dirty="0"/>
              <a:t>Do we need to create laws and rules that structure the way nature behaves?</a:t>
            </a:r>
          </a:p>
          <a:p>
            <a:r>
              <a:rPr lang="en-US" altLang="en-US" sz="2000" dirty="0"/>
              <a:t>Can we function with a strictly empirical understanding of nature?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07CD001-490B-4B5E-B787-6251FA42C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Human Understanding Of Nature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30BF984-537E-46F1-8452-E817418F5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How do societies develop a consensus on understanding the natural world?</a:t>
            </a:r>
          </a:p>
          <a:p>
            <a:pPr>
              <a:lnSpc>
                <a:spcPct val="90000"/>
              </a:lnSpc>
            </a:pPr>
            <a:r>
              <a:rPr lang="en-US" altLang="en-US"/>
              <a:t>Are we compelled to teach the consensus (thereby ignoring the anomaly)?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Why are societies reluctant to admit the degrees of uncertainty?</a:t>
            </a:r>
          </a:p>
          <a:p>
            <a:pPr>
              <a:lnSpc>
                <a:spcPct val="90000"/>
              </a:lnSpc>
            </a:pPr>
            <a:r>
              <a:rPr lang="en-US" altLang="en-US"/>
              <a:t>Are we really that afraid of the unknown?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2392D85-3444-4ADE-88C9-97D4CB209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Nature of Science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EB53936-E2E4-472E-AADB-D1F2D83767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Ideas are supported by testable and verifiable data or observation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Science is a process or way to investigate nature.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Scientific knowledge doesn’t mean possessing the truth.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Science seeks consistency between observations and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AF3A93-C451-41BE-9C55-9724E1224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Science as a way of knowing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16E3AE6-1DA4-4ABF-A9D7-642FD54A9B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Science is a method of asking questions about the way that Nature behaves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There are Universal conditions that govern the way that Nature behaves but we may never be able to know that.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Nature is understandable and predictable (if we know enough)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Observations and experiments are reproducible or they are invalid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Cause and effect relationships exist in nature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world is neither arbitrary or magic but it can be mysterious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1" grpId="0" build="p"/>
      <p:bldP spid="7171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F91C242-1AF0-4401-8B93-48F9EA345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Things We Don’t Talk About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831208D-800E-4EE0-AD2B-4FE83E6826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What is the connection between Science and Religion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Faith is belief without evidence </a:t>
            </a:r>
            <a:r>
              <a:rPr lang="en-US" altLang="en-US">
                <a:sym typeface="Wingdings" panose="05000000000000000000" pitchFamily="2" charset="2"/>
              </a:rPr>
              <a:t> Is that more important than actual evidence?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Who defines the Truth?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Educated people that insist they know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Government institutions?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Religious Institutions?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Consensus among the masses?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647D40-8666-455F-B0DC-DF63071BB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Quantitative Aspect of Science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F06C2E2-A49F-4790-BC97-E21193E36C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Ordinary language is unable to capture scale of precision necessary for scientific discourse </a:t>
            </a:r>
          </a:p>
          <a:p>
            <a:r>
              <a:rPr lang="en-US" altLang="en-US"/>
              <a:t>Numbers and math are essential to discussion and understanding.</a:t>
            </a:r>
          </a:p>
          <a:p>
            <a:r>
              <a:rPr lang="en-US" altLang="en-US"/>
              <a:t>Consistent Units of measurement are required for knowledge transmission and verification of experiments/observations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C2EDC13-69C6-478C-B2F3-586A9F87D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Inevitable Conflict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F1E4EB7-18EE-4147-8B82-D4FD929ED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Science teaches us that we are in a partnership with nature.</a:t>
            </a:r>
          </a:p>
          <a:p>
            <a:r>
              <a:rPr lang="en-US" altLang="en-US"/>
              <a:t>Human institutions often charge than nature is subservient to humans</a:t>
            </a:r>
          </a:p>
          <a:p>
            <a:r>
              <a:rPr lang="en-US" altLang="en-US"/>
              <a:t>Our future is determined by which of these two philosophies is practiced – you can not do both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>
            <a:extLst>
              <a:ext uri="{FF2B5EF4-FFF2-40B4-BE49-F238E27FC236}">
                <a16:creationId xmlns:a16="http://schemas.microsoft.com/office/drawing/2014/main" id="{6D1A1C67-81E5-418D-A458-FECDE88D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90500"/>
            <a:ext cx="8636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E1EAD55C-B5D8-404C-93CC-F3277C6F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8001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Franklin Gothic Heavy" panose="020B0604020202020204" pitchFamily="34" charset="0"/>
              </a:rPr>
              <a:t>In our coming time of dwindling natural resources we must exercise wisdom to realize a future.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Franklin Gothic Heavy" panose="020B0604020202020204" pitchFamily="34" charset="0"/>
              </a:rPr>
              <a:t>Science can be a pathway to wisdom.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chemeClr val="bg1"/>
              </a:solidFill>
              <a:latin typeface="Franklin Gothic Heavy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chemeClr val="bg1"/>
              </a:solidFill>
              <a:latin typeface="Franklin Gothic Heavy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Franklin Gothic Heavy" panose="020B0604020202020204" pitchFamily="34" charset="0"/>
              </a:rPr>
              <a:t>Are we humble enough to follow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412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Times New Roman</vt:lpstr>
      <vt:lpstr>Wingdings</vt:lpstr>
      <vt:lpstr>Franklin Gothic Heavy</vt:lpstr>
      <vt:lpstr>Atlas</vt:lpstr>
      <vt:lpstr>Circuit</vt:lpstr>
      <vt:lpstr>Ion</vt:lpstr>
      <vt:lpstr>Facet</vt:lpstr>
      <vt:lpstr>Wisp</vt:lpstr>
      <vt:lpstr>Human’s Relationship with Nature</vt:lpstr>
      <vt:lpstr>Human Understanding Of Nature</vt:lpstr>
      <vt:lpstr>The Nature of Science </vt:lpstr>
      <vt:lpstr>Science as a way of knowing</vt:lpstr>
      <vt:lpstr>Things We Don’t Talk About</vt:lpstr>
      <vt:lpstr>Quantitative Aspect of Science</vt:lpstr>
      <vt:lpstr>The Inevitable Conflict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Themes of This Course</dc:title>
  <dc:creator>Greg</dc:creator>
  <cp:lastModifiedBy>Greg</cp:lastModifiedBy>
  <cp:revision>11</cp:revision>
  <dcterms:created xsi:type="dcterms:W3CDTF">2005-03-28T20:26:09Z</dcterms:created>
  <dcterms:modified xsi:type="dcterms:W3CDTF">2020-09-24T16:48:18Z</dcterms:modified>
</cp:coreProperties>
</file>