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44" r:id="rId2"/>
    <p:sldMasterId id="2147483762" r:id="rId3"/>
    <p:sldMasterId id="2147483774" r:id="rId4"/>
    <p:sldMasterId id="2147483792" r:id="rId5"/>
    <p:sldMasterId id="2147483810" r:id="rId6"/>
  </p:sldMasterIdLst>
  <p:sldIdLst>
    <p:sldId id="256" r:id="rId7"/>
    <p:sldId id="257" r:id="rId8"/>
    <p:sldId id="258" r:id="rId9"/>
    <p:sldId id="259" r:id="rId10"/>
    <p:sldId id="260" r:id="rId11"/>
    <p:sldId id="262"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94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5DC689B0-0B2F-40FF-BDAF-61D9D489A2A5}" type="datetimeFigureOut">
              <a:rPr lang="en-US" smtClean="0"/>
              <a:t>11/10/2020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E87C5AC-0A40-49C8-BC97-EB57EC6A99E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703368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935223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468295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098244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C689B0-0B2F-40FF-BDAF-61D9D489A2A5}"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867759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547311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838338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73789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296588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4138182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792208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488333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438182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723380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446729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47971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552804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E87C5AC-0A40-49C8-BC97-EB57EC6A99E6}"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72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576700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428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600304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C689B0-0B2F-40FF-BDAF-61D9D489A2A5}"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20549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C689B0-0B2F-40FF-BDAF-61D9D489A2A5}"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4216461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689B0-0B2F-40FF-BDAF-61D9D489A2A5}"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774129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700088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624800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112975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11124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7000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4115454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7416710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150137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C689B0-0B2F-40FF-BDAF-61D9D489A2A5}"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2978175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42277917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5966477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182099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8967559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73925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DC689B0-0B2F-40FF-BDAF-61D9D489A2A5}"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96825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665703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521793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8156402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342458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1070493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8366056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0293692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7812989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436869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5DC689B0-0B2F-40FF-BDAF-61D9D489A2A5}" type="datetimeFigureOut">
              <a:rPr lang="en-US" smtClean="0"/>
              <a:t>11/10/2020</a:t>
            </a:fld>
            <a:endParaRPr lang="en-US"/>
          </a:p>
        </p:txBody>
      </p:sp>
      <p:sp>
        <p:nvSpPr>
          <p:cNvPr id="8" name="Slide Number Placeholder 7"/>
          <p:cNvSpPr>
            <a:spLocks noGrp="1"/>
          </p:cNvSpPr>
          <p:nvPr>
            <p:ph type="sldNum" sz="quarter" idx="11"/>
          </p:nvPr>
        </p:nvSpPr>
        <p:spPr/>
        <p:txBody>
          <a:bodyPr/>
          <a:lstStyle/>
          <a:p>
            <a:fld id="{4E87C5AC-0A40-49C8-BC97-EB57EC6A99E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5297705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C689B0-0B2F-40FF-BDAF-61D9D489A2A5}"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7232326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C689B0-0B2F-40FF-BDAF-61D9D489A2A5}"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40564022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DC689B0-0B2F-40FF-BDAF-61D9D489A2A5}"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9450965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3388366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1195744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8973944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0396507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4E87C5AC-0A40-49C8-BC97-EB57EC6A99E6}" type="slidenum">
              <a:rPr lang="en-US" smtClean="0"/>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444660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44395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689B0-0B2F-40FF-BDAF-61D9D489A2A5}"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DC689B0-0B2F-40FF-BDAF-61D9D489A2A5}"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0295510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DC689B0-0B2F-40FF-BDAF-61D9D489A2A5}"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40136161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4745802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4E87C5AC-0A40-49C8-BC97-EB57EC6A99E6}" type="slidenum">
              <a:rPr lang="en-US" smtClean="0"/>
              <a:t>‹#›</a:t>
            </a:fld>
            <a:endParaRPr lang="en-US"/>
          </a:p>
        </p:txBody>
      </p:sp>
    </p:spTree>
    <p:extLst>
      <p:ext uri="{BB962C8B-B14F-4D97-AF65-F5344CB8AC3E}">
        <p14:creationId xmlns:p14="http://schemas.microsoft.com/office/powerpoint/2010/main" val="23561547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7908181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4398781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015918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0394486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C689B0-0B2F-40FF-BDAF-61D9D489A2A5}"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42580525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C689B0-0B2F-40FF-BDAF-61D9D489A2A5}"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67104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4E87C5AC-0A40-49C8-BC97-EB57EC6A99E6}"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689B0-0B2F-40FF-BDAF-61D9D489A2A5}"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1906349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8948060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812137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6956927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E87C5AC-0A40-49C8-BC97-EB57EC6A99E6}"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386511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3523525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E87C5AC-0A40-49C8-BC97-EB57EC6A99E6}"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033742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5062691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2949343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609075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DC689B0-0B2F-40FF-BDAF-61D9D489A2A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theme" Target="../theme/theme6.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DC689B0-0B2F-40FF-BDAF-61D9D489A2A5}" type="datetimeFigureOut">
              <a:rPr lang="en-US" smtClean="0"/>
              <a:t>11/10/2020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E87C5AC-0A40-49C8-BC97-EB57EC6A99E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DC689B0-0B2F-40FF-BDAF-61D9D489A2A5}" type="datetimeFigureOut">
              <a:rPr lang="en-US" smtClean="0"/>
              <a:t>11/10/2020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E87C5AC-0A40-49C8-BC97-EB57EC6A99E6}" type="slidenum">
              <a:rPr lang="en-US" smtClean="0"/>
              <a:t>‹#›</a:t>
            </a:fld>
            <a:endParaRPr lang="en-US"/>
          </a:p>
        </p:txBody>
      </p:sp>
    </p:spTree>
    <p:extLst>
      <p:ext uri="{BB962C8B-B14F-4D97-AF65-F5344CB8AC3E}">
        <p14:creationId xmlns:p14="http://schemas.microsoft.com/office/powerpoint/2010/main" val="3302367644"/>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5DC689B0-0B2F-40FF-BDAF-61D9D489A2A5}" type="datetimeFigureOut">
              <a:rPr lang="en-US" smtClean="0"/>
              <a:t>11/10/2020</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4E87C5AC-0A40-49C8-BC97-EB57EC6A99E6}" type="slidenum">
              <a:rPr lang="en-US" smtClean="0"/>
              <a:t>‹#›</a:t>
            </a:fld>
            <a:endParaRPr lang="en-US"/>
          </a:p>
        </p:txBody>
      </p:sp>
    </p:spTree>
    <p:extLst>
      <p:ext uri="{BB962C8B-B14F-4D97-AF65-F5344CB8AC3E}">
        <p14:creationId xmlns:p14="http://schemas.microsoft.com/office/powerpoint/2010/main" val="420683574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DC689B0-0B2F-40FF-BDAF-61D9D489A2A5}" type="datetimeFigureOut">
              <a:rPr lang="en-US" smtClean="0"/>
              <a:t>11/10/2020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E87C5AC-0A40-49C8-BC97-EB57EC6A99E6}" type="slidenum">
              <a:rPr lang="en-US" smtClean="0"/>
              <a:t>‹#›</a:t>
            </a:fld>
            <a:endParaRPr lang="en-US"/>
          </a:p>
        </p:txBody>
      </p:sp>
    </p:spTree>
    <p:extLst>
      <p:ext uri="{BB962C8B-B14F-4D97-AF65-F5344CB8AC3E}">
        <p14:creationId xmlns:p14="http://schemas.microsoft.com/office/powerpoint/2010/main" val="359914103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DC689B0-0B2F-40FF-BDAF-61D9D489A2A5}" type="datetimeFigureOut">
              <a:rPr lang="en-US" smtClean="0"/>
              <a:t>11/10/2020</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E87C5AC-0A40-49C8-BC97-EB57EC6A99E6}" type="slidenum">
              <a:rPr lang="en-US" smtClean="0"/>
              <a:t>‹#›</a:t>
            </a:fld>
            <a:endParaRPr lang="en-US"/>
          </a:p>
        </p:txBody>
      </p:sp>
    </p:spTree>
    <p:extLst>
      <p:ext uri="{BB962C8B-B14F-4D97-AF65-F5344CB8AC3E}">
        <p14:creationId xmlns:p14="http://schemas.microsoft.com/office/powerpoint/2010/main" val="3931695816"/>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DC689B0-0B2F-40FF-BDAF-61D9D489A2A5}" type="datetimeFigureOut">
              <a:rPr lang="en-US" smtClean="0"/>
              <a:t>11/10/2020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E87C5AC-0A40-49C8-BC97-EB57EC6A99E6}" type="slidenum">
              <a:rPr lang="en-US" smtClean="0"/>
              <a:t>‹#›</a:t>
            </a:fld>
            <a:endParaRPr lang="en-US"/>
          </a:p>
        </p:txBody>
      </p:sp>
    </p:spTree>
    <p:extLst>
      <p:ext uri="{BB962C8B-B14F-4D97-AF65-F5344CB8AC3E}">
        <p14:creationId xmlns:p14="http://schemas.microsoft.com/office/powerpoint/2010/main" val="282220391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962400"/>
            <a:ext cx="7315200" cy="1981200"/>
          </a:xfrm>
        </p:spPr>
        <p:txBody>
          <a:bodyPr>
            <a:normAutofit fontScale="25000" lnSpcReduction="20000"/>
          </a:bodyPr>
          <a:lstStyle/>
          <a:p>
            <a:pPr algn="l"/>
            <a:r>
              <a:rPr lang="en-US" sz="12800" dirty="0"/>
              <a:t>1724-1804</a:t>
            </a:r>
            <a:r>
              <a:rPr lang="en-US" sz="9600" dirty="0">
                <a:solidFill>
                  <a:schemeClr val="tx2">
                    <a:lumMod val="50000"/>
                  </a:schemeClr>
                </a:solidFill>
                <a:latin typeface="Aharoni" panose="02010803020104030203" pitchFamily="2" charset="-79"/>
                <a:cs typeface="Aharoni" panose="02010803020104030203" pitchFamily="2" charset="-79"/>
              </a:rPr>
              <a:t>:     </a:t>
            </a:r>
            <a:r>
              <a:rPr lang="en-US" sz="9600" b="1" dirty="0">
                <a:solidFill>
                  <a:srgbClr val="FF0000"/>
                </a:solidFill>
                <a:cs typeface="Aharoni" panose="02010803020104030203" pitchFamily="2" charset="-79"/>
              </a:rPr>
              <a:t>He made a very influential synthesis of rationalism and empiricism. Empiricists, such as Locke and Hume, argued that all our knowledge comes from experience, or from reflection on experience. Rationalists argued that empirical knowledge is uncertain and only reason can lead us to truth.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87902"/>
            <a:ext cx="481965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3124200" cy="260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57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Rationalists vs Empiricists</a:t>
            </a:r>
          </a:p>
        </p:txBody>
      </p:sp>
      <p:sp>
        <p:nvSpPr>
          <p:cNvPr id="3" name="Content Placeholder 2"/>
          <p:cNvSpPr>
            <a:spLocks noGrp="1"/>
          </p:cNvSpPr>
          <p:nvPr>
            <p:ph idx="1"/>
          </p:nvPr>
        </p:nvSpPr>
        <p:spPr/>
        <p:txBody>
          <a:bodyPr>
            <a:normAutofit/>
          </a:bodyPr>
          <a:lstStyle/>
          <a:p>
            <a:pPr marL="0" indent="0">
              <a:buNone/>
            </a:pPr>
            <a:r>
              <a:rPr lang="en-US" b="1" dirty="0"/>
              <a:t>There is a very big difference in which of these two approaches is adopted</a:t>
            </a:r>
          </a:p>
          <a:p>
            <a:pPr lvl="1"/>
            <a:r>
              <a:rPr lang="en-US" b="1" dirty="0"/>
              <a:t>Empiricism: encourages collective humility (gee, I don't understand a damn thing!) </a:t>
            </a:r>
          </a:p>
          <a:p>
            <a:pPr lvl="1"/>
            <a:r>
              <a:rPr lang="en-US" b="1" dirty="0"/>
              <a:t>Rationalism: encourages collective arrogance (we can understand everything; hell we do understand everything) </a:t>
            </a:r>
          </a:p>
          <a:p>
            <a:r>
              <a:rPr lang="en-US" b="1" dirty="0"/>
              <a:t>Its quite clear that we have collectively chosen rationality as our means for certifying and ascertaining the Truth.  The Truth is NOT unimportant.</a:t>
            </a:r>
          </a:p>
          <a:p>
            <a:endParaRPr lang="en-US" dirty="0"/>
          </a:p>
        </p:txBody>
      </p:sp>
    </p:spTree>
    <p:extLst>
      <p:ext uri="{BB962C8B-B14F-4D97-AF65-F5344CB8AC3E}">
        <p14:creationId xmlns:p14="http://schemas.microsoft.com/office/powerpoint/2010/main" val="142329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Kant Reinforces Rationality</a:t>
            </a:r>
          </a:p>
        </p:txBody>
      </p:sp>
      <p:sp>
        <p:nvSpPr>
          <p:cNvPr id="3" name="Content Placeholder 2"/>
          <p:cNvSpPr>
            <a:spLocks noGrp="1"/>
          </p:cNvSpPr>
          <p:nvPr>
            <p:ph idx="1"/>
          </p:nvPr>
        </p:nvSpPr>
        <p:spPr/>
        <p:txBody>
          <a:bodyPr>
            <a:normAutofit/>
          </a:bodyPr>
          <a:lstStyle/>
          <a:p>
            <a:r>
              <a:rPr lang="en-US" b="1" i="1" dirty="0"/>
              <a:t>All our knowledge begins with the senses, proceeds then to the understanding, and ends with reason. There is nothing higher than reason. </a:t>
            </a:r>
          </a:p>
          <a:p>
            <a:r>
              <a:rPr lang="en-US" b="1" i="1" dirty="0"/>
              <a:t>But although all our knowledge begins with experience, it does not follow that it arises from experience. </a:t>
            </a:r>
          </a:p>
          <a:p>
            <a:r>
              <a:rPr lang="en-US" b="1" i="1" dirty="0"/>
              <a:t>If man makes himself a worm he must not complain when he is trodden on.</a:t>
            </a:r>
            <a:r>
              <a:rPr lang="en-US" b="1" dirty="0"/>
              <a:t> </a:t>
            </a:r>
          </a:p>
          <a:p>
            <a:r>
              <a:rPr lang="en-US" b="1" i="1" dirty="0"/>
              <a:t>Seek not the favor of the multitude; it is seldom got by honest and lawful means. But seek the testimony of few; and number not voices, but weigh them.</a:t>
            </a:r>
            <a:r>
              <a:rPr lang="en-US" b="1" dirty="0"/>
              <a:t> </a:t>
            </a:r>
          </a:p>
          <a:p>
            <a:endParaRPr lang="en-US" dirty="0"/>
          </a:p>
        </p:txBody>
      </p:sp>
    </p:spTree>
    <p:extLst>
      <p:ext uri="{BB962C8B-B14F-4D97-AF65-F5344CB8AC3E}">
        <p14:creationId xmlns:p14="http://schemas.microsoft.com/office/powerpoint/2010/main" val="364108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Annoyance of Hume </a:t>
            </a:r>
            <a:r>
              <a:rPr lang="en-US" sz="2700" dirty="0"/>
              <a:t>(1711-1776)</a:t>
            </a:r>
          </a:p>
        </p:txBody>
      </p:sp>
      <p:sp>
        <p:nvSpPr>
          <p:cNvPr id="3" name="Content Placeholder 2"/>
          <p:cNvSpPr>
            <a:spLocks noGrp="1"/>
          </p:cNvSpPr>
          <p:nvPr>
            <p:ph idx="1"/>
          </p:nvPr>
        </p:nvSpPr>
        <p:spPr/>
        <p:txBody>
          <a:bodyPr>
            <a:normAutofit fontScale="85000" lnSpcReduction="20000"/>
          </a:bodyPr>
          <a:lstStyle/>
          <a:p>
            <a:r>
              <a:rPr lang="en-US" altLang="en-US" dirty="0"/>
              <a:t>Strongly opposes rationalism -- </a:t>
            </a:r>
            <a:r>
              <a:rPr lang="en-US" dirty="0"/>
              <a:t>He argued that all of </a:t>
            </a:r>
            <a:r>
              <a:rPr lang="en-US" b="1" dirty="0"/>
              <a:t>human knowledge</a:t>
            </a:r>
            <a:r>
              <a:rPr lang="en-US" dirty="0"/>
              <a:t> can be divided into two categories: </a:t>
            </a:r>
            <a:r>
              <a:rPr lang="en-US" b="1" dirty="0"/>
              <a:t>relations of ideas</a:t>
            </a:r>
            <a:r>
              <a:rPr lang="en-US" dirty="0"/>
              <a:t> (e.g. mathematical and logical propositions) and </a:t>
            </a:r>
            <a:r>
              <a:rPr lang="en-US" b="1" dirty="0"/>
              <a:t>matters of fact</a:t>
            </a:r>
            <a:r>
              <a:rPr lang="en-US" dirty="0"/>
              <a:t> (e.g. reliable observations), and that ideas are derived from our </a:t>
            </a:r>
            <a:r>
              <a:rPr lang="en-US" b="1" dirty="0"/>
              <a:t>"impressions"</a:t>
            </a:r>
            <a:r>
              <a:rPr lang="en-US" dirty="0"/>
              <a:t> or </a:t>
            </a:r>
            <a:r>
              <a:rPr lang="en-US" b="1" dirty="0"/>
              <a:t>sensations. </a:t>
            </a:r>
            <a:endParaRPr lang="en-US" altLang="en-US" dirty="0"/>
          </a:p>
          <a:p>
            <a:endParaRPr lang="en-US" altLang="en-US" dirty="0"/>
          </a:p>
          <a:p>
            <a:r>
              <a:rPr lang="en-US" altLang="en-US" dirty="0"/>
              <a:t>Kant Response to Hume</a:t>
            </a:r>
          </a:p>
          <a:p>
            <a:endParaRPr lang="en-US" altLang="en-US" dirty="0"/>
          </a:p>
          <a:p>
            <a:pPr lvl="1"/>
            <a:r>
              <a:rPr lang="en-US" altLang="en-US" sz="2200" dirty="0"/>
              <a:t>Kant could not  abide Hume’s suggestion that humans are emotional, not rational, beings.</a:t>
            </a:r>
          </a:p>
          <a:p>
            <a:pPr lvl="1"/>
            <a:r>
              <a:rPr lang="en-US" altLang="en-US" sz="2200" dirty="0"/>
              <a:t>Nor could Kant abide Hume’s claim that, at best, science and philosophy are games people play to have fun, rather than ways of attaining truth.</a:t>
            </a:r>
            <a:endParaRPr lang="en-US" sz="2200" dirty="0"/>
          </a:p>
        </p:txBody>
      </p:sp>
    </p:spTree>
    <p:extLst>
      <p:ext uri="{BB962C8B-B14F-4D97-AF65-F5344CB8AC3E}">
        <p14:creationId xmlns:p14="http://schemas.microsoft.com/office/powerpoint/2010/main" val="121348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Kant’s Analysis of Perception</a:t>
            </a:r>
          </a:p>
        </p:txBody>
      </p:sp>
      <p:sp>
        <p:nvSpPr>
          <p:cNvPr id="3" name="Content Placeholder 2"/>
          <p:cNvSpPr>
            <a:spLocks noGrp="1"/>
          </p:cNvSpPr>
          <p:nvPr>
            <p:ph idx="1"/>
          </p:nvPr>
        </p:nvSpPr>
        <p:spPr/>
        <p:txBody>
          <a:bodyPr>
            <a:normAutofit/>
          </a:bodyPr>
          <a:lstStyle/>
          <a:p>
            <a:pPr lvl="1"/>
            <a:r>
              <a:rPr lang="en-US" altLang="en-US" dirty="0"/>
              <a:t>Every perception is a two-fold reality:  </a:t>
            </a:r>
            <a:r>
              <a:rPr lang="en-US" altLang="en-US" dirty="0" err="1"/>
              <a:t>i</a:t>
            </a:r>
            <a:r>
              <a:rPr lang="en-US" altLang="en-US" dirty="0"/>
              <a:t>.) raw sense data and ii.) the organizing and structuring of that data by the mind.</a:t>
            </a:r>
          </a:p>
          <a:p>
            <a:pPr lvl="1"/>
            <a:r>
              <a:rPr lang="en-US" altLang="en-US" dirty="0"/>
              <a:t> Sense data, by itself,  is a meaningless jumble.</a:t>
            </a:r>
          </a:p>
          <a:p>
            <a:pPr lvl="1"/>
            <a:r>
              <a:rPr lang="en-US" altLang="en-US" dirty="0"/>
              <a:t> Sense data is understandable after it has been organized and structured by the mind’s categories.  </a:t>
            </a:r>
          </a:p>
          <a:p>
            <a:pPr lvl="1"/>
            <a:r>
              <a:rPr lang="en-US" altLang="en-US" dirty="0"/>
              <a:t>This structure then leads to improved perception of the event (sense data)</a:t>
            </a:r>
          </a:p>
        </p:txBody>
      </p:sp>
      <p:sp>
        <p:nvSpPr>
          <p:cNvPr id="4" name="TextBox 3"/>
          <p:cNvSpPr txBox="1"/>
          <p:nvPr/>
        </p:nvSpPr>
        <p:spPr>
          <a:xfrm>
            <a:off x="3200400" y="4572000"/>
            <a:ext cx="4876800" cy="461665"/>
          </a:xfrm>
          <a:prstGeom prst="rect">
            <a:avLst/>
          </a:prstGeom>
          <a:noFill/>
        </p:spPr>
        <p:txBody>
          <a:bodyPr wrap="square" rtlCol="0">
            <a:spAutoFit/>
          </a:bodyPr>
          <a:lstStyle/>
          <a:p>
            <a:r>
              <a:rPr lang="en-US" sz="2400" b="1" dirty="0">
                <a:solidFill>
                  <a:srgbClr val="FF0000"/>
                </a:solidFill>
              </a:rPr>
              <a:t>This is where Bias is introduced</a:t>
            </a:r>
          </a:p>
        </p:txBody>
      </p:sp>
    </p:spTree>
    <p:extLst>
      <p:ext uri="{BB962C8B-B14F-4D97-AF65-F5344CB8AC3E}">
        <p14:creationId xmlns:p14="http://schemas.microsoft.com/office/powerpoint/2010/main" val="331566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Kant’s Required Ordered Mind</a:t>
            </a:r>
          </a:p>
        </p:txBody>
      </p:sp>
      <p:sp>
        <p:nvSpPr>
          <p:cNvPr id="3" name="Content Placeholder 2"/>
          <p:cNvSpPr>
            <a:spLocks noGrp="1"/>
          </p:cNvSpPr>
          <p:nvPr>
            <p:ph idx="1"/>
          </p:nvPr>
        </p:nvSpPr>
        <p:spPr/>
        <p:txBody>
          <a:bodyPr/>
          <a:lstStyle/>
          <a:p>
            <a:r>
              <a:rPr lang="en-US" dirty="0"/>
              <a:t>Humans can have no knowledge of “things in themselves”</a:t>
            </a:r>
          </a:p>
          <a:p>
            <a:r>
              <a:rPr lang="en-US" dirty="0"/>
              <a:t>Order and structure do not exist “out there” in the </a:t>
            </a:r>
            <a:r>
              <a:rPr lang="en-US" dirty="0" err="1"/>
              <a:t>noumenal</a:t>
            </a:r>
            <a:r>
              <a:rPr lang="en-US" dirty="0"/>
              <a:t> world (the world of things)  </a:t>
            </a:r>
          </a:p>
          <a:p>
            <a:r>
              <a:rPr lang="en-US" dirty="0"/>
              <a:t>Order and structure only exist in the phenomenal world of the human mind.</a:t>
            </a:r>
          </a:p>
          <a:p>
            <a:r>
              <a:rPr lang="en-US" dirty="0"/>
              <a:t>This seems to strongly reinforce the views of Aristotle and Descartes.</a:t>
            </a:r>
          </a:p>
        </p:txBody>
      </p:sp>
    </p:spTree>
    <p:extLst>
      <p:ext uri="{BB962C8B-B14F-4D97-AF65-F5344CB8AC3E}">
        <p14:creationId xmlns:p14="http://schemas.microsoft.com/office/powerpoint/2010/main" val="3849793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Kant’s Mechanistic Pathway</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666875"/>
            <a:ext cx="79629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33107" y="5233957"/>
            <a:ext cx="8610600" cy="584775"/>
          </a:xfrm>
          <a:prstGeom prst="rect">
            <a:avLst/>
          </a:prstGeom>
          <a:noFill/>
        </p:spPr>
        <p:txBody>
          <a:bodyPr wrap="square" rtlCol="0">
            <a:spAutoFit/>
          </a:bodyPr>
          <a:lstStyle/>
          <a:p>
            <a:r>
              <a:rPr lang="en-US" sz="3200" b="1" dirty="0">
                <a:solidFill>
                  <a:srgbClr val="00B050"/>
                </a:solidFill>
              </a:rPr>
              <a:t>   What does this mean and why is it dangerous?</a:t>
            </a:r>
          </a:p>
        </p:txBody>
      </p:sp>
    </p:spTree>
    <p:extLst>
      <p:ext uri="{BB962C8B-B14F-4D97-AF65-F5344CB8AC3E}">
        <p14:creationId xmlns:p14="http://schemas.microsoft.com/office/powerpoint/2010/main" val="9020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4.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6.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53</TotalTime>
  <Words>490</Words>
  <Application>Microsoft Office PowerPoint</Application>
  <PresentationFormat>On-screen Show (4:3)</PresentationFormat>
  <Paragraphs>31</Paragraphs>
  <Slides>7</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7</vt:i4>
      </vt:variant>
    </vt:vector>
  </HeadingPairs>
  <TitlesOfParts>
    <vt:vector size="21" baseType="lpstr">
      <vt:lpstr>Aharoni</vt:lpstr>
      <vt:lpstr>Arial</vt:lpstr>
      <vt:lpstr>Century Gothic</vt:lpstr>
      <vt:lpstr>Corbel</vt:lpstr>
      <vt:lpstr>Franklin Gothic Book</vt:lpstr>
      <vt:lpstr>Trebuchet MS</vt:lpstr>
      <vt:lpstr>Wingdings 2</vt:lpstr>
      <vt:lpstr>Wingdings 3</vt:lpstr>
      <vt:lpstr>Technic</vt:lpstr>
      <vt:lpstr>Ion</vt:lpstr>
      <vt:lpstr>Basis</vt:lpstr>
      <vt:lpstr>1_Ion</vt:lpstr>
      <vt:lpstr>Berlin</vt:lpstr>
      <vt:lpstr>Wisp</vt:lpstr>
      <vt:lpstr>PowerPoint Presentation</vt:lpstr>
      <vt:lpstr>Rationalists vs Empiricists</vt:lpstr>
      <vt:lpstr>Kant Reinforces Rationality</vt:lpstr>
      <vt:lpstr>The Annoyance of Hume (1711-1776)</vt:lpstr>
      <vt:lpstr>Kant’s Analysis of Perception</vt:lpstr>
      <vt:lpstr>Kant’s Required Ordered Mind</vt:lpstr>
      <vt:lpstr>Kant’s Mechanistic Pathway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Nuts</dc:creator>
  <cp:lastModifiedBy>Greg</cp:lastModifiedBy>
  <cp:revision>7</cp:revision>
  <dcterms:created xsi:type="dcterms:W3CDTF">2015-02-16T17:54:28Z</dcterms:created>
  <dcterms:modified xsi:type="dcterms:W3CDTF">2020-11-10T17:55:23Z</dcterms:modified>
</cp:coreProperties>
</file>