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62" r:id="rId2"/>
    <p:sldMasterId id="2147483774" r:id="rId3"/>
    <p:sldMasterId id="2147483787" r:id="rId4"/>
    <p:sldMasterId id="2147483805" r:id="rId5"/>
    <p:sldMasterId id="2147483824" r:id="rId6"/>
  </p:sldMasterIdLst>
  <p:sldIdLst>
    <p:sldId id="256" r:id="rId7"/>
    <p:sldId id="263" r:id="rId8"/>
    <p:sldId id="257" r:id="rId9"/>
    <p:sldId id="262" r:id="rId10"/>
    <p:sldId id="260" r:id="rId11"/>
    <p:sldId id="264" r:id="rId12"/>
    <p:sldId id="259" r:id="rId13"/>
    <p:sldId id="25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6" d="100"/>
          <a:sy n="96" d="100"/>
        </p:scale>
        <p:origin x="85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4AEEA6C2-FCE6-439B-82DA-83C9B4A20AB0}"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AEEA6C2-FCE6-439B-82DA-83C9B4A20AB0}" type="slidenum">
              <a:rPr lang="en-US" smtClean="0"/>
              <a:t>‹#›</a:t>
            </a:fld>
            <a:endParaRPr lang="en-US"/>
          </a:p>
        </p:txBody>
      </p:sp>
    </p:spTree>
    <p:extLst>
      <p:ext uri="{BB962C8B-B14F-4D97-AF65-F5344CB8AC3E}">
        <p14:creationId xmlns:p14="http://schemas.microsoft.com/office/powerpoint/2010/main" val="2843920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1580770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AEEA6C2-FCE6-439B-82DA-83C9B4A20AB0}" type="slidenum">
              <a:rPr lang="en-US" smtClean="0"/>
              <a:t>‹#›</a:t>
            </a:fld>
            <a:endParaRPr lang="en-US"/>
          </a:p>
        </p:txBody>
      </p:sp>
    </p:spTree>
    <p:extLst>
      <p:ext uri="{BB962C8B-B14F-4D97-AF65-F5344CB8AC3E}">
        <p14:creationId xmlns:p14="http://schemas.microsoft.com/office/powerpoint/2010/main" val="1813457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DC70E2-63D5-4DB3-98F2-EB7E1CC4CB8E}"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1890466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DC70E2-63D5-4DB3-98F2-EB7E1CC4CB8E}" type="datetimeFigureOut">
              <a:rPr lang="en-US" smtClean="0"/>
              <a:t>9/24/2020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4216375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DC70E2-63D5-4DB3-98F2-EB7E1CC4CB8E}" type="datetimeFigureOut">
              <a:rPr lang="en-US" smtClean="0"/>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3124414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C70E2-63D5-4DB3-98F2-EB7E1CC4CB8E}" type="datetimeFigureOut">
              <a:rPr lang="en-US" smtClean="0"/>
              <a:t>9/24/2020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3959656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FDC70E2-63D5-4DB3-98F2-EB7E1CC4CB8E}" type="datetimeFigureOut">
              <a:rPr lang="en-US" smtClean="0"/>
              <a:t>9/24/2020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AEEA6C2-FCE6-439B-82DA-83C9B4A20AB0}" type="slidenum">
              <a:rPr lang="en-US" smtClean="0"/>
              <a:t>‹#›</a:t>
            </a:fld>
            <a:endParaRPr lang="en-US"/>
          </a:p>
        </p:txBody>
      </p:sp>
    </p:spTree>
    <p:extLst>
      <p:ext uri="{BB962C8B-B14F-4D97-AF65-F5344CB8AC3E}">
        <p14:creationId xmlns:p14="http://schemas.microsoft.com/office/powerpoint/2010/main" val="2339254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C70E2-63D5-4DB3-98F2-EB7E1CC4CB8E}"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1344113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967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a:xfrm>
            <a:off x="581192" y="5951810"/>
            <a:ext cx="5922209"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AEEA6C2-FCE6-439B-82DA-83C9B4A20AB0}" type="slidenum">
              <a:rPr lang="en-US" smtClean="0"/>
              <a:t>‹#›</a:t>
            </a:fld>
            <a:endParaRPr lang="en-US"/>
          </a:p>
        </p:txBody>
      </p:sp>
    </p:spTree>
    <p:extLst>
      <p:ext uri="{BB962C8B-B14F-4D97-AF65-F5344CB8AC3E}">
        <p14:creationId xmlns:p14="http://schemas.microsoft.com/office/powerpoint/2010/main" val="387884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738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2999155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4791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DC70E2-63D5-4DB3-98F2-EB7E1CC4CB8E}"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2656159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DC70E2-63D5-4DB3-98F2-EB7E1CC4CB8E}" type="datetimeFigureOut">
              <a:rPr lang="en-US" smtClean="0"/>
              <a:t>9/24/2020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915428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DC70E2-63D5-4DB3-98F2-EB7E1CC4CB8E}" type="datetimeFigureOut">
              <a:rPr lang="en-US" smtClean="0"/>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17626100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FDC70E2-63D5-4DB3-98F2-EB7E1CC4CB8E}" type="datetimeFigureOut">
              <a:rPr lang="en-US" smtClean="0"/>
              <a:t>9/24/2020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876070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FDC70E2-63D5-4DB3-98F2-EB7E1CC4CB8E}" type="datetimeFigureOut">
              <a:rPr lang="en-US" smtClean="0"/>
              <a:t>9/24/2020</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AEEA6C2-FCE6-439B-82DA-83C9B4A20AB0}" type="slidenum">
              <a:rPr lang="en-US" smtClean="0"/>
              <a:t>‹#›</a:t>
            </a:fld>
            <a:endParaRPr lang="en-US"/>
          </a:p>
        </p:txBody>
      </p:sp>
    </p:spTree>
    <p:extLst>
      <p:ext uri="{BB962C8B-B14F-4D97-AF65-F5344CB8AC3E}">
        <p14:creationId xmlns:p14="http://schemas.microsoft.com/office/powerpoint/2010/main" val="6088985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C70E2-63D5-4DB3-98F2-EB7E1CC4CB8E}"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4309525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2415255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568054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1606964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358957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3899434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DC70E2-63D5-4DB3-98F2-EB7E1CC4CB8E}"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3639463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DC70E2-63D5-4DB3-98F2-EB7E1CC4CB8E}" type="datetimeFigureOut">
              <a:rPr lang="en-US" smtClean="0"/>
              <a:t>9/24/2020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5491007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2464123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DC70E2-63D5-4DB3-98F2-EB7E1CC4CB8E}"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EA6C2-FCE6-439B-82DA-83C9B4A20AB0}"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35688453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8024796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C70E2-63D5-4DB3-98F2-EB7E1CC4CB8E}"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1855347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C70E2-63D5-4DB3-98F2-EB7E1CC4CB8E}"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11543687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38785321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0791986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33104812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14159391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29171616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383048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DC70E2-63D5-4DB3-98F2-EB7E1CC4CB8E}" type="datetimeFigureOut">
              <a:rPr lang="en-US" smtClean="0"/>
              <a:t>9/24/2020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EA6C2-FCE6-439B-82DA-83C9B4A20AB0}"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24853484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FFDC70E2-63D5-4DB3-98F2-EB7E1CC4CB8E}" type="datetimeFigureOut">
              <a:rPr lang="en-US" smtClean="0"/>
              <a:t>9/24/2020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448871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531023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39166920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DC70E2-63D5-4DB3-98F2-EB7E1CC4CB8E}"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12354899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DC70E2-63D5-4DB3-98F2-EB7E1CC4CB8E}" type="datetimeFigureOut">
              <a:rPr lang="en-US" smtClean="0"/>
              <a:t>9/24/2020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10180313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DC70E2-63D5-4DB3-98F2-EB7E1CC4CB8E}" type="datetimeFigureOut">
              <a:rPr lang="en-US" smtClean="0"/>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35605339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C70E2-63D5-4DB3-98F2-EB7E1CC4CB8E}" type="datetimeFigureOut">
              <a:rPr lang="en-US" smtClean="0"/>
              <a:t>9/24/2020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21788793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FDC70E2-63D5-4DB3-98F2-EB7E1CC4CB8E}"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36811580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FDC70E2-63D5-4DB3-98F2-EB7E1CC4CB8E}"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1952911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DC70E2-63D5-4DB3-98F2-EB7E1CC4CB8E}" type="datetimeFigureOut">
              <a:rPr lang="en-US" smtClean="0"/>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EA6C2-FCE6-439B-82DA-83C9B4A20AB0}"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FDC70E2-63D5-4DB3-98F2-EB7E1CC4CB8E}"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26892906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FDC70E2-63D5-4DB3-98F2-EB7E1CC4CB8E}"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31508493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FDC70E2-63D5-4DB3-98F2-EB7E1CC4CB8E}"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EA6C2-FCE6-439B-82DA-83C9B4A20AB0}" type="slidenum">
              <a:rPr lang="en-US" smtClean="0"/>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33333669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FDC70E2-63D5-4DB3-98F2-EB7E1CC4CB8E}"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17618621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FFDC70E2-63D5-4DB3-98F2-EB7E1CC4CB8E}" type="datetimeFigureOut">
              <a:rPr lang="en-US" smtClean="0"/>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8633845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FFDC70E2-63D5-4DB3-98F2-EB7E1CC4CB8E}" type="datetimeFigureOut">
              <a:rPr lang="en-US" smtClean="0"/>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35475823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27572106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1063547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fld id="{FFDC70E2-63D5-4DB3-98F2-EB7E1CC4CB8E}" type="datetimeFigureOut">
              <a:rPr lang="en-US" smtClean="0"/>
              <a:t>9/24/2020</a:t>
            </a:fld>
            <a:endParaRPr lang="en-US"/>
          </a:p>
        </p:txBody>
      </p:sp>
      <p:sp>
        <p:nvSpPr>
          <p:cNvPr id="12" name="Slide Number Placeholder 11"/>
          <p:cNvSpPr>
            <a:spLocks noGrp="1"/>
          </p:cNvSpPr>
          <p:nvPr>
            <p:ph type="sldNum" sz="quarter" idx="15"/>
          </p:nvPr>
        </p:nvSpPr>
        <p:spPr/>
        <p:txBody>
          <a:bodyPr/>
          <a:lstStyle/>
          <a:p>
            <a:fld id="{4AEEA6C2-FCE6-439B-82DA-83C9B4A20AB0}"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extLst>
      <p:ext uri="{BB962C8B-B14F-4D97-AF65-F5344CB8AC3E}">
        <p14:creationId xmlns:p14="http://schemas.microsoft.com/office/powerpoint/2010/main" val="41093455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961085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FDC70E2-63D5-4DB3-98F2-EB7E1CC4CB8E}" type="datetimeFigureOut">
              <a:rPr lang="en-US" smtClean="0"/>
              <a:t>9/24/2020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EA6C2-FCE6-439B-82DA-83C9B4A20AB0}"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15580685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3429167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DC70E2-63D5-4DB3-98F2-EB7E1CC4CB8E}"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4486545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DC70E2-63D5-4DB3-98F2-EB7E1CC4CB8E}" type="datetimeFigureOut">
              <a:rPr lang="en-US" smtClean="0"/>
              <a:t>9/24/2020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27613908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DC70E2-63D5-4DB3-98F2-EB7E1CC4CB8E}" type="datetimeFigureOut">
              <a:rPr lang="en-US" smtClean="0"/>
              <a:t>9/24/2020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9599007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C70E2-63D5-4DB3-98F2-EB7E1CC4CB8E}" type="datetimeFigureOut">
              <a:rPr lang="en-US" smtClean="0"/>
              <a:t>9/24/2020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18649661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FDC70E2-63D5-4DB3-98F2-EB7E1CC4CB8E}"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8818685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DC70E2-63D5-4DB3-98F2-EB7E1CC4CB8E}"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4302585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12327871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96220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DC70E2-63D5-4DB3-98F2-EB7E1CC4CB8E}" type="datetimeFigureOut">
              <a:rPr lang="en-US" smtClean="0"/>
              <a:t>9/24/2020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EEA6C2-FCE6-439B-82DA-83C9B4A20AB0}"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22963528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7663464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4085762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5784429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DC70E2-63D5-4DB3-98F2-EB7E1CC4CB8E}" type="datetimeFigureOut">
              <a:rPr lang="en-US" smtClean="0"/>
              <a:t>9/24/2020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EEA6C2-FCE6-439B-82DA-83C9B4A20AB0}" type="slidenum">
              <a:rPr lang="en-US" smtClean="0"/>
              <a:t>‹#›</a:t>
            </a:fld>
            <a:endParaRPr lang="en-US"/>
          </a:p>
        </p:txBody>
      </p:sp>
    </p:spTree>
    <p:extLst>
      <p:ext uri="{BB962C8B-B14F-4D97-AF65-F5344CB8AC3E}">
        <p14:creationId xmlns:p14="http://schemas.microsoft.com/office/powerpoint/2010/main" val="1895740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FFDC70E2-63D5-4DB3-98F2-EB7E1CC4CB8E}" type="datetimeFigureOut">
              <a:rPr lang="en-US" smtClean="0"/>
              <a:t>9/24/2020</a:t>
            </a:fld>
            <a:endParaRPr lang="en-US"/>
          </a:p>
        </p:txBody>
      </p:sp>
      <p:sp>
        <p:nvSpPr>
          <p:cNvPr id="7" name="Slide Number Placeholder 6"/>
          <p:cNvSpPr>
            <a:spLocks noGrp="1"/>
          </p:cNvSpPr>
          <p:nvPr>
            <p:ph type="sldNum" sz="quarter" idx="12"/>
          </p:nvPr>
        </p:nvSpPr>
        <p:spPr/>
        <p:txBody>
          <a:bodyPr/>
          <a:lstStyle/>
          <a:p>
            <a:fld id="{4AEEA6C2-FCE6-439B-82DA-83C9B4A20AB0}"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image" Target="../media/image4.png"/><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theme" Target="../theme/theme5.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theme" Target="../theme/theme6.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FFDC70E2-63D5-4DB3-98F2-EB7E1CC4CB8E}" type="datetimeFigureOut">
              <a:rPr lang="en-US" smtClean="0"/>
              <a:t>9/24/2020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4AEEA6C2-FCE6-439B-82DA-83C9B4A20AB0}"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FFDC70E2-63D5-4DB3-98F2-EB7E1CC4CB8E}" type="datetimeFigureOut">
              <a:rPr lang="en-US" smtClean="0"/>
              <a:t>9/24/2020</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4AEEA6C2-FCE6-439B-82DA-83C9B4A20AB0}" type="slidenum">
              <a:rPr lang="en-US" smtClean="0"/>
              <a:t>‹#›</a:t>
            </a:fld>
            <a:endParaRPr 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2535294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FDC70E2-63D5-4DB3-98F2-EB7E1CC4CB8E}" type="datetimeFigureOut">
              <a:rPr lang="en-US" smtClean="0"/>
              <a:t>9/24/2020</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AEEA6C2-FCE6-439B-82DA-83C9B4A20AB0}"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383063"/>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FDC70E2-63D5-4DB3-98F2-EB7E1CC4CB8E}" type="datetimeFigureOut">
              <a:rPr lang="en-US" smtClean="0"/>
              <a:t>9/24/2020</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AEEA6C2-FCE6-439B-82DA-83C9B4A20AB0}" type="slidenum">
              <a:rPr lang="en-US" smtClean="0"/>
              <a:t>‹#›</a:t>
            </a:fld>
            <a:endParaRPr lang="en-US"/>
          </a:p>
        </p:txBody>
      </p:sp>
    </p:spTree>
    <p:extLst>
      <p:ext uri="{BB962C8B-B14F-4D97-AF65-F5344CB8AC3E}">
        <p14:creationId xmlns:p14="http://schemas.microsoft.com/office/powerpoint/2010/main" val="3908957145"/>
      </p:ext>
    </p:extLst>
  </p:cSld>
  <p:clrMap bg1="dk1" tx1="lt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FDC70E2-63D5-4DB3-98F2-EB7E1CC4CB8E}" type="datetimeFigureOut">
              <a:rPr lang="en-US" smtClean="0"/>
              <a:t>9/24/2020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AEEA6C2-FCE6-439B-82DA-83C9B4A20AB0}" type="slidenum">
              <a:rPr lang="en-US" smtClean="0"/>
              <a:t>‹#›</a:t>
            </a:fld>
            <a:endParaRPr lang="en-US"/>
          </a:p>
        </p:txBody>
      </p:sp>
    </p:spTree>
    <p:extLst>
      <p:ext uri="{BB962C8B-B14F-4D97-AF65-F5344CB8AC3E}">
        <p14:creationId xmlns:p14="http://schemas.microsoft.com/office/powerpoint/2010/main" val="887779012"/>
      </p:ext>
    </p:extLst>
  </p:cSld>
  <p:clrMap bg1="dk1" tx1="lt1" bg2="dk2"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DC70E2-63D5-4DB3-98F2-EB7E1CC4CB8E}" type="datetimeFigureOut">
              <a:rPr lang="en-US" smtClean="0"/>
              <a:t>9/24/2020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AEEA6C2-FCE6-439B-82DA-83C9B4A20AB0}" type="slidenum">
              <a:rPr lang="en-US" smtClean="0"/>
              <a:t>‹#›</a:t>
            </a:fld>
            <a:endParaRPr lang="en-US"/>
          </a:p>
        </p:txBody>
      </p:sp>
    </p:spTree>
    <p:extLst>
      <p:ext uri="{BB962C8B-B14F-4D97-AF65-F5344CB8AC3E}">
        <p14:creationId xmlns:p14="http://schemas.microsoft.com/office/powerpoint/2010/main" val="2694127297"/>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Order, Logic, Determinism, rationalism Reductionism –elements of Science?</a:t>
            </a:r>
          </a:p>
        </p:txBody>
      </p:sp>
      <p:sp>
        <p:nvSpPr>
          <p:cNvPr id="3" name="Subtitle 2"/>
          <p:cNvSpPr>
            <a:spLocks noGrp="1"/>
          </p:cNvSpPr>
          <p:nvPr>
            <p:ph type="subTitle" idx="1"/>
          </p:nvPr>
        </p:nvSpPr>
        <p:spPr/>
        <p:txBody>
          <a:bodyPr/>
          <a:lstStyle/>
          <a:p>
            <a:r>
              <a:rPr lang="en-US" dirty="0"/>
              <a:t>No room for randomness </a:t>
            </a:r>
          </a:p>
        </p:txBody>
      </p:sp>
    </p:spTree>
    <p:extLst>
      <p:ext uri="{BB962C8B-B14F-4D97-AF65-F5344CB8AC3E}">
        <p14:creationId xmlns:p14="http://schemas.microsoft.com/office/powerpoint/2010/main" val="2545224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Rationalism</a:t>
            </a:r>
          </a:p>
        </p:txBody>
      </p:sp>
      <p:sp>
        <p:nvSpPr>
          <p:cNvPr id="3" name="Content Placeholder 2"/>
          <p:cNvSpPr>
            <a:spLocks noGrp="1"/>
          </p:cNvSpPr>
          <p:nvPr>
            <p:ph idx="1"/>
          </p:nvPr>
        </p:nvSpPr>
        <p:spPr/>
        <p:txBody>
          <a:bodyPr/>
          <a:lstStyle/>
          <a:p>
            <a:r>
              <a:rPr lang="en-US" dirty="0"/>
              <a:t>The backbone of Early Greek Science</a:t>
            </a:r>
          </a:p>
          <a:p>
            <a:r>
              <a:rPr lang="en-US" dirty="0"/>
              <a:t>Scientific Understanding = a consistent and logical statement.</a:t>
            </a:r>
          </a:p>
          <a:p>
            <a:r>
              <a:rPr lang="en-US" dirty="0"/>
              <a:t>Oriented towards discovery of patterns, a system, and ordered structure.</a:t>
            </a:r>
          </a:p>
          <a:p>
            <a:r>
              <a:rPr lang="en-US" dirty="0"/>
              <a:t>Science believes (but can’t prove) that all observable events are rationally explained</a:t>
            </a:r>
          </a:p>
          <a:p>
            <a:r>
              <a:rPr lang="en-US" dirty="0"/>
              <a:t>A framework of “laws of Nature” is required:   e.g. Air, Earth, Fire and Water</a:t>
            </a:r>
          </a:p>
          <a:p>
            <a:endParaRPr lang="en-US" dirty="0"/>
          </a:p>
        </p:txBody>
      </p:sp>
    </p:spTree>
    <p:extLst>
      <p:ext uri="{BB962C8B-B14F-4D97-AF65-F5344CB8AC3E}">
        <p14:creationId xmlns:p14="http://schemas.microsoft.com/office/powerpoint/2010/main" val="828786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KNOWN vs UNKNOWN</a:t>
            </a:r>
          </a:p>
        </p:txBody>
      </p:sp>
      <p:sp>
        <p:nvSpPr>
          <p:cNvPr id="3" name="Content Placeholder 2"/>
          <p:cNvSpPr>
            <a:spLocks noGrp="1"/>
          </p:cNvSpPr>
          <p:nvPr>
            <p:ph idx="1"/>
          </p:nvPr>
        </p:nvSpPr>
        <p:spPr/>
        <p:txBody>
          <a:bodyPr>
            <a:normAutofit/>
          </a:bodyPr>
          <a:lstStyle/>
          <a:p>
            <a:r>
              <a:rPr lang="en-US" sz="2400" dirty="0"/>
              <a:t>In the rational view, science progresses to reach this state of converting the unknown to the known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3337" y="3039239"/>
            <a:ext cx="4581525"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3200400"/>
            <a:ext cx="3124200" cy="2677656"/>
          </a:xfrm>
          <a:prstGeom prst="rect">
            <a:avLst/>
          </a:prstGeom>
          <a:noFill/>
        </p:spPr>
        <p:txBody>
          <a:bodyPr wrap="square" rtlCol="0">
            <a:spAutoFit/>
          </a:bodyPr>
          <a:lstStyle/>
          <a:p>
            <a:r>
              <a:rPr lang="en-US" sz="2400" dirty="0">
                <a:solidFill>
                  <a:srgbClr val="FFFF00"/>
                </a:solidFill>
              </a:rPr>
              <a:t>But perhaps in real life the proportion of areas between red and black are reversed and  scientific evolution means the unknown increases</a:t>
            </a:r>
          </a:p>
        </p:txBody>
      </p:sp>
    </p:spTree>
    <p:extLst>
      <p:ext uri="{BB962C8B-B14F-4D97-AF65-F5344CB8AC3E}">
        <p14:creationId xmlns:p14="http://schemas.microsoft.com/office/powerpoint/2010/main" val="168683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Way to think about science</a:t>
            </a:r>
          </a:p>
        </p:txBody>
      </p:sp>
      <p:sp>
        <p:nvSpPr>
          <p:cNvPr id="3" name="Content Placeholder 2"/>
          <p:cNvSpPr>
            <a:spLocks noGrp="1"/>
          </p:cNvSpPr>
          <p:nvPr>
            <p:ph idx="1"/>
          </p:nvPr>
        </p:nvSpPr>
        <p:spPr/>
        <p:txBody>
          <a:bodyPr>
            <a:normAutofit lnSpcReduction="10000"/>
          </a:bodyPr>
          <a:lstStyle/>
          <a:p>
            <a:r>
              <a:rPr lang="en-US" b="1" dirty="0"/>
              <a:t>Science is also a dialogue  between humans and Nature. Science is far from a perfect instrument of knowledge, but it provides something that other philosophies fail to, concrete results.</a:t>
            </a:r>
          </a:p>
          <a:p>
            <a:r>
              <a:rPr lang="en-US" b="1" dirty="0"/>
              <a:t>But these “concrete results” are definitive only within an arbitrary framework;  2+2=4 but there is nothing universal about this; this is just the way that humans have defined something (i.e. the framework)</a:t>
            </a:r>
          </a:p>
          <a:p>
            <a:r>
              <a:rPr lang="en-US" b="1" dirty="0"/>
              <a:t>Science is basically an objective process that asks questions about the world.   Providing answers to those questions is not necessarily the purpose of science. </a:t>
            </a:r>
            <a:endParaRPr lang="en-US" dirty="0"/>
          </a:p>
        </p:txBody>
      </p:sp>
    </p:spTree>
    <p:extLst>
      <p:ext uri="{BB962C8B-B14F-4D97-AF65-F5344CB8AC3E}">
        <p14:creationId xmlns:p14="http://schemas.microsoft.com/office/powerpoint/2010/main" val="1937506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endParaRPr lang="en-US" dirty="0"/>
          </a:p>
        </p:txBody>
      </p:sp>
      <p:sp>
        <p:nvSpPr>
          <p:cNvPr id="2" name="Title 1"/>
          <p:cNvSpPr>
            <a:spLocks noGrp="1"/>
          </p:cNvSpPr>
          <p:nvPr>
            <p:ph type="title"/>
          </p:nvPr>
        </p:nvSpPr>
        <p:spPr>
          <a:xfrm>
            <a:off x="1143000" y="304800"/>
            <a:ext cx="6248400" cy="701040"/>
          </a:xfrm>
        </p:spPr>
        <p:txBody>
          <a:bodyPr>
            <a:normAutofit/>
          </a:bodyPr>
          <a:lstStyle/>
          <a:p>
            <a:r>
              <a:rPr lang="en-US" dirty="0"/>
              <a:t>Scientific Method “Steps”</a:t>
            </a:r>
          </a:p>
        </p:txBody>
      </p:sp>
      <p:sp>
        <p:nvSpPr>
          <p:cNvPr id="4" name="TextBox 3"/>
          <p:cNvSpPr txBox="1"/>
          <p:nvPr/>
        </p:nvSpPr>
        <p:spPr>
          <a:xfrm>
            <a:off x="457200" y="1259443"/>
            <a:ext cx="8305800" cy="5570756"/>
          </a:xfrm>
          <a:prstGeom prst="rect">
            <a:avLst/>
          </a:prstGeom>
          <a:noFill/>
        </p:spPr>
        <p:txBody>
          <a:bodyPr wrap="square" rtlCol="0">
            <a:spAutoFit/>
          </a:bodyPr>
          <a:lstStyle/>
          <a:p>
            <a:r>
              <a:rPr lang="en-US" sz="2000" b="1" dirty="0"/>
              <a:t>The scientific method or better stated, the scientific process of inquiry, has four principle steps:</a:t>
            </a:r>
          </a:p>
          <a:p>
            <a:endParaRPr lang="en-US" sz="2000" b="1" dirty="0"/>
          </a:p>
          <a:p>
            <a:pPr marL="800100" lvl="1" indent="-342900">
              <a:buFont typeface="+mj-lt"/>
              <a:buAutoNum type="arabicPeriod"/>
            </a:pPr>
            <a:r>
              <a:rPr lang="en-US" sz="2000" b="1" dirty="0"/>
              <a:t>observation/experimentation</a:t>
            </a:r>
          </a:p>
          <a:p>
            <a:pPr marL="800100" lvl="1" indent="-342900">
              <a:buFont typeface="+mj-lt"/>
              <a:buAutoNum type="arabicPeriod"/>
            </a:pPr>
            <a:r>
              <a:rPr lang="en-US" sz="2000" b="1" dirty="0"/>
              <a:t>deduction</a:t>
            </a:r>
          </a:p>
          <a:p>
            <a:pPr marL="800100" lvl="1" indent="-342900">
              <a:buFont typeface="+mj-lt"/>
              <a:buAutoNum type="arabicPeriod"/>
            </a:pPr>
            <a:r>
              <a:rPr lang="en-US" sz="2000" b="1" dirty="0"/>
              <a:t>hypothesis</a:t>
            </a:r>
          </a:p>
          <a:p>
            <a:pPr marL="800100" lvl="1" indent="-342900">
              <a:buFont typeface="+mj-lt"/>
              <a:buAutoNum type="arabicPeriod"/>
            </a:pPr>
            <a:r>
              <a:rPr lang="en-US" sz="2000" b="1" dirty="0"/>
              <a:t>Falsification</a:t>
            </a:r>
          </a:p>
          <a:p>
            <a:pPr marL="342900" indent="-342900">
              <a:buFont typeface="+mj-lt"/>
              <a:buAutoNum type="arabicPeriod"/>
            </a:pPr>
            <a:endParaRPr lang="en-US" sz="2000" b="1" dirty="0"/>
          </a:p>
          <a:p>
            <a:r>
              <a:rPr lang="en-US" sz="2000" b="1" dirty="0"/>
              <a:t>Note that there is an emphasis on falsification, not verification. If a theory passes any test then our confidence in the theory is reinforced, but it is never proven correct in a  universal sense. Thus, a powerful hypothesis is one that is highly vulnerable to falsification and that can be tested in many ways. The goal of the scientific method is the construction of models and theories, all with the final goal of understanding.  </a:t>
            </a:r>
          </a:p>
          <a:p>
            <a:endParaRPr lang="en-US" sz="2000" b="1" dirty="0">
              <a:solidFill>
                <a:srgbClr val="FF0000"/>
              </a:solidFill>
            </a:endParaRPr>
          </a:p>
          <a:p>
            <a:r>
              <a:rPr lang="en-US" sz="2000" b="1" dirty="0">
                <a:solidFill>
                  <a:srgbClr val="FF0000"/>
                </a:solidFill>
              </a:rPr>
              <a:t>But we should not assume have the right to understand</a:t>
            </a:r>
            <a:r>
              <a:rPr lang="en-US" b="1" dirty="0">
                <a:solidFill>
                  <a:srgbClr val="FF0000"/>
                </a:solidFill>
              </a:rPr>
              <a:t>.  This is a human requirement that often holds back progress.</a:t>
            </a:r>
          </a:p>
          <a:p>
            <a:endParaRPr lang="en-US" dirty="0"/>
          </a:p>
        </p:txBody>
      </p:sp>
    </p:spTree>
    <p:extLst>
      <p:ext uri="{BB962C8B-B14F-4D97-AF65-F5344CB8AC3E}">
        <p14:creationId xmlns:p14="http://schemas.microsoft.com/office/powerpoint/2010/main" val="2488276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Reductionism</a:t>
            </a:r>
          </a:p>
        </p:txBody>
      </p:sp>
      <p:sp>
        <p:nvSpPr>
          <p:cNvPr id="3" name="Content Placeholder 2"/>
          <p:cNvSpPr>
            <a:spLocks noGrp="1"/>
          </p:cNvSpPr>
          <p:nvPr>
            <p:ph idx="1"/>
          </p:nvPr>
        </p:nvSpPr>
        <p:spPr/>
        <p:txBody>
          <a:bodyPr>
            <a:normAutofit/>
          </a:bodyPr>
          <a:lstStyle/>
          <a:p>
            <a:r>
              <a:rPr lang="en-US" b="1" dirty="0"/>
              <a:t>Is the belief that any complex set of phenomena can be defined or explained in terms of a relatively few simple or primitive ones. </a:t>
            </a:r>
            <a:r>
              <a:rPr lang="en-US" b="1" dirty="0">
                <a:sym typeface="Wingdings" panose="05000000000000000000" pitchFamily="2" charset="2"/>
              </a:rPr>
              <a:t> requires that simplicity actually exists</a:t>
            </a:r>
          </a:p>
          <a:p>
            <a:r>
              <a:rPr lang="en-US" b="1" dirty="0"/>
              <a:t>To a reductionist, once a set of equations or mathematical relations has been found to describe a system, then the behavior of the system is considered to be explained.</a:t>
            </a:r>
          </a:p>
          <a:p>
            <a:r>
              <a:rPr lang="en-US" b="1" dirty="0"/>
              <a:t>Reductionism often states that between competing ideas, the simplest theory that fits the facts is the one that should be selected </a:t>
            </a:r>
            <a:r>
              <a:rPr lang="en-US" b="1" dirty="0">
                <a:sym typeface="Wingdings" panose="05000000000000000000" pitchFamily="2" charset="2"/>
              </a:rPr>
              <a:t></a:t>
            </a:r>
            <a:r>
              <a:rPr lang="en-US" b="1" dirty="0"/>
              <a:t> This is a strong bias; maybe the world is not simple.</a:t>
            </a:r>
            <a:endParaRPr lang="en-US" dirty="0"/>
          </a:p>
        </p:txBody>
      </p:sp>
    </p:spTree>
    <p:extLst>
      <p:ext uri="{BB962C8B-B14F-4D97-AF65-F5344CB8AC3E}">
        <p14:creationId xmlns:p14="http://schemas.microsoft.com/office/powerpoint/2010/main" val="3672933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Determinism</a:t>
            </a:r>
          </a:p>
        </p:txBody>
      </p:sp>
      <p:sp>
        <p:nvSpPr>
          <p:cNvPr id="3" name="Content Placeholder 2"/>
          <p:cNvSpPr>
            <a:spLocks noGrp="1"/>
          </p:cNvSpPr>
          <p:nvPr>
            <p:ph idx="1"/>
          </p:nvPr>
        </p:nvSpPr>
        <p:spPr/>
        <p:txBody>
          <a:bodyPr>
            <a:normAutofit/>
          </a:bodyPr>
          <a:lstStyle/>
          <a:p>
            <a:r>
              <a:rPr lang="en-US" sz="1800" b="1" dirty="0"/>
              <a:t>The philosophy that everything has a cause, and that a particular cause leads to a unique effect. Another way of stating this is that for everything that happens there are conditions such that, given them, nothing else could happen.</a:t>
            </a:r>
            <a:endParaRPr lang="en-US" sz="1800" dirty="0"/>
          </a:p>
        </p:txBody>
      </p:sp>
      <p:pic>
        <p:nvPicPr>
          <p:cNvPr id="5" name="Picture 4">
            <a:extLst>
              <a:ext uri="{FF2B5EF4-FFF2-40B4-BE49-F238E27FC236}">
                <a16:creationId xmlns:a16="http://schemas.microsoft.com/office/drawing/2014/main" id="{6DEF5390-C250-450A-90E9-E70F44691BBC}"/>
              </a:ext>
            </a:extLst>
          </p:cNvPr>
          <p:cNvPicPr>
            <a:picLocks noChangeAspect="1"/>
          </p:cNvPicPr>
          <p:nvPr/>
        </p:nvPicPr>
        <p:blipFill>
          <a:blip r:embed="rId2"/>
          <a:stretch>
            <a:fillRect/>
          </a:stretch>
        </p:blipFill>
        <p:spPr>
          <a:xfrm>
            <a:off x="651214" y="3124200"/>
            <a:ext cx="7810500" cy="1981200"/>
          </a:xfrm>
          <a:prstGeom prst="rect">
            <a:avLst/>
          </a:prstGeom>
        </p:spPr>
      </p:pic>
      <p:sp>
        <p:nvSpPr>
          <p:cNvPr id="6" name="TextBox 5">
            <a:extLst>
              <a:ext uri="{FF2B5EF4-FFF2-40B4-BE49-F238E27FC236}">
                <a16:creationId xmlns:a16="http://schemas.microsoft.com/office/drawing/2014/main" id="{1319F670-45A3-40E3-B6AE-1E6EECCD18B0}"/>
              </a:ext>
            </a:extLst>
          </p:cNvPr>
          <p:cNvSpPr txBox="1"/>
          <p:nvPr/>
        </p:nvSpPr>
        <p:spPr>
          <a:xfrm>
            <a:off x="1066800" y="5257800"/>
            <a:ext cx="6705600" cy="923330"/>
          </a:xfrm>
          <a:prstGeom prst="rect">
            <a:avLst/>
          </a:prstGeom>
          <a:noFill/>
        </p:spPr>
        <p:txBody>
          <a:bodyPr wrap="square" rtlCol="0">
            <a:spAutoFit/>
          </a:bodyPr>
          <a:lstStyle/>
          <a:p>
            <a:r>
              <a:rPr lang="en-US" b="1" dirty="0">
                <a:solidFill>
                  <a:srgbClr val="FF0000"/>
                </a:solidFill>
              </a:rPr>
              <a:t>But perhaps if the chain of dominoes is sufficiently long some random domino failure will change the pre-determined outcome.  How would we know?</a:t>
            </a:r>
          </a:p>
        </p:txBody>
      </p:sp>
    </p:spTree>
    <p:extLst>
      <p:ext uri="{BB962C8B-B14F-4D97-AF65-F5344CB8AC3E}">
        <p14:creationId xmlns:p14="http://schemas.microsoft.com/office/powerpoint/2010/main" val="612707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17" y="183329"/>
            <a:ext cx="7886700" cy="1325563"/>
          </a:xfrm>
        </p:spPr>
        <p:txBody>
          <a:bodyPr/>
          <a:lstStyle/>
          <a:p>
            <a:r>
              <a:rPr lang="en-US" dirty="0"/>
              <a:t>The World of Descartes</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9764" y="2901020"/>
            <a:ext cx="815340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72EFCF19-CDF8-4903-93EF-BD6B2C4731BB}"/>
              </a:ext>
            </a:extLst>
          </p:cNvPr>
          <p:cNvSpPr txBox="1"/>
          <p:nvPr/>
        </p:nvSpPr>
        <p:spPr>
          <a:xfrm>
            <a:off x="479764" y="1295400"/>
            <a:ext cx="8153400" cy="1569660"/>
          </a:xfrm>
          <a:prstGeom prst="rect">
            <a:avLst/>
          </a:prstGeom>
          <a:noFill/>
        </p:spPr>
        <p:txBody>
          <a:bodyPr wrap="square">
            <a:spAutoFit/>
          </a:bodyPr>
          <a:lstStyle/>
          <a:p>
            <a:r>
              <a:rPr lang="en-US" sz="2400" b="1" dirty="0"/>
              <a:t>In determinism there is no room for chance, surprise and creativity. Everything is as it has to be, which gives rise to the concept of a clockwork universe and that everything is understandable</a:t>
            </a:r>
          </a:p>
        </p:txBody>
      </p:sp>
    </p:spTree>
    <p:extLst>
      <p:ext uri="{BB962C8B-B14F-4D97-AF65-F5344CB8AC3E}">
        <p14:creationId xmlns:p14="http://schemas.microsoft.com/office/powerpoint/2010/main" val="1356861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6.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47</TotalTime>
  <Words>575</Words>
  <Application>Microsoft Office PowerPoint</Application>
  <PresentationFormat>On-screen Show (4:3)</PresentationFormat>
  <Paragraphs>35</Paragraphs>
  <Slides>8</Slides>
  <Notes>0</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8</vt:i4>
      </vt:variant>
    </vt:vector>
  </HeadingPairs>
  <TitlesOfParts>
    <vt:vector size="24" baseType="lpstr">
      <vt:lpstr>Arial</vt:lpstr>
      <vt:lpstr>Book Antiqua</vt:lpstr>
      <vt:lpstr>Calibri</vt:lpstr>
      <vt:lpstr>Calibri Light</vt:lpstr>
      <vt:lpstr>Century Gothic</vt:lpstr>
      <vt:lpstr>Corbel</vt:lpstr>
      <vt:lpstr>Gill Sans MT</vt:lpstr>
      <vt:lpstr>Trebuchet MS</vt:lpstr>
      <vt:lpstr>Wingdings 2</vt:lpstr>
      <vt:lpstr>Wingdings 3</vt:lpstr>
      <vt:lpstr>Apothecary</vt:lpstr>
      <vt:lpstr>Dividend</vt:lpstr>
      <vt:lpstr>Retrospect</vt:lpstr>
      <vt:lpstr>Ion</vt:lpstr>
      <vt:lpstr>Depth</vt:lpstr>
      <vt:lpstr>Facet</vt:lpstr>
      <vt:lpstr>Order, Logic, Determinism, rationalism Reductionism –elements of Science?</vt:lpstr>
      <vt:lpstr>Rationalism</vt:lpstr>
      <vt:lpstr>The KNOWN vs UNKNOWN</vt:lpstr>
      <vt:lpstr>A Way to think about science</vt:lpstr>
      <vt:lpstr>Scientific Method “Steps”</vt:lpstr>
      <vt:lpstr>Reductionism</vt:lpstr>
      <vt:lpstr>Determinism</vt:lpstr>
      <vt:lpstr>The World of Descartes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Science, Logic, Determinism, Reductionsm</dc:title>
  <dc:creator>Dr. Nuts</dc:creator>
  <cp:lastModifiedBy>Greg</cp:lastModifiedBy>
  <cp:revision>9</cp:revision>
  <dcterms:created xsi:type="dcterms:W3CDTF">2016-01-06T21:32:03Z</dcterms:created>
  <dcterms:modified xsi:type="dcterms:W3CDTF">2020-09-24T16:35:57Z</dcterms:modified>
</cp:coreProperties>
</file>