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708" r:id="rId3"/>
    <p:sldMasterId id="2147483720" r:id="rId4"/>
  </p:sldMasterIdLst>
  <p:sldIdLst>
    <p:sldId id="256" r:id="rId5"/>
    <p:sldId id="259" r:id="rId6"/>
    <p:sldId id="262" r:id="rId7"/>
    <p:sldId id="263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35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23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12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692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05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027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031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02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394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824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2820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758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0807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71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099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6FD3-7A95-4B38-9F01-9A1C615BEEC2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FF35670-C9DF-469F-A7D1-FD9A8121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5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library.thinkquest.org/28327/main/universe/solar_system/planets/neptune/exploration/discovery_of_neptune.html" TargetMode="Externa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Discovery of New Planets and Orbital Motion anomalies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the case of Mercury the observed anomaly can not be reconciled with Newton</a:t>
            </a:r>
          </a:p>
        </p:txBody>
      </p:sp>
    </p:spTree>
    <p:extLst>
      <p:ext uri="{BB962C8B-B14F-4D97-AF65-F5344CB8AC3E}">
        <p14:creationId xmlns:p14="http://schemas.microsoft.com/office/powerpoint/2010/main" val="61136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Built the largest telescope (49.5 inches) in the world by far;  Discovered Uranus in 1781</a:t>
            </a:r>
          </a:p>
          <a:p>
            <a:r>
              <a:rPr lang="en-US" dirty="0"/>
              <a:t>Herschel in the 1780s studied the motions of double stars and showed that they obeyed Kepler’s Laws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44"/>
            <a:ext cx="8229600" cy="1143000"/>
          </a:xfrm>
        </p:spPr>
        <p:txBody>
          <a:bodyPr/>
          <a:lstStyle/>
          <a:p>
            <a:r>
              <a:rPr lang="en-US" dirty="0"/>
              <a:t>William Herschel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452327"/>
            <a:ext cx="2798467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43434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2D050"/>
                </a:solidFill>
              </a:rPr>
              <a:t>Why is this important?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019AC-6771-4E79-BF29-86CDB22FA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199" y="3404318"/>
            <a:ext cx="2383133" cy="236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8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6FC44-7111-4002-A504-46BCE0140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Now we have the concept of the light year as a unit of distance  (the star he measured had a distance of 10 light years)</a:t>
            </a:r>
          </a:p>
          <a:p>
            <a:r>
              <a:rPr lang="en-US" b="1" dirty="0"/>
              <a:t>The distance to Uranus, the furthest known object in our solar system at this time is a mere 3 light hours ; the distance to the parallax star is thus 30,000 times farther away than the distance to Uranus.</a:t>
            </a:r>
          </a:p>
          <a:p>
            <a:r>
              <a:rPr lang="en-US" b="1" dirty="0"/>
              <a:t>This creates an immediate physics problem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what is the energy source of these distant objects?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8A06AA-AFFD-437B-9636-933A63508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Bessel measure Stellar Parallax 1839</a:t>
            </a:r>
          </a:p>
        </p:txBody>
      </p:sp>
    </p:spTree>
    <p:extLst>
      <p:ext uri="{BB962C8B-B14F-4D97-AF65-F5344CB8AC3E}">
        <p14:creationId xmlns:p14="http://schemas.microsoft.com/office/powerpoint/2010/main" val="315214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F16986-367E-40EF-9E74-62F4680ED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Random Alien Test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7E75036-9CA2-437C-A4A3-981510DC09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5456"/>
            <a:ext cx="3505200" cy="410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389789-6B6F-4A1D-96B0-C753BF53F501}"/>
              </a:ext>
            </a:extLst>
          </p:cNvPr>
          <p:cNvSpPr/>
          <p:nvPr/>
        </p:nvSpPr>
        <p:spPr>
          <a:xfrm>
            <a:off x="4141237" y="12954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 RAT, the aliens show up randomly one day and ask a random earthling basic questions about the Universe that everyone else knows.  In this case,</a:t>
            </a:r>
          </a:p>
          <a:p>
            <a:endParaRPr lang="en-US" dirty="0"/>
          </a:p>
          <a:p>
            <a:r>
              <a:rPr lang="en-US" dirty="0"/>
              <a:t>WHAT IS THE ENERGY SOURCE OF STARS?</a:t>
            </a:r>
          </a:p>
        </p:txBody>
      </p:sp>
    </p:spTree>
    <p:extLst>
      <p:ext uri="{BB962C8B-B14F-4D97-AF65-F5344CB8AC3E}">
        <p14:creationId xmlns:p14="http://schemas.microsoft.com/office/powerpoint/2010/main" val="128470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motion anomaly – fully resolved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After about 50 years of observation, observers noticed that something was “wrong” with the orbit of Uranus</a:t>
            </a:r>
          </a:p>
          <a:p>
            <a:r>
              <a:rPr lang="en-US" b="1" dirty="0"/>
              <a:t>Next, comes the triumph of mathematics and the validation of precision </a:t>
            </a:r>
            <a:r>
              <a:rPr lang="en-US" b="1" dirty="0">
                <a:hlinkClick r:id="rId2"/>
              </a:rPr>
              <a:t>The 1846 Discovery of Neptune:</a:t>
            </a:r>
            <a:endParaRPr lang="en-US" b="1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415" y="3505200"/>
            <a:ext cx="50482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50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Problem With Mercury.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b="1" dirty="0"/>
              <a:t>Precision measurements in the 1840's and 1850's showed that the orbit of Mercury did not conform to Newtonian Mechanics. As in the case of Uranus, a suspected perturbing body was the likely explanation. </a:t>
            </a:r>
          </a:p>
          <a:p>
            <a:r>
              <a:rPr lang="en-US" sz="2400" b="1" dirty="0"/>
              <a:t>However, in 1859, </a:t>
            </a:r>
            <a:r>
              <a:rPr lang="en-US" sz="2400" b="1" dirty="0" err="1"/>
              <a:t>Levierre</a:t>
            </a:r>
            <a:r>
              <a:rPr lang="en-US" sz="2400" b="1" dirty="0"/>
              <a:t> (the same guy involved in the discovery of Neptune) showed, using precision calculations, that this could not be the source of the observed </a:t>
            </a:r>
            <a:r>
              <a:rPr lang="en-US" sz="2400" b="1" u="sng" dirty="0"/>
              <a:t>anomaly </a:t>
            </a:r>
            <a:r>
              <a:rPr lang="en-US" sz="2400" b="1" dirty="0"/>
              <a:t>in the orbit of Mercury. </a:t>
            </a:r>
          </a:p>
          <a:p>
            <a:r>
              <a:rPr lang="en-US" sz="2400" b="1" dirty="0"/>
              <a:t>So what to do Dismiss the </a:t>
            </a:r>
            <a:r>
              <a:rPr lang="en-US" sz="2400" b="1" dirty="0" err="1"/>
              <a:t>Anamoly</a:t>
            </a:r>
            <a:r>
              <a:rPr lang="en-US" sz="2400" b="1" dirty="0"/>
              <a:t> or Dismiss Newton? </a:t>
            </a:r>
          </a:p>
          <a:p>
            <a:r>
              <a:rPr lang="en-US" sz="2400" b="1" dirty="0">
                <a:solidFill>
                  <a:srgbClr val="92D050"/>
                </a:solidFill>
              </a:rPr>
              <a:t>What would Newton Say if presented these data? 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9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270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Arial</vt:lpstr>
      <vt:lpstr>Book Antiqua</vt:lpstr>
      <vt:lpstr>Century Gothic</vt:lpstr>
      <vt:lpstr>Lucida Sans</vt:lpstr>
      <vt:lpstr>Lucida Sans Unicode</vt:lpstr>
      <vt:lpstr>Trebuchet MS</vt:lpstr>
      <vt:lpstr>Verdana</vt:lpstr>
      <vt:lpstr>Wingdings</vt:lpstr>
      <vt:lpstr>Wingdings 2</vt:lpstr>
      <vt:lpstr>Wingdings 3</vt:lpstr>
      <vt:lpstr>Apex</vt:lpstr>
      <vt:lpstr>Concourse</vt:lpstr>
      <vt:lpstr>Opulent</vt:lpstr>
      <vt:lpstr>Wisp</vt:lpstr>
      <vt:lpstr>The Discovery of New Planets and Orbital Motion anomalies</vt:lpstr>
      <vt:lpstr>William Herschel</vt:lpstr>
      <vt:lpstr>Bessel measure Stellar Parallax 1839</vt:lpstr>
      <vt:lpstr>The Random Alien Test</vt:lpstr>
      <vt:lpstr>A motion anomaly – fully resolved</vt:lpstr>
      <vt:lpstr>The Problem With Mercury.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With Mercury</dc:title>
  <dc:creator>Dr. Nuts</dc:creator>
  <cp:lastModifiedBy>Big Moo</cp:lastModifiedBy>
  <cp:revision>7</cp:revision>
  <dcterms:created xsi:type="dcterms:W3CDTF">2016-02-25T20:10:01Z</dcterms:created>
  <dcterms:modified xsi:type="dcterms:W3CDTF">2019-11-05T20:51:22Z</dcterms:modified>
</cp:coreProperties>
</file>