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44" r:id="rId2"/>
    <p:sldMasterId id="2147483756" r:id="rId3"/>
  </p:sldMasterIdLst>
  <p:sldIdLst>
    <p:sldId id="256" r:id="rId4"/>
    <p:sldId id="257" r:id="rId5"/>
    <p:sldId id="259" r:id="rId6"/>
    <p:sldId id="258" r:id="rId7"/>
    <p:sldId id="265" r:id="rId8"/>
    <p:sldId id="264" r:id="rId9"/>
    <p:sldId id="263" r:id="rId10"/>
    <p:sldId id="262" r:id="rId11"/>
    <p:sldId id="261"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4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B5223C0-85AD-4F33-BC5F-1A5B7A492B74}" type="datetimeFigureOut">
              <a:rPr lang="en-US" smtClean="0"/>
              <a:t>12/5/2019</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A7FB0FF-9B90-4099-BCD5-013237472C4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A7FB0FF-9B90-4099-BCD5-013237472C4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A7FB0FF-9B90-4099-BCD5-013237472C44}"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5223C0-85AD-4F33-BC5F-1A5B7A492B74}"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5223C0-85AD-4F33-BC5F-1A5B7A492B74}"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23C0-85AD-4F33-BC5F-1A5B7A492B74}" type="datetimeFigureOut">
              <a:rPr lang="en-US" smtClean="0"/>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41383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5847216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47882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7250485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5223C0-85AD-4F33-BC5F-1A5B7A492B74}"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1537124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5223C0-85AD-4F33-BC5F-1A5B7A492B74}"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6452378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223C0-85AD-4F33-BC5F-1A5B7A492B74}" type="datetimeFigureOut">
              <a:rPr lang="en-US" smtClean="0"/>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235612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B5223C0-85AD-4F33-BC5F-1A5B7A492B74}" type="datetimeFigureOut">
              <a:rPr lang="en-US" smtClean="0"/>
              <a:t>12/5/2019</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A7FB0FF-9B90-4099-BCD5-013237472C4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5592284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490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spTree>
    <p:extLst>
      <p:ext uri="{BB962C8B-B14F-4D97-AF65-F5344CB8AC3E}">
        <p14:creationId xmlns:p14="http://schemas.microsoft.com/office/powerpoint/2010/main" val="3215202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5223C0-85AD-4F33-BC5F-1A5B7A492B74}" type="datetimeFigureOut">
              <a:rPr lang="en-US" smtClean="0"/>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7FB0FF-9B90-4099-BCD5-013237472C44}"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7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5223C0-85AD-4F33-BC5F-1A5B7A492B74}" type="datetimeFigureOut">
              <a:rPr lang="en-US" smtClean="0"/>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7FB0FF-9B90-4099-BCD5-013237472C44}"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B5223C0-85AD-4F33-BC5F-1A5B7A492B74}" type="datetimeFigureOut">
              <a:rPr lang="en-US" smtClean="0"/>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7FB0FF-9B90-4099-BCD5-013237472C44}" type="slidenum">
              <a:rPr lang="en-US" smtClean="0"/>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B5223C0-85AD-4F33-BC5F-1A5B7A492B74}" type="datetimeFigureOut">
              <a:rPr lang="en-US" smtClean="0"/>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7FB0FF-9B90-4099-BCD5-013237472C4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A7FB0FF-9B90-4099-BCD5-013237472C4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5223C0-85AD-4F33-BC5F-1A5B7A492B74}" type="datetimeFigureOut">
              <a:rPr lang="en-US" smtClean="0"/>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7FB0FF-9B90-4099-BCD5-013237472C4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B5223C0-85AD-4F33-BC5F-1A5B7A492B74}" type="datetimeFigureOut">
              <a:rPr lang="en-US" smtClean="0"/>
              <a:t>12/5/2019</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A7FB0FF-9B90-4099-BCD5-013237472C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B5223C0-85AD-4F33-BC5F-1A5B7A492B74}" type="datetimeFigureOut">
              <a:rPr lang="en-US" smtClean="0"/>
              <a:t>12/5/2019</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4A7FB0FF-9B90-4099-BCD5-013237472C4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B5223C0-85AD-4F33-BC5F-1A5B7A492B74}" type="datetimeFigureOut">
              <a:rPr lang="en-US" smtClean="0"/>
              <a:t>12/5/2019</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7FB0FF-9B90-4099-BCD5-013237472C44}"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339123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Is Profound!</a:t>
            </a:r>
          </a:p>
        </p:txBody>
      </p:sp>
      <p:sp>
        <p:nvSpPr>
          <p:cNvPr id="2" name="Title 1"/>
          <p:cNvSpPr>
            <a:spLocks noGrp="1"/>
          </p:cNvSpPr>
          <p:nvPr>
            <p:ph type="title"/>
          </p:nvPr>
        </p:nvSpPr>
        <p:spPr/>
        <p:txBody>
          <a:bodyPr/>
          <a:lstStyle/>
          <a:p>
            <a:r>
              <a:rPr lang="en-US" dirty="0"/>
              <a:t>Resistance to Cultural Change</a:t>
            </a:r>
          </a:p>
        </p:txBody>
      </p:sp>
    </p:spTree>
    <p:extLst>
      <p:ext uri="{BB962C8B-B14F-4D97-AF65-F5344CB8AC3E}">
        <p14:creationId xmlns:p14="http://schemas.microsoft.com/office/powerpoint/2010/main" val="200704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8165C1E6-98D2-415E-8E23-E28F4DF7B459}"/>
              </a:ext>
            </a:extLst>
          </p:cNvPr>
          <p:cNvPicPr>
            <a:picLocks noGrp="1" noChangeAspect="1"/>
          </p:cNvPicPr>
          <p:nvPr>
            <p:ph idx="1"/>
          </p:nvPr>
        </p:nvPicPr>
        <p:blipFill>
          <a:blip r:embed="rId2"/>
          <a:stretch>
            <a:fillRect/>
          </a:stretch>
        </p:blipFill>
        <p:spPr>
          <a:xfrm>
            <a:off x="1720215" y="1719263"/>
            <a:ext cx="5728970" cy="4406900"/>
          </a:xfrm>
          <a:prstGeom prst="rect">
            <a:avLst/>
          </a:prstGeom>
        </p:spPr>
      </p:pic>
      <p:sp>
        <p:nvSpPr>
          <p:cNvPr id="2" name="Title 1"/>
          <p:cNvSpPr>
            <a:spLocks noGrp="1"/>
          </p:cNvSpPr>
          <p:nvPr>
            <p:ph type="title"/>
          </p:nvPr>
        </p:nvSpPr>
        <p:spPr/>
        <p:txBody>
          <a:bodyPr/>
          <a:lstStyle/>
          <a:p>
            <a:r>
              <a:rPr lang="en-US" dirty="0"/>
              <a:t>The available choice</a:t>
            </a:r>
          </a:p>
        </p:txBody>
      </p:sp>
    </p:spTree>
    <p:extLst>
      <p:ext uri="{BB962C8B-B14F-4D97-AF65-F5344CB8AC3E}">
        <p14:creationId xmlns:p14="http://schemas.microsoft.com/office/powerpoint/2010/main" val="167670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US" b="1" dirty="0"/>
              <a:t>The 7 reasons that (business) culture resists change </a:t>
            </a:r>
            <a:br>
              <a:rPr lang="en-US" b="1" dirty="0"/>
            </a:br>
            <a:endParaRPr lang="en-US" b="1" dirty="0"/>
          </a:p>
          <a:p>
            <a:pPr marL="514350" indent="-514350">
              <a:buFont typeface="+mj-lt"/>
              <a:buAutoNum type="arabicPeriod"/>
            </a:pPr>
            <a:r>
              <a:rPr lang="en-US" b="1" dirty="0"/>
              <a:t>There isn't any real need for the change</a:t>
            </a:r>
          </a:p>
          <a:p>
            <a:pPr marL="514350" indent="-514350">
              <a:buFont typeface="+mj-lt"/>
              <a:buAutoNum type="arabicPeriod"/>
            </a:pPr>
            <a:r>
              <a:rPr lang="en-US" b="1" dirty="0"/>
              <a:t>The change is going to make it harder for them to meet their needs</a:t>
            </a:r>
          </a:p>
          <a:p>
            <a:pPr marL="514350" indent="-514350">
              <a:buFont typeface="+mj-lt"/>
              <a:buAutoNum type="arabicPeriod"/>
            </a:pPr>
            <a:r>
              <a:rPr lang="en-US" b="1" dirty="0"/>
              <a:t>The risks seem to outweigh the benefits</a:t>
            </a:r>
          </a:p>
          <a:p>
            <a:pPr marL="514350" indent="-514350">
              <a:buFont typeface="+mj-lt"/>
              <a:buAutoNum type="arabicPeriod"/>
            </a:pPr>
            <a:r>
              <a:rPr lang="en-US" b="1" dirty="0"/>
              <a:t>They don't think they have the ability to make the change</a:t>
            </a:r>
          </a:p>
          <a:p>
            <a:pPr marL="514350" indent="-514350">
              <a:buFont typeface="+mj-lt"/>
              <a:buAutoNum type="arabicPeriod"/>
            </a:pPr>
            <a:r>
              <a:rPr lang="en-US" b="1" dirty="0"/>
              <a:t>They believe the change will fail</a:t>
            </a:r>
          </a:p>
          <a:p>
            <a:pPr marL="514350" indent="-514350">
              <a:buFont typeface="+mj-lt"/>
              <a:buAutoNum type="arabicPeriod"/>
            </a:pPr>
            <a:r>
              <a:rPr lang="en-US" b="1" dirty="0"/>
              <a:t>Change process is being handled improperly by management</a:t>
            </a:r>
          </a:p>
          <a:p>
            <a:pPr marL="514350" indent="-514350">
              <a:buFont typeface="+mj-lt"/>
              <a:buAutoNum type="arabicPeriod"/>
            </a:pPr>
            <a:r>
              <a:rPr lang="en-US" b="1" dirty="0"/>
              <a:t>The change is inconsistent with their values</a:t>
            </a:r>
          </a:p>
          <a:p>
            <a:endParaRPr lang="en-US" dirty="0"/>
          </a:p>
        </p:txBody>
      </p:sp>
      <p:sp>
        <p:nvSpPr>
          <p:cNvPr id="2" name="Title 1"/>
          <p:cNvSpPr>
            <a:spLocks noGrp="1"/>
          </p:cNvSpPr>
          <p:nvPr>
            <p:ph type="title"/>
          </p:nvPr>
        </p:nvSpPr>
        <p:spPr/>
        <p:txBody>
          <a:bodyPr/>
          <a:lstStyle/>
          <a:p>
            <a:r>
              <a:rPr lang="en-US" dirty="0"/>
              <a:t>Business world analogy</a:t>
            </a:r>
          </a:p>
        </p:txBody>
      </p:sp>
    </p:spTree>
    <p:extLst>
      <p:ext uri="{BB962C8B-B14F-4D97-AF65-F5344CB8AC3E}">
        <p14:creationId xmlns:p14="http://schemas.microsoft.com/office/powerpoint/2010/main" val="3337579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a:t>Mapping on to changing our cultural consumption habits</a:t>
            </a:r>
          </a:p>
        </p:txBody>
      </p:sp>
      <p:sp>
        <p:nvSpPr>
          <p:cNvPr id="3" name="Content Placeholder 2"/>
          <p:cNvSpPr>
            <a:spLocks noGrp="1"/>
          </p:cNvSpPr>
          <p:nvPr>
            <p:ph idx="1"/>
          </p:nvPr>
        </p:nvSpPr>
        <p:spPr/>
        <p:txBody>
          <a:bodyPr/>
          <a:lstStyle/>
          <a:p>
            <a:r>
              <a:rPr lang="en-US" dirty="0"/>
              <a:t>1.  There isn’t any real need for change</a:t>
            </a:r>
          </a:p>
        </p:txBody>
      </p:sp>
      <p:sp>
        <p:nvSpPr>
          <p:cNvPr id="4" name="TextBox 3"/>
          <p:cNvSpPr txBox="1"/>
          <p:nvPr/>
        </p:nvSpPr>
        <p:spPr>
          <a:xfrm>
            <a:off x="914400" y="2819400"/>
            <a:ext cx="6934200" cy="2677656"/>
          </a:xfrm>
          <a:prstGeom prst="rect">
            <a:avLst/>
          </a:prstGeom>
          <a:noFill/>
        </p:spPr>
        <p:txBody>
          <a:bodyPr wrap="square" rtlCol="0">
            <a:spAutoFit/>
          </a:bodyPr>
          <a:lstStyle/>
          <a:p>
            <a:r>
              <a:rPr lang="en-US" sz="2800" dirty="0">
                <a:solidFill>
                  <a:srgbClr val="FF0000"/>
                </a:solidFill>
                <a:latin typeface="Arial Black" panose="020B0A04020102020204" pitchFamily="34" charset="0"/>
              </a:rPr>
              <a:t>There is no evidence that suggests our current consumption habits are damaging in any way;  consumption produces a better standard of living – why change that?</a:t>
            </a:r>
            <a:r>
              <a:rPr lang="en-US" dirty="0"/>
              <a:t>  </a:t>
            </a:r>
          </a:p>
        </p:txBody>
      </p:sp>
    </p:spTree>
    <p:extLst>
      <p:ext uri="{BB962C8B-B14F-4D97-AF65-F5344CB8AC3E}">
        <p14:creationId xmlns:p14="http://schemas.microsoft.com/office/powerpoint/2010/main" val="233507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2.  The change is going to make it harder for them to meet their needs</a:t>
            </a:r>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447800" y="2895600"/>
            <a:ext cx="6705600" cy="2677656"/>
          </a:xfrm>
          <a:prstGeom prst="rect">
            <a:avLst/>
          </a:prstGeom>
          <a:noFill/>
        </p:spPr>
        <p:txBody>
          <a:bodyPr wrap="square" rtlCol="0">
            <a:spAutoFit/>
          </a:bodyPr>
          <a:lstStyle/>
          <a:p>
            <a:r>
              <a:rPr lang="en-US" sz="2800" dirty="0"/>
              <a:t>Reducing consumption and consumption fossil fuel based energy is too hard to do and will significantly compromise my current lifestyle.  Furthermore, since there is not evidence that compels me to make such a change, Fuck it </a:t>
            </a:r>
            <a:r>
              <a:rPr lang="en-US" dirty="0"/>
              <a:t>…</a:t>
            </a:r>
          </a:p>
        </p:txBody>
      </p:sp>
    </p:spTree>
    <p:extLst>
      <p:ext uri="{BB962C8B-B14F-4D97-AF65-F5344CB8AC3E}">
        <p14:creationId xmlns:p14="http://schemas.microsoft.com/office/powerpoint/2010/main" val="1633676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685" y="274638"/>
            <a:ext cx="8229600" cy="1143000"/>
          </a:xfrm>
        </p:spPr>
        <p:txBody>
          <a:bodyPr>
            <a:normAutofit fontScale="90000"/>
          </a:bodyPr>
          <a:lstStyle/>
          <a:p>
            <a:r>
              <a:rPr lang="en-US" sz="4000" dirty="0"/>
              <a:t>3. </a:t>
            </a:r>
            <a:r>
              <a:rPr lang="en-US" sz="4000" b="1" dirty="0"/>
              <a:t>The risks seem to outweigh the benefits</a:t>
            </a:r>
            <a:br>
              <a:rPr lang="en-US" b="1" dirty="0"/>
            </a:b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524000" y="2492188"/>
            <a:ext cx="5867400" cy="2062103"/>
          </a:xfrm>
          <a:prstGeom prst="rect">
            <a:avLst/>
          </a:prstGeom>
          <a:noFill/>
        </p:spPr>
        <p:txBody>
          <a:bodyPr wrap="square" rtlCol="0">
            <a:spAutoFit/>
          </a:bodyPr>
          <a:lstStyle/>
          <a:p>
            <a:r>
              <a:rPr lang="en-US" sz="3200" b="1" dirty="0"/>
              <a:t>My short term economic security is far more important than long term benefit for the planetary ecosystem</a:t>
            </a:r>
            <a:endParaRPr lang="en-US" sz="3200" dirty="0"/>
          </a:p>
        </p:txBody>
      </p:sp>
    </p:spTree>
    <p:extLst>
      <p:ext uri="{BB962C8B-B14F-4D97-AF65-F5344CB8AC3E}">
        <p14:creationId xmlns:p14="http://schemas.microsoft.com/office/powerpoint/2010/main" val="411125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229600" cy="1143000"/>
          </a:xfrm>
        </p:spPr>
        <p:txBody>
          <a:bodyPr>
            <a:normAutofit fontScale="90000"/>
          </a:bodyPr>
          <a:lstStyle/>
          <a:p>
            <a:pPr algn="l"/>
            <a:r>
              <a:rPr lang="en-US" sz="3600" b="1" dirty="0"/>
              <a:t>4. They don't think they have the ability to make the change</a:t>
            </a:r>
            <a:br>
              <a:rPr lang="en-US" b="1" dirty="0"/>
            </a:b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2057400" y="2286000"/>
            <a:ext cx="5334000" cy="1569660"/>
          </a:xfrm>
          <a:prstGeom prst="rect">
            <a:avLst/>
          </a:prstGeom>
          <a:noFill/>
        </p:spPr>
        <p:txBody>
          <a:bodyPr wrap="square" rtlCol="0">
            <a:spAutoFit/>
          </a:bodyPr>
          <a:lstStyle/>
          <a:p>
            <a:r>
              <a:rPr lang="en-US" sz="3200" b="1" dirty="0"/>
              <a:t>I am an individual, what can I do that will actually make any impact</a:t>
            </a:r>
            <a:r>
              <a:rPr lang="en-US" b="1" dirty="0"/>
              <a:t>?</a:t>
            </a:r>
            <a:endParaRPr lang="en-US" dirty="0"/>
          </a:p>
        </p:txBody>
      </p:sp>
    </p:spTree>
    <p:extLst>
      <p:ext uri="{BB962C8B-B14F-4D97-AF65-F5344CB8AC3E}">
        <p14:creationId xmlns:p14="http://schemas.microsoft.com/office/powerpoint/2010/main" val="411896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5</a:t>
            </a:r>
            <a:r>
              <a:rPr lang="en-US" sz="3600" b="1" dirty="0"/>
              <a:t>. They believe the change will fail</a:t>
            </a:r>
            <a:endParaRPr lang="en-US" sz="3600"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371600" y="2590800"/>
            <a:ext cx="6477000" cy="3046988"/>
          </a:xfrm>
          <a:prstGeom prst="rect">
            <a:avLst/>
          </a:prstGeom>
          <a:noFill/>
        </p:spPr>
        <p:txBody>
          <a:bodyPr wrap="square" rtlCol="0">
            <a:spAutoFit/>
          </a:bodyPr>
          <a:lstStyle/>
          <a:p>
            <a:r>
              <a:rPr lang="en-US" sz="3200" dirty="0"/>
              <a:t>Since there is no evidence that changing our consumption habits will have any positive effect then any such mandate to change will surely fail and have significant negative consequences.</a:t>
            </a:r>
          </a:p>
        </p:txBody>
      </p:sp>
    </p:spTree>
    <p:extLst>
      <p:ext uri="{BB962C8B-B14F-4D97-AF65-F5344CB8AC3E}">
        <p14:creationId xmlns:p14="http://schemas.microsoft.com/office/powerpoint/2010/main" val="203713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600" b="1" dirty="0"/>
              <a:t>6. Change process is being handled improperly by management</a:t>
            </a:r>
            <a:br>
              <a:rPr lang="en-US" b="1" dirty="0"/>
            </a:b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675504" y="2362200"/>
            <a:ext cx="5867400" cy="4832092"/>
          </a:xfrm>
          <a:prstGeom prst="rect">
            <a:avLst/>
          </a:prstGeom>
          <a:noFill/>
        </p:spPr>
        <p:txBody>
          <a:bodyPr wrap="square" rtlCol="0">
            <a:spAutoFit/>
          </a:bodyPr>
          <a:lstStyle/>
          <a:p>
            <a:r>
              <a:rPr lang="en-US" sz="2800" b="1" dirty="0">
                <a:solidFill>
                  <a:srgbClr val="FF0000"/>
                </a:solidFill>
              </a:rPr>
              <a:t>We don't trust our government to make a fair set of regulations.  We don’t trust scientific advisors to the government to be unbiased.  All policy recommendations serve only self-interests.  The self appointed elite will continue to screw us worms and passing shadows, just like it has always been.</a:t>
            </a:r>
          </a:p>
          <a:p>
            <a:br>
              <a:rPr lang="en-US" sz="2800" dirty="0">
                <a:solidFill>
                  <a:srgbClr val="FF0000"/>
                </a:solidFill>
              </a:rPr>
            </a:br>
            <a:endParaRPr lang="en-US" sz="2800" dirty="0">
              <a:solidFill>
                <a:srgbClr val="FF0000"/>
              </a:solidFill>
            </a:endParaRPr>
          </a:p>
        </p:txBody>
      </p:sp>
    </p:spTree>
    <p:extLst>
      <p:ext uri="{BB962C8B-B14F-4D97-AF65-F5344CB8AC3E}">
        <p14:creationId xmlns:p14="http://schemas.microsoft.com/office/powerpoint/2010/main" val="387618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arn(inVertical)">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200" b="1" dirty="0"/>
              <a:t>7. The change is inconsistent with their values</a:t>
            </a:r>
          </a:p>
        </p:txBody>
      </p:sp>
      <p:sp>
        <p:nvSpPr>
          <p:cNvPr id="3" name="Content Placeholder 2"/>
          <p:cNvSpPr>
            <a:spLocks noGrp="1"/>
          </p:cNvSpPr>
          <p:nvPr>
            <p:ph idx="1"/>
          </p:nvPr>
        </p:nvSpPr>
        <p:spPr/>
        <p:txBody>
          <a:bodyPr/>
          <a:lstStyle/>
          <a:p>
            <a:endParaRPr lang="en-US" dirty="0"/>
          </a:p>
        </p:txBody>
      </p:sp>
      <p:sp>
        <p:nvSpPr>
          <p:cNvPr id="5" name="TextBox 4"/>
          <p:cNvSpPr txBox="1"/>
          <p:nvPr/>
        </p:nvSpPr>
        <p:spPr>
          <a:xfrm>
            <a:off x="1447800" y="2667000"/>
            <a:ext cx="5715000" cy="3416320"/>
          </a:xfrm>
          <a:prstGeom prst="rect">
            <a:avLst/>
          </a:prstGeom>
          <a:noFill/>
        </p:spPr>
        <p:txBody>
          <a:bodyPr wrap="square" rtlCol="0">
            <a:spAutoFit/>
          </a:bodyPr>
          <a:lstStyle/>
          <a:p>
            <a:r>
              <a:rPr lang="en-US" sz="2400" b="1" dirty="0"/>
              <a:t>Of course it is!</a:t>
            </a:r>
          </a:p>
          <a:p>
            <a:endParaRPr lang="en-US" sz="2400" b="1" dirty="0"/>
          </a:p>
          <a:p>
            <a:r>
              <a:rPr lang="en-US" sz="2400" b="1" dirty="0"/>
              <a:t>We are not part of nature; we control nature; nature does not control us.  We are not in partnership with nature.   The Aboriginal world view is bullshit.   The perfect, precise, logical, and ordered view of the Universe is correct and Humans are Special.</a:t>
            </a:r>
            <a:endParaRPr lang="en-US" sz="2400" dirty="0"/>
          </a:p>
        </p:txBody>
      </p:sp>
    </p:spTree>
    <p:extLst>
      <p:ext uri="{BB962C8B-B14F-4D97-AF65-F5344CB8AC3E}">
        <p14:creationId xmlns:p14="http://schemas.microsoft.com/office/powerpoint/2010/main" val="3528272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Median</Template>
  <TotalTime>34</TotalTime>
  <Words>412</Words>
  <Application>Microsoft Office PowerPoint</Application>
  <PresentationFormat>On-screen Show (4:3)</PresentationFormat>
  <Paragraphs>30</Paragraphs>
  <Slides>10</Slides>
  <Notes>0</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10</vt:i4>
      </vt:variant>
    </vt:vector>
  </HeadingPairs>
  <TitlesOfParts>
    <vt:vector size="21" baseType="lpstr">
      <vt:lpstr>Arial Black</vt:lpstr>
      <vt:lpstr>Book Antiqua</vt:lpstr>
      <vt:lpstr>Franklin Gothic Medium</vt:lpstr>
      <vt:lpstr>Tw Cen MT</vt:lpstr>
      <vt:lpstr>Tw Cen MT Condensed</vt:lpstr>
      <vt:lpstr>Wingdings</vt:lpstr>
      <vt:lpstr>Wingdings 2</vt:lpstr>
      <vt:lpstr>Wingdings 3</vt:lpstr>
      <vt:lpstr>Grid</vt:lpstr>
      <vt:lpstr>Hardcover</vt:lpstr>
      <vt:lpstr>Integral</vt:lpstr>
      <vt:lpstr>Resistance to Cultural Change</vt:lpstr>
      <vt:lpstr>Business world analogy</vt:lpstr>
      <vt:lpstr>Mapping on to changing our cultural consumption habits</vt:lpstr>
      <vt:lpstr>2.  The change is going to make it harder for them to meet their needs</vt:lpstr>
      <vt:lpstr>3. The risks seem to outweigh the benefits </vt:lpstr>
      <vt:lpstr>4. They don't think they have the ability to make the change </vt:lpstr>
      <vt:lpstr>5. They believe the change will fail</vt:lpstr>
      <vt:lpstr>6. Change process is being handled improperly by management </vt:lpstr>
      <vt:lpstr>7. The change is inconsistent with their values</vt:lpstr>
      <vt:lpstr>The available choice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 to Cultural Change</dc:title>
  <dc:creator>Dr. Nuts</dc:creator>
  <cp:lastModifiedBy>Greg</cp:lastModifiedBy>
  <cp:revision>5</cp:revision>
  <dcterms:created xsi:type="dcterms:W3CDTF">2015-03-11T17:13:40Z</dcterms:created>
  <dcterms:modified xsi:type="dcterms:W3CDTF">2019-12-05T17:33:11Z</dcterms:modified>
</cp:coreProperties>
</file>