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262" r:id="rId7"/>
    <p:sldId id="257" r:id="rId8"/>
    <p:sldId id="261" r:id="rId9"/>
    <p:sldId id="260" r:id="rId10"/>
    <p:sldId id="265" r:id="rId11"/>
    <p:sldId id="259" r:id="rId12"/>
    <p:sldId id="264" r:id="rId13"/>
    <p:sldId id="263" r:id="rId14"/>
    <p:sldId id="258" r:id="rId15"/>
    <p:sldId id="270" r:id="rId16"/>
    <p:sldId id="267" r:id="rId17"/>
    <p:sldId id="272" r:id="rId18"/>
    <p:sldId id="269" r:id="rId19"/>
    <p:sldId id="271" r:id="rId20"/>
    <p:sldId id="275" r:id="rId21"/>
    <p:sldId id="268"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E497D95-371F-4883-AC55-AC85395203D0}" type="datetimeFigureOut">
              <a:rPr lang="en-US" smtClean="0"/>
              <a:t>5/8/2014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73C09AF-CF34-464B-A807-3EA0ACFDDB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3C09AF-CF34-464B-A807-3EA0ACFDDB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3C09AF-CF34-464B-A807-3EA0ACFDDBB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497D95-371F-4883-AC55-AC85395203D0}" type="datetimeFigureOut">
              <a:rPr lang="en-US" smtClean="0"/>
              <a:t>5/8/2014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73C09AF-CF34-464B-A807-3EA0ACFDDBB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497D95-371F-4883-AC55-AC85395203D0}"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497D95-371F-4883-AC55-AC85395203D0}"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97D95-371F-4883-AC55-AC85395203D0}"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3C09AF-CF34-464B-A807-3EA0ACFDDBB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73C09AF-CF34-464B-A807-3EA0ACFDDBB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0E497D95-371F-4883-AC55-AC85395203D0}" type="datetimeFigureOut">
              <a:rPr lang="en-US" smtClean="0"/>
              <a:t>5/8/2014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73C09AF-CF34-464B-A807-3EA0ACFDDBB1}"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0E497D95-371F-4883-AC55-AC85395203D0}" type="datetimeFigureOut">
              <a:rPr lang="en-US" smtClean="0"/>
              <a:t>5/8/2014</a:t>
            </a:fld>
            <a:endParaRPr lang="en-US"/>
          </a:p>
        </p:txBody>
      </p:sp>
      <p:sp>
        <p:nvSpPr>
          <p:cNvPr id="11" name="Slide Number Placeholder 10"/>
          <p:cNvSpPr>
            <a:spLocks noGrp="1"/>
          </p:cNvSpPr>
          <p:nvPr>
            <p:ph type="sldNum" sz="quarter" idx="11"/>
          </p:nvPr>
        </p:nvSpPr>
        <p:spPr/>
        <p:txBody>
          <a:bodyPr/>
          <a:lstStyle/>
          <a:p>
            <a:fld id="{073C09AF-CF34-464B-A807-3EA0ACFDDBB1}"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0E497D95-371F-4883-AC55-AC85395203D0}" type="datetimeFigureOut">
              <a:rPr lang="en-US" smtClean="0"/>
              <a:t>5/8/2014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073C09AF-CF34-464B-A807-3EA0ACFDDBB1}"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0E497D95-371F-4883-AC55-AC85395203D0}" type="datetimeFigureOut">
              <a:rPr lang="en-US" smtClean="0"/>
              <a:t>5/8/2014</a:t>
            </a:fld>
            <a:endParaRPr lang="en-US"/>
          </a:p>
        </p:txBody>
      </p:sp>
      <p:sp>
        <p:nvSpPr>
          <p:cNvPr id="13" name="Slide Number Placeholder 12"/>
          <p:cNvSpPr>
            <a:spLocks noGrp="1"/>
          </p:cNvSpPr>
          <p:nvPr>
            <p:ph type="sldNum" sz="quarter" idx="11"/>
          </p:nvPr>
        </p:nvSpPr>
        <p:spPr/>
        <p:txBody>
          <a:bodyPr/>
          <a:lstStyle/>
          <a:p>
            <a:fld id="{073C09AF-CF34-464B-A807-3EA0ACFDDBB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0E497D95-371F-4883-AC55-AC85395203D0}" type="datetimeFigureOut">
              <a:rPr lang="en-US" smtClean="0"/>
              <a:t>5/8/2014</a:t>
            </a:fld>
            <a:endParaRPr lang="en-US"/>
          </a:p>
        </p:txBody>
      </p:sp>
      <p:sp>
        <p:nvSpPr>
          <p:cNvPr id="14" name="Slide Number Placeholder 13"/>
          <p:cNvSpPr>
            <a:spLocks noGrp="1"/>
          </p:cNvSpPr>
          <p:nvPr>
            <p:ph type="sldNum" sz="quarter" idx="11"/>
          </p:nvPr>
        </p:nvSpPr>
        <p:spPr/>
        <p:txBody>
          <a:bodyPr/>
          <a:lstStyle/>
          <a:p>
            <a:fld id="{073C09AF-CF34-464B-A807-3EA0ACFDDBB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0E497D95-371F-4883-AC55-AC85395203D0}" type="datetimeFigureOut">
              <a:rPr lang="en-US" smtClean="0"/>
              <a:t>5/8/2014</a:t>
            </a:fld>
            <a:endParaRPr lang="en-US"/>
          </a:p>
        </p:txBody>
      </p:sp>
      <p:sp>
        <p:nvSpPr>
          <p:cNvPr id="10" name="Slide Number Placeholder 9"/>
          <p:cNvSpPr>
            <a:spLocks noGrp="1"/>
          </p:cNvSpPr>
          <p:nvPr>
            <p:ph type="sldNum" sz="quarter" idx="11"/>
          </p:nvPr>
        </p:nvSpPr>
        <p:spPr/>
        <p:txBody>
          <a:bodyPr/>
          <a:lstStyle/>
          <a:p>
            <a:fld id="{073C09AF-CF34-464B-A807-3EA0ACFDDBB1}"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E497D95-371F-4883-AC55-AC85395203D0}" type="datetimeFigureOut">
              <a:rPr lang="en-US" smtClean="0"/>
              <a:t>5/8/2014</a:t>
            </a:fld>
            <a:endParaRPr lang="en-US"/>
          </a:p>
        </p:txBody>
      </p:sp>
      <p:sp>
        <p:nvSpPr>
          <p:cNvPr id="9" name="Slide Number Placeholder 8"/>
          <p:cNvSpPr>
            <a:spLocks noGrp="1"/>
          </p:cNvSpPr>
          <p:nvPr>
            <p:ph type="sldNum" sz="quarter" idx="11"/>
          </p:nvPr>
        </p:nvSpPr>
        <p:spPr/>
        <p:txBody>
          <a:bodyPr/>
          <a:lstStyle/>
          <a:p>
            <a:fld id="{073C09AF-CF34-464B-A807-3EA0ACFDDBB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73C09AF-CF34-464B-A807-3EA0ACFDDBB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E497D95-371F-4883-AC55-AC85395203D0}" type="datetimeFigureOut">
              <a:rPr lang="en-US" smtClean="0"/>
              <a:t>5/8/2014</a:t>
            </a:fld>
            <a:endParaRPr lang="en-US"/>
          </a:p>
        </p:txBody>
      </p:sp>
      <p:sp>
        <p:nvSpPr>
          <p:cNvPr id="16" name="Slide Number Placeholder 15"/>
          <p:cNvSpPr>
            <a:spLocks noGrp="1"/>
          </p:cNvSpPr>
          <p:nvPr>
            <p:ph type="sldNum" sz="quarter" idx="11"/>
          </p:nvPr>
        </p:nvSpPr>
        <p:spPr/>
        <p:txBody>
          <a:bodyPr/>
          <a:lstStyle/>
          <a:p>
            <a:fld id="{073C09AF-CF34-464B-A807-3EA0ACFDDBB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0E497D95-371F-4883-AC55-AC85395203D0}" type="datetimeFigureOut">
              <a:rPr lang="en-US" smtClean="0"/>
              <a:t>5/8/2014</a:t>
            </a:fld>
            <a:endParaRPr lang="en-US"/>
          </a:p>
        </p:txBody>
      </p:sp>
      <p:sp>
        <p:nvSpPr>
          <p:cNvPr id="17" name="Slide Number Placeholder 16"/>
          <p:cNvSpPr>
            <a:spLocks noGrp="1"/>
          </p:cNvSpPr>
          <p:nvPr>
            <p:ph type="sldNum" sz="quarter" idx="11"/>
          </p:nvPr>
        </p:nvSpPr>
        <p:spPr/>
        <p:txBody>
          <a:bodyPr/>
          <a:lstStyle/>
          <a:p>
            <a:fld id="{073C09AF-CF34-464B-A807-3EA0ACFDDBB1}"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0E497D95-371F-4883-AC55-AC85395203D0}" type="datetimeFigureOut">
              <a:rPr lang="en-US" smtClean="0"/>
              <a:t>5/8/2014</a:t>
            </a:fld>
            <a:endParaRPr lang="en-US"/>
          </a:p>
        </p:txBody>
      </p:sp>
      <p:sp>
        <p:nvSpPr>
          <p:cNvPr id="14" name="Slide Number Placeholder 13"/>
          <p:cNvSpPr>
            <a:spLocks noGrp="1"/>
          </p:cNvSpPr>
          <p:nvPr>
            <p:ph type="sldNum" sz="quarter" idx="11"/>
          </p:nvPr>
        </p:nvSpPr>
        <p:spPr/>
        <p:txBody>
          <a:bodyPr/>
          <a:lstStyle/>
          <a:p>
            <a:fld id="{073C09AF-CF34-464B-A807-3EA0ACFDDBB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0E497D95-371F-4883-AC55-AC85395203D0}" type="datetimeFigureOut">
              <a:rPr lang="en-US" smtClean="0"/>
              <a:t>5/8/2014</a:t>
            </a:fld>
            <a:endParaRPr lang="en-US"/>
          </a:p>
        </p:txBody>
      </p:sp>
      <p:sp>
        <p:nvSpPr>
          <p:cNvPr id="14" name="Slide Number Placeholder 13"/>
          <p:cNvSpPr>
            <a:spLocks noGrp="1"/>
          </p:cNvSpPr>
          <p:nvPr>
            <p:ph type="sldNum" sz="quarter" idx="11"/>
          </p:nvPr>
        </p:nvSpPr>
        <p:spPr/>
        <p:txBody>
          <a:bodyPr/>
          <a:lstStyle/>
          <a:p>
            <a:fld id="{073C09AF-CF34-464B-A807-3EA0ACFDDBB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97D95-371F-4883-AC55-AC85395203D0}"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C09AF-CF34-464B-A807-3EA0ACFDDBB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497D95-371F-4883-AC55-AC85395203D0}"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73C09AF-CF34-464B-A807-3EA0ACFDDBB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97D95-371F-4883-AC55-AC85395203D0}"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09AF-CF34-464B-A807-3EA0ACFDDBB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E497D95-371F-4883-AC55-AC85395203D0}" type="datetimeFigureOut">
              <a:rPr lang="en-US" smtClean="0"/>
              <a:t>5/8/2014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73C09AF-CF34-464B-A807-3EA0ACFDDBB1}"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73C09AF-CF34-464B-A807-3EA0ACFDDBB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09AF-CF34-464B-A807-3EA0ACFDDBB1}"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497D95-371F-4883-AC55-AC85395203D0}"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C09AF-CF34-464B-A807-3EA0ACFDDBB1}"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497D95-371F-4883-AC55-AC85395203D0}" type="datetimeFigureOut">
              <a:rPr lang="en-US" smtClean="0"/>
              <a:t>5/8/2014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73C09AF-CF34-464B-A807-3EA0ACFDDBB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497D95-371F-4883-AC55-AC85395203D0}"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97D95-371F-4883-AC55-AC85395203D0}"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09AF-CF34-464B-A807-3EA0ACFDDBB1}"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73C09AF-CF34-464B-A807-3EA0ACFDDBB1}"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497D95-371F-4883-AC55-AC85395203D0}"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09AF-CF34-464B-A807-3EA0ACFDDB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E497D95-371F-4883-AC55-AC85395203D0}" type="datetimeFigureOut">
              <a:rPr lang="en-US" smtClean="0"/>
              <a:t>5/8/2014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73C09AF-CF34-464B-A807-3EA0ACFDDBB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E497D95-371F-4883-AC55-AC85395203D0}" type="datetimeFigureOut">
              <a:rPr lang="en-US" smtClean="0"/>
              <a:t>5/8/2014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73C09AF-CF34-464B-A807-3EA0ACFDDB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73C09AF-CF34-464B-A807-3EA0ACFDDBB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E497D95-371F-4883-AC55-AC85395203D0}" type="datetimeFigureOut">
              <a:rPr lang="en-US" smtClean="0"/>
              <a:t>5/8/2014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73C09AF-CF34-464B-A807-3EA0ACFDDBB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497D95-371F-4883-AC55-AC85395203D0}" type="datetimeFigureOut">
              <a:rPr lang="en-US" smtClean="0"/>
              <a:t>5/8/2014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73C09AF-CF34-464B-A807-3EA0ACFDDB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497D95-371F-4883-AC55-AC85395203D0}" type="datetimeFigureOut">
              <a:rPr lang="en-US" smtClean="0"/>
              <a:t>5/8/2014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73C09AF-CF34-464B-A807-3EA0ACFDDBB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73C09AF-CF34-464B-A807-3EA0ACFDDBB1}"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0E497D95-371F-4883-AC55-AC85395203D0}" type="datetimeFigureOut">
              <a:rPr lang="en-US" smtClean="0"/>
              <a:t>5/8/2014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E497D95-371F-4883-AC55-AC85395203D0}" type="datetimeFigureOut">
              <a:rPr lang="en-US" smtClean="0"/>
              <a:t>5/8/2014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73C09AF-CF34-464B-A807-3EA0ACFDDB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E497D95-371F-4883-AC55-AC85395203D0}" type="datetimeFigureOut">
              <a:rPr lang="en-US" smtClean="0"/>
              <a:t>5/8/2014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73C09AF-CF34-464B-A807-3EA0ACFDDB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nca2014.globalchange.gov/report/regions/northwest#fn:6ed217d6-4e42-49bd-ba0a-80e8df462b45" TargetMode="External"/><Relationship Id="rId2" Type="http://schemas.openxmlformats.org/officeDocument/2006/relationships/image" Target="../media/image9.jpeg"/><Relationship Id="rId1" Type="http://schemas.openxmlformats.org/officeDocument/2006/relationships/slideLayout" Target="../slideLayouts/slideLayout24.xml"/><Relationship Id="rId5" Type="http://schemas.openxmlformats.org/officeDocument/2006/relationships/hyperlink" Target="http://nca2014.globalchange.gov/report/regions/northwest#fn:7fdde2b7-0a3a-4f98-8434-c4040a41f3ac" TargetMode="External"/><Relationship Id="rId4" Type="http://schemas.openxmlformats.org/officeDocument/2006/relationships/hyperlink" Target="http://nca2014.globalchange.gov/report/regions/northwest#fn:fd73d381-d3df-4079-b48d-20027a7ba63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Climate Impacts</a:t>
            </a:r>
            <a:endParaRPr lang="en-US" dirty="0"/>
          </a:p>
        </p:txBody>
      </p:sp>
      <p:sp>
        <p:nvSpPr>
          <p:cNvPr id="3" name="Subtitle 2"/>
          <p:cNvSpPr>
            <a:spLocks noGrp="1"/>
          </p:cNvSpPr>
          <p:nvPr>
            <p:ph type="subTitle" idx="1"/>
          </p:nvPr>
        </p:nvSpPr>
        <p:spPr/>
        <p:txBody>
          <a:bodyPr/>
          <a:lstStyle/>
          <a:p>
            <a:r>
              <a:rPr lang="en-US" dirty="0" smtClean="0"/>
              <a:t>Highlights (lowlights?) for the US</a:t>
            </a:r>
            <a:endParaRPr lang="en-US" dirty="0"/>
          </a:p>
        </p:txBody>
      </p:sp>
    </p:spTree>
    <p:extLst>
      <p:ext uri="{BB962C8B-B14F-4D97-AF65-F5344CB8AC3E}">
        <p14:creationId xmlns:p14="http://schemas.microsoft.com/office/powerpoint/2010/main" val="194049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9218" name="Picture 2" descr="Flooding and Hurricane Ir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
            <a:ext cx="5953125" cy="6791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600200"/>
            <a:ext cx="2209800" cy="4247317"/>
          </a:xfrm>
          <a:prstGeom prst="rect">
            <a:avLst/>
          </a:prstGeom>
          <a:noFill/>
        </p:spPr>
        <p:txBody>
          <a:bodyPr wrap="square" rtlCol="0">
            <a:spAutoFit/>
          </a:bodyPr>
          <a:lstStyle/>
          <a:p>
            <a:r>
              <a:rPr lang="en-US" dirty="0" smtClean="0"/>
              <a:t>Hurricane Irene over the Northeast on August 28, 2011. The storm, which brought catastrophic flooding rains to parts of the Northeast, took 41 lives in the United States, and the economic cost was estimated at $16 billion</a:t>
            </a:r>
            <a:endParaRPr lang="en-US" dirty="0"/>
          </a:p>
        </p:txBody>
      </p:sp>
    </p:spTree>
    <p:extLst>
      <p:ext uri="{BB962C8B-B14F-4D97-AF65-F5344CB8AC3E}">
        <p14:creationId xmlns:p14="http://schemas.microsoft.com/office/powerpoint/2010/main" val="3767786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9491" y="1481138"/>
            <a:ext cx="7365018"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Hypothetical Mitigation</a:t>
            </a:r>
            <a:endParaRPr lang="en-US" dirty="0"/>
          </a:p>
        </p:txBody>
      </p:sp>
    </p:spTree>
    <p:extLst>
      <p:ext uri="{BB962C8B-B14F-4D97-AF65-F5344CB8AC3E}">
        <p14:creationId xmlns:p14="http://schemas.microsoft.com/office/powerpoint/2010/main" val="1737014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1266" name="Picture 2" descr="Billion Dollar Weather/Climate Disa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761" y="116072"/>
            <a:ext cx="6967559" cy="6056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590800"/>
            <a:ext cx="1219200" cy="923330"/>
          </a:xfrm>
          <a:prstGeom prst="rect">
            <a:avLst/>
          </a:prstGeom>
          <a:noFill/>
        </p:spPr>
        <p:txBody>
          <a:bodyPr wrap="square" rtlCol="0">
            <a:spAutoFit/>
          </a:bodyPr>
          <a:lstStyle/>
          <a:p>
            <a:r>
              <a:rPr lang="en-US" dirty="0" smtClean="0"/>
              <a:t>Climate</a:t>
            </a:r>
          </a:p>
          <a:p>
            <a:r>
              <a:rPr lang="en-US" dirty="0" smtClean="0"/>
              <a:t>Change</a:t>
            </a:r>
          </a:p>
          <a:p>
            <a:r>
              <a:rPr lang="en-US" dirty="0" smtClean="0"/>
              <a:t>Refugees</a:t>
            </a:r>
            <a:endParaRPr lang="en-US" dirty="0"/>
          </a:p>
        </p:txBody>
      </p:sp>
      <p:sp>
        <p:nvSpPr>
          <p:cNvPr id="5" name="Oval 4"/>
          <p:cNvSpPr/>
          <p:nvPr/>
        </p:nvSpPr>
        <p:spPr>
          <a:xfrm>
            <a:off x="4409983" y="2895600"/>
            <a:ext cx="3505200" cy="1752600"/>
          </a:xfrm>
          <a:prstGeom prst="ellips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1600" y="3543384"/>
            <a:ext cx="2590800" cy="369332"/>
          </a:xfrm>
          <a:prstGeom prst="rect">
            <a:avLst/>
          </a:prstGeom>
          <a:noFill/>
        </p:spPr>
        <p:txBody>
          <a:bodyPr wrap="square" rtlCol="0">
            <a:spAutoFit/>
          </a:bodyPr>
          <a:lstStyle/>
          <a:p>
            <a:r>
              <a:rPr lang="en-US" b="1" dirty="0" smtClean="0">
                <a:solidFill>
                  <a:srgbClr val="FFFF00"/>
                </a:solidFill>
              </a:rPr>
              <a:t>The Disaster Oval</a:t>
            </a:r>
            <a:endParaRPr lang="en-US" b="1" dirty="0">
              <a:solidFill>
                <a:srgbClr val="FFFF00"/>
              </a:solidFill>
            </a:endParaRPr>
          </a:p>
        </p:txBody>
      </p:sp>
    </p:spTree>
    <p:extLst>
      <p:ext uri="{BB962C8B-B14F-4D97-AF65-F5344CB8AC3E}">
        <p14:creationId xmlns:p14="http://schemas.microsoft.com/office/powerpoint/2010/main" val="4073220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25353" y="1481137"/>
            <a:ext cx="4585047" cy="483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More Death by Heat Wave</a:t>
            </a:r>
            <a:endParaRPr lang="en-US" dirty="0"/>
          </a:p>
        </p:txBody>
      </p:sp>
    </p:spTree>
    <p:extLst>
      <p:ext uri="{BB962C8B-B14F-4D97-AF65-F5344CB8AC3E}">
        <p14:creationId xmlns:p14="http://schemas.microsoft.com/office/powerpoint/2010/main" val="184010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523875"/>
            <a:ext cx="6562725"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33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09800" y="1560733"/>
            <a:ext cx="4495800" cy="479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Significant Economic Disruption</a:t>
            </a:r>
            <a:endParaRPr lang="en-US" dirty="0"/>
          </a:p>
        </p:txBody>
      </p:sp>
    </p:spTree>
    <p:extLst>
      <p:ext uri="{BB962C8B-B14F-4D97-AF65-F5344CB8AC3E}">
        <p14:creationId xmlns:p14="http://schemas.microsoft.com/office/powerpoint/2010/main" val="135581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65464"/>
            <a:ext cx="8229600" cy="355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More Disruption</a:t>
            </a:r>
            <a:endParaRPr lang="en-US" dirty="0"/>
          </a:p>
        </p:txBody>
      </p:sp>
    </p:spTree>
    <p:extLst>
      <p:ext uri="{BB962C8B-B14F-4D97-AF65-F5344CB8AC3E}">
        <p14:creationId xmlns:p14="http://schemas.microsoft.com/office/powerpoint/2010/main" val="90423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585949" cy="441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Public Health Impact!!</a:t>
            </a:r>
            <a:endParaRPr lang="en-US" dirty="0"/>
          </a:p>
        </p:txBody>
      </p:sp>
    </p:spTree>
    <p:extLst>
      <p:ext uri="{BB962C8B-B14F-4D97-AF65-F5344CB8AC3E}">
        <p14:creationId xmlns:p14="http://schemas.microsoft.com/office/powerpoint/2010/main" val="336749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The World becomes more Tropical</a:t>
            </a:r>
            <a:endParaRPr lang="en-US" dirty="0"/>
          </a:p>
        </p:txBody>
      </p:sp>
      <p:pic>
        <p:nvPicPr>
          <p:cNvPr id="18436" name="Picture 4" descr="http://pollutionfree.files.wordpress.com/2011/01/malaria-and-cl-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52188"/>
            <a:ext cx="8534400" cy="379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4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864087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57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23856"/>
            <a:ext cx="7696200" cy="623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59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3074" name="Picture 2" descr="Rising Sea Levels and Changing Flood Risks in Sea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19"/>
            <a:ext cx="4212620" cy="678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903" y="304800"/>
            <a:ext cx="3962400" cy="5632311"/>
          </a:xfrm>
          <a:prstGeom prst="rect">
            <a:avLst/>
          </a:prstGeom>
          <a:noFill/>
        </p:spPr>
        <p:txBody>
          <a:bodyPr wrap="square" rtlCol="0">
            <a:spAutoFit/>
          </a:bodyPr>
          <a:lstStyle/>
          <a:p>
            <a:r>
              <a:rPr lang="en-US" dirty="0" smtClean="0"/>
              <a:t>Areas of Seattle projected by Seattle Public Utilities to be below sea level during high tide (Mean Higher High Water) and therefore at risk of flooding or inundation are shaded in blue under three levels of sea level rise,</a:t>
            </a:r>
            <a:r>
              <a:rPr lang="en-US" baseline="30000" dirty="0" smtClean="0">
                <a:hlinkClick r:id="rId3"/>
              </a:rPr>
              <a:t>56</a:t>
            </a:r>
            <a:r>
              <a:rPr lang="en-US" dirty="0" smtClean="0"/>
              <a:t> assuming no adaptation. (High [50 inches] and medium [13 inches] levels are within the range projected for the Northwest by 2100; the highest level [88 inches] includes the compounding effect of storm surge, derived from the highest observed historical tide in Seattle</a:t>
            </a:r>
            <a:r>
              <a:rPr lang="en-US" baseline="30000" dirty="0" smtClean="0">
                <a:hlinkClick r:id="rId4"/>
              </a:rPr>
              <a:t>57</a:t>
            </a:r>
            <a:r>
              <a:rPr lang="en-US" dirty="0" smtClean="0"/>
              <a:t>). Unconnected inland areas shown to be below sea level may not be inundated, but could experience problems due to areas of standing water caused by a rise in the water table and drainage pipes backed up with seawater. (Figure source: Seattle Public Utilities</a:t>
            </a:r>
            <a:r>
              <a:rPr lang="en-US" baseline="30000" dirty="0" smtClean="0">
                <a:hlinkClick r:id="rId5"/>
              </a:rPr>
              <a:t>58</a:t>
            </a:r>
            <a:r>
              <a:rPr lang="en-US" dirty="0" smtClean="0"/>
              <a:t>).</a:t>
            </a:r>
            <a:endParaRPr lang="en-US" dirty="0"/>
          </a:p>
        </p:txBody>
      </p:sp>
    </p:spTree>
    <p:extLst>
      <p:ext uri="{BB962C8B-B14F-4D97-AF65-F5344CB8AC3E}">
        <p14:creationId xmlns:p14="http://schemas.microsoft.com/office/powerpoint/2010/main" val="107287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38125"/>
            <a:ext cx="6715125"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20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376238"/>
            <a:ext cx="8982075"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533400"/>
            <a:ext cx="4191000" cy="369332"/>
          </a:xfrm>
          <a:prstGeom prst="rect">
            <a:avLst/>
          </a:prstGeom>
          <a:noFill/>
        </p:spPr>
        <p:txBody>
          <a:bodyPr wrap="square" rtlCol="0">
            <a:spAutoFit/>
          </a:bodyPr>
          <a:lstStyle/>
          <a:p>
            <a:r>
              <a:rPr lang="en-US" dirty="0" smtClean="0"/>
              <a:t>Large, catastrophic, methane release</a:t>
            </a:r>
            <a:endParaRPr lang="en-US" dirty="0"/>
          </a:p>
        </p:txBody>
      </p:sp>
    </p:spTree>
    <p:extLst>
      <p:ext uri="{BB962C8B-B14F-4D97-AF65-F5344CB8AC3E}">
        <p14:creationId xmlns:p14="http://schemas.microsoft.com/office/powerpoint/2010/main" val="380315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foundational support vanishes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3495" y="1600200"/>
            <a:ext cx="601700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367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43400" y="1905000"/>
            <a:ext cx="46482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Wholesale Ecosystem Change</a:t>
            </a:r>
            <a:endParaRPr lang="en-US" dirty="0"/>
          </a:p>
        </p:txBody>
      </p:sp>
      <p:sp>
        <p:nvSpPr>
          <p:cNvPr id="4" name="TextBox 3"/>
          <p:cNvSpPr txBox="1"/>
          <p:nvPr/>
        </p:nvSpPr>
        <p:spPr>
          <a:xfrm>
            <a:off x="609600" y="1905000"/>
            <a:ext cx="2895600" cy="2585323"/>
          </a:xfrm>
          <a:prstGeom prst="rect">
            <a:avLst/>
          </a:prstGeom>
          <a:noFill/>
        </p:spPr>
        <p:txBody>
          <a:bodyPr wrap="square" rtlCol="0">
            <a:spAutoFit/>
          </a:bodyPr>
          <a:lstStyle/>
          <a:p>
            <a:r>
              <a:rPr lang="en-US" dirty="0" smtClean="0"/>
              <a:t>Progressive drying of lakes in northern forest wetlands in the Yukon Flats National Wildlife Refuge, Alaska. Foreground orange area was once a lake. Mid-ground lake once extended to the shrubs. </a:t>
            </a:r>
            <a:endParaRPr lang="en-US" dirty="0"/>
          </a:p>
        </p:txBody>
      </p:sp>
    </p:spTree>
    <p:extLst>
      <p:ext uri="{BB962C8B-B14F-4D97-AF65-F5344CB8AC3E}">
        <p14:creationId xmlns:p14="http://schemas.microsoft.com/office/powerpoint/2010/main" val="331810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60415" y="1481138"/>
            <a:ext cx="6023169"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Death by Heat Wave</a:t>
            </a:r>
            <a:endParaRPr lang="en-US" dirty="0"/>
          </a:p>
        </p:txBody>
      </p:sp>
    </p:spTree>
    <p:extLst>
      <p:ext uri="{BB962C8B-B14F-4D97-AF65-F5344CB8AC3E}">
        <p14:creationId xmlns:p14="http://schemas.microsoft.com/office/powerpoint/2010/main" val="1984682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273</Words>
  <Application>Microsoft Office PowerPoint</Application>
  <PresentationFormat>On-screen Show (4:3)</PresentationFormat>
  <Paragraphs>19</Paragraphs>
  <Slides>18</Slides>
  <Notes>0</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Concourse</vt:lpstr>
      <vt:lpstr>Flow</vt:lpstr>
      <vt:lpstr>Composite</vt:lpstr>
      <vt:lpstr>Clarity</vt:lpstr>
      <vt:lpstr>Equity</vt:lpstr>
      <vt:lpstr>Regional Climate Impacts</vt:lpstr>
      <vt:lpstr>PowerPoint Presentation</vt:lpstr>
      <vt:lpstr>PowerPoint Presentation</vt:lpstr>
      <vt:lpstr>PowerPoint Presentation</vt:lpstr>
      <vt:lpstr>PowerPoint Presentation</vt:lpstr>
      <vt:lpstr>PowerPoint Presentation</vt:lpstr>
      <vt:lpstr>Much foundational support vanishes</vt:lpstr>
      <vt:lpstr>Wholesale Ecosystem Change</vt:lpstr>
      <vt:lpstr>Death by Heat Wave</vt:lpstr>
      <vt:lpstr>PowerPoint Presentation</vt:lpstr>
      <vt:lpstr>Hypothetical Mitigation</vt:lpstr>
      <vt:lpstr>PowerPoint Presentation</vt:lpstr>
      <vt:lpstr>More Death by Heat Wave</vt:lpstr>
      <vt:lpstr>PowerPoint Presentation</vt:lpstr>
      <vt:lpstr>Significant Economic Disruption</vt:lpstr>
      <vt:lpstr>More Disruption</vt:lpstr>
      <vt:lpstr>Public Health Impact!!</vt:lpstr>
      <vt:lpstr>The World becomes more Tropical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Climate Impacts</dc:title>
  <dc:creator>Dr. Nuts</dc:creator>
  <cp:lastModifiedBy>Dr. Nuts</cp:lastModifiedBy>
  <cp:revision>5</cp:revision>
  <dcterms:created xsi:type="dcterms:W3CDTF">2014-05-08T20:00:24Z</dcterms:created>
  <dcterms:modified xsi:type="dcterms:W3CDTF">2014-05-08T20:35:39Z</dcterms:modified>
</cp:coreProperties>
</file>