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70" r:id="rId5"/>
    <p:sldId id="271" r:id="rId6"/>
    <p:sldId id="260" r:id="rId7"/>
    <p:sldId id="258" r:id="rId8"/>
    <p:sldId id="263" r:id="rId9"/>
    <p:sldId id="269" r:id="rId10"/>
    <p:sldId id="267" r:id="rId11"/>
    <p:sldId id="272" r:id="rId12"/>
    <p:sldId id="273" r:id="rId13"/>
    <p:sldId id="287" r:id="rId14"/>
    <p:sldId id="286" r:id="rId15"/>
    <p:sldId id="274" r:id="rId16"/>
    <p:sldId id="276" r:id="rId17"/>
    <p:sldId id="275" r:id="rId18"/>
    <p:sldId id="277" r:id="rId19"/>
    <p:sldId id="278" r:id="rId20"/>
    <p:sldId id="261" r:id="rId21"/>
    <p:sldId id="279" r:id="rId22"/>
    <p:sldId id="280" r:id="rId23"/>
    <p:sldId id="257" r:id="rId24"/>
    <p:sldId id="259" r:id="rId25"/>
    <p:sldId id="264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17" autoAdjust="0"/>
  </p:normalViewPr>
  <p:slideViewPr>
    <p:cSldViewPr snapToGrid="0" snapToObjects="1">
      <p:cViewPr varScale="1">
        <p:scale>
          <a:sx n="92" d="100"/>
          <a:sy n="92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5E5F-E3EB-7848-AC5C-87C407CBE334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F99C-1B32-084F-93A0-089CD8AA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443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Negawatt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Taxes and Energy Efficiency</a:t>
            </a:r>
          </a:p>
          <a:p>
            <a:r>
              <a:rPr lang="en-US" dirty="0" smtClean="0"/>
              <a:t>Prof. Roberta Mann</a:t>
            </a:r>
          </a:p>
          <a:p>
            <a:r>
              <a:rPr lang="en-US" dirty="0" smtClean="0"/>
              <a:t>UO Law</a:t>
            </a:r>
          </a:p>
          <a:p>
            <a:r>
              <a:rPr lang="en-US" dirty="0" smtClean="0"/>
              <a:t>May 15, 2013</a:t>
            </a:r>
            <a:endParaRPr lang="en-US" dirty="0"/>
          </a:p>
        </p:txBody>
      </p:sp>
      <p:pic>
        <p:nvPicPr>
          <p:cNvPr id="4" name="Picture 3" descr="Lott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5951" cy="27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companies care about energy?</a:t>
            </a:r>
            <a:endParaRPr lang="en-US" dirty="0"/>
          </a:p>
        </p:txBody>
      </p:sp>
      <p:pic>
        <p:nvPicPr>
          <p:cNvPr id="5" name="Picture 4" descr="e3782dbe-81fa-4981-b045-8d46ce5f3d8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086100"/>
            <a:ext cx="1905000" cy="673100"/>
          </a:xfrm>
          <a:prstGeom prst="rect">
            <a:avLst/>
          </a:prstGeom>
        </p:spPr>
      </p:pic>
      <p:pic>
        <p:nvPicPr>
          <p:cNvPr id="6" name="Picture 5" descr="d2663a4f-bb9e-4875-ba6f-990b2da24ea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35" y="2135655"/>
            <a:ext cx="1905000" cy="711200"/>
          </a:xfrm>
          <a:prstGeom prst="rect">
            <a:avLst/>
          </a:prstGeom>
        </p:spPr>
      </p:pic>
      <p:pic>
        <p:nvPicPr>
          <p:cNvPr id="7" name="Picture 6" descr="d232eb1c-531a-42d0-83cb-224e57d7eb3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2857"/>
            <a:ext cx="1905000" cy="685800"/>
          </a:xfrm>
          <a:prstGeom prst="rect">
            <a:avLst/>
          </a:prstGeom>
        </p:spPr>
      </p:pic>
      <p:pic>
        <p:nvPicPr>
          <p:cNvPr id="8" name="Picture 7" descr="b331d761-5866-45a7-9170-e239d1eba73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51" y="3431055"/>
            <a:ext cx="1905000" cy="1905000"/>
          </a:xfrm>
          <a:prstGeom prst="rect">
            <a:avLst/>
          </a:prstGeom>
        </p:spPr>
      </p:pic>
      <p:pic>
        <p:nvPicPr>
          <p:cNvPr id="10" name="Picture 9" descr="ac4eef1d-24c3-4eb7-89b8-d69e296e27d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6" y="4781550"/>
            <a:ext cx="1270000" cy="1765300"/>
          </a:xfrm>
          <a:prstGeom prst="rect">
            <a:avLst/>
          </a:prstGeom>
        </p:spPr>
      </p:pic>
      <p:pic>
        <p:nvPicPr>
          <p:cNvPr id="11" name="Picture 10" descr="ab4d4ef6-0753-4e61-ad54-baebe02ea3d7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63" y="1417638"/>
            <a:ext cx="1905000" cy="508000"/>
          </a:xfrm>
          <a:prstGeom prst="rect">
            <a:avLst/>
          </a:prstGeom>
        </p:spPr>
      </p:pic>
      <p:pic>
        <p:nvPicPr>
          <p:cNvPr id="12" name="Picture 11" descr="989831fa-af6a-4b7f-a80d-86e1d9bec4e4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24" y="5219700"/>
            <a:ext cx="1905000" cy="889000"/>
          </a:xfrm>
          <a:prstGeom prst="rect">
            <a:avLst/>
          </a:prstGeom>
        </p:spPr>
      </p:pic>
      <p:pic>
        <p:nvPicPr>
          <p:cNvPr id="13" name="Picture 12" descr="976485d2-d261-4f1a-8db6-ca21027042d3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51" y="5842000"/>
            <a:ext cx="1905000" cy="533400"/>
          </a:xfrm>
          <a:prstGeom prst="rect">
            <a:avLst/>
          </a:prstGeom>
        </p:spPr>
      </p:pic>
      <p:pic>
        <p:nvPicPr>
          <p:cNvPr id="15" name="Picture 14" descr="4610c55e-1f09-45d1-a4b4-ea859643dc33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41" y="1417638"/>
            <a:ext cx="635000" cy="1905000"/>
          </a:xfrm>
          <a:prstGeom prst="rect">
            <a:avLst/>
          </a:prstGeom>
        </p:spPr>
      </p:pic>
      <p:pic>
        <p:nvPicPr>
          <p:cNvPr id="16" name="Picture 15" descr="96e7398b-b4ac-41b8-83a4-9dcea1500b7f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41" y="5664200"/>
            <a:ext cx="1905000" cy="952500"/>
          </a:xfrm>
          <a:prstGeom prst="rect">
            <a:avLst/>
          </a:prstGeom>
        </p:spPr>
      </p:pic>
      <p:pic>
        <p:nvPicPr>
          <p:cNvPr id="17" name="Picture 16" descr="52ae1908-6b49-417f-a428-7204afc3230e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48" y="5060837"/>
            <a:ext cx="1905000" cy="152400"/>
          </a:xfrm>
          <a:prstGeom prst="rect">
            <a:avLst/>
          </a:prstGeom>
        </p:spPr>
      </p:pic>
      <p:pic>
        <p:nvPicPr>
          <p:cNvPr id="18" name="Picture 17" descr="31ade460-6411-4a3e-bd1b-e849f48db044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51" y="2313455"/>
            <a:ext cx="1905000" cy="330200"/>
          </a:xfrm>
          <a:prstGeom prst="rect">
            <a:avLst/>
          </a:prstGeom>
        </p:spPr>
      </p:pic>
      <p:pic>
        <p:nvPicPr>
          <p:cNvPr id="19" name="Picture 18" descr="17e521f4-ef1e-4b1c-b1b7-f8f2335ec5f1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24" y="4108090"/>
            <a:ext cx="1905000" cy="431800"/>
          </a:xfrm>
          <a:prstGeom prst="rect">
            <a:avLst/>
          </a:prstGeom>
        </p:spPr>
      </p:pic>
      <p:pic>
        <p:nvPicPr>
          <p:cNvPr id="22" name="Picture 21" descr="04c6e48c-6f72-4602-bf33-60379e109b5c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9" y="247855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Energy Efficiency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Imperfect information</a:t>
            </a:r>
          </a:p>
          <a:p>
            <a:pPr lvl="1"/>
            <a:r>
              <a:rPr lang="en-US" dirty="0" smtClean="0"/>
              <a:t>Energy savings are difficult to measure, hard to get information about performance of different technologies</a:t>
            </a:r>
          </a:p>
          <a:p>
            <a:r>
              <a:rPr lang="en-US" dirty="0" smtClean="0"/>
              <a:t>Split incentives</a:t>
            </a:r>
          </a:p>
          <a:p>
            <a:pPr lvl="1"/>
            <a:r>
              <a:rPr lang="en-US" dirty="0" smtClean="0"/>
              <a:t>E.g. landlord buys the equipment, tenant pays the electricity bill</a:t>
            </a:r>
          </a:p>
          <a:p>
            <a:pPr lvl="1"/>
            <a:r>
              <a:rPr lang="en-US" dirty="0" smtClean="0"/>
              <a:t>Homebuyers pay energy bills, homebuilders do not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Imperfect competition</a:t>
            </a:r>
          </a:p>
          <a:p>
            <a:pPr lvl="1"/>
            <a:r>
              <a:rPr lang="en-US" dirty="0" smtClean="0"/>
              <a:t>Oligopoly or monopoly</a:t>
            </a:r>
          </a:p>
          <a:p>
            <a:r>
              <a:rPr lang="en-US" dirty="0" smtClean="0"/>
              <a:t>Externalities</a:t>
            </a:r>
          </a:p>
          <a:p>
            <a:pPr lvl="1"/>
            <a:r>
              <a:rPr lang="en-US" dirty="0" smtClean="0"/>
              <a:t>Energy efficiency can reduce the costs of energy supply and consumption by reducing impacts on the environment </a:t>
            </a:r>
            <a:endParaRPr lang="en-US" dirty="0"/>
          </a:p>
          <a:p>
            <a:r>
              <a:rPr lang="en-US" dirty="0" smtClean="0"/>
              <a:t>High Start Up/Renovation costs</a:t>
            </a:r>
          </a:p>
        </p:txBody>
      </p:sp>
    </p:spTree>
    <p:extLst>
      <p:ext uri="{BB962C8B-B14F-4D97-AF65-F5344CB8AC3E}">
        <p14:creationId xmlns:p14="http://schemas.microsoft.com/office/powerpoint/2010/main" val="9033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Taxes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Increasing taxes on persons who engage in disfavored behavior discourages that behavior</a:t>
            </a:r>
          </a:p>
          <a:p>
            <a:r>
              <a:rPr lang="en-US" dirty="0" smtClean="0"/>
              <a:t>Reducing taxes on persons who engage in preferred behavior encourages that behavior</a:t>
            </a:r>
            <a:endParaRPr lang="en-US" dirty="0"/>
          </a:p>
        </p:txBody>
      </p:sp>
      <p:pic>
        <p:nvPicPr>
          <p:cNvPr id="5" name="Content Placeholder 4" descr="uncle-sa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8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37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smtClean="0"/>
              <a:t>much tax </a:t>
            </a:r>
            <a:r>
              <a:rPr lang="en-US" dirty="0" smtClean="0"/>
              <a:t>on a gallon of gas?</a:t>
            </a:r>
            <a:endParaRPr lang="en-US" dirty="0"/>
          </a:p>
        </p:txBody>
      </p:sp>
      <p:pic>
        <p:nvPicPr>
          <p:cNvPr id="5" name="Content Placeholder 4" descr="GasCa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9" b="11619"/>
          <a:stretch>
            <a:fillRect/>
          </a:stretch>
        </p:blipFill>
        <p:spPr/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3669112"/>
              </p:ext>
            </p:extLst>
          </p:nvPr>
        </p:nvGraphicFramePr>
        <p:xfrm>
          <a:off x="4648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13589"/>
                <a:gridCol w="905711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$/gal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tax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14826" y="3468946"/>
            <a:ext cx="140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 prices)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0960" y="4264586"/>
            <a:ext cx="4214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average-per-capita consumption of gasoline in the United States is more than four times higher than in the United Kingdom or several other European countries.</a:t>
            </a:r>
          </a:p>
        </p:txBody>
      </p:sp>
    </p:spTree>
    <p:extLst>
      <p:ext uri="{BB962C8B-B14F-4D97-AF65-F5344CB8AC3E}">
        <p14:creationId xmlns:p14="http://schemas.microsoft.com/office/powerpoint/2010/main" val="11799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taxes calculated?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taxing equation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Gross Income</a:t>
            </a:r>
          </a:p>
          <a:p>
            <a:r>
              <a:rPr lang="en-US" u="sng" dirty="0" smtClean="0"/>
              <a:t>minus Deductions</a:t>
            </a:r>
          </a:p>
          <a:p>
            <a:r>
              <a:rPr lang="en-US" dirty="0" smtClean="0"/>
              <a:t>Taxable Income</a:t>
            </a:r>
          </a:p>
          <a:p>
            <a:r>
              <a:rPr lang="en-US" u="sng" dirty="0" smtClean="0"/>
              <a:t>X Tax Rate</a:t>
            </a:r>
          </a:p>
          <a:p>
            <a:r>
              <a:rPr lang="en-US" dirty="0" smtClean="0"/>
              <a:t>Tentative Tax Liability</a:t>
            </a:r>
            <a:endParaRPr lang="en-US" u="sng" dirty="0" smtClean="0"/>
          </a:p>
          <a:p>
            <a:r>
              <a:rPr lang="en-US" u="sng" dirty="0" smtClean="0"/>
              <a:t>minus Credits</a:t>
            </a:r>
            <a:endParaRPr lang="en-US" dirty="0" smtClean="0"/>
          </a:p>
          <a:p>
            <a:r>
              <a:rPr lang="en-US" dirty="0" smtClean="0"/>
              <a:t>Tax Liability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$120,000 </a:t>
            </a:r>
          </a:p>
          <a:p>
            <a:r>
              <a:rPr lang="en-US" u="sng" dirty="0" smtClean="0"/>
              <a:t>$20,000 </a:t>
            </a:r>
          </a:p>
          <a:p>
            <a:r>
              <a:rPr lang="en-US" dirty="0" smtClean="0"/>
              <a:t>$100,000</a:t>
            </a:r>
          </a:p>
          <a:p>
            <a:r>
              <a:rPr lang="en-US" u="sng" dirty="0" smtClean="0"/>
              <a:t>X 25%</a:t>
            </a:r>
          </a:p>
          <a:p>
            <a:r>
              <a:rPr lang="en-US" dirty="0" smtClean="0"/>
              <a:t>$25,000</a:t>
            </a:r>
          </a:p>
          <a:p>
            <a:r>
              <a:rPr lang="en-US" u="sng" dirty="0" smtClean="0"/>
              <a:t>$5,000</a:t>
            </a:r>
          </a:p>
          <a:p>
            <a:r>
              <a:rPr lang="en-US" dirty="0" smtClean="0"/>
              <a:t>$20,000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6202948" y="2673684"/>
            <a:ext cx="561473" cy="34757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91158" y="2499894"/>
            <a:ext cx="204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Reduced tax liability by $5,000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Sticks and Carrots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stick</a:t>
            </a:r>
          </a:p>
          <a:p>
            <a:pPr lvl="1"/>
            <a:r>
              <a:rPr lang="en-US" dirty="0" smtClean="0"/>
              <a:t>Carbon taxes</a:t>
            </a:r>
          </a:p>
          <a:p>
            <a:pPr lvl="1"/>
            <a:r>
              <a:rPr lang="en-US" dirty="0" smtClean="0"/>
              <a:t>Gas taxes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carrots</a:t>
            </a:r>
          </a:p>
          <a:p>
            <a:pPr lvl="1"/>
            <a:r>
              <a:rPr lang="en-US" dirty="0" smtClean="0"/>
              <a:t>Tax deductions</a:t>
            </a:r>
          </a:p>
          <a:p>
            <a:pPr lvl="2"/>
            <a:r>
              <a:rPr lang="en-US" dirty="0" smtClean="0"/>
              <a:t>Reduce taxable income</a:t>
            </a:r>
          </a:p>
          <a:p>
            <a:pPr lvl="1"/>
            <a:r>
              <a:rPr lang="en-US" dirty="0" smtClean="0"/>
              <a:t>Tax credits</a:t>
            </a:r>
          </a:p>
          <a:p>
            <a:pPr lvl="2"/>
            <a:r>
              <a:rPr lang="en-US" dirty="0" smtClean="0"/>
              <a:t>Reduce tax liability</a:t>
            </a:r>
          </a:p>
          <a:p>
            <a:pPr lvl="1"/>
            <a:r>
              <a:rPr lang="en-US" dirty="0" smtClean="0"/>
              <a:t>Tax exemptions</a:t>
            </a:r>
          </a:p>
          <a:p>
            <a:pPr lvl="2"/>
            <a:r>
              <a:rPr lang="en-US" dirty="0" smtClean="0"/>
              <a:t>Reduce taxable income</a:t>
            </a:r>
          </a:p>
          <a:p>
            <a:pPr lvl="1"/>
            <a:r>
              <a:rPr lang="en-US" dirty="0" smtClean="0"/>
              <a:t>Accelerated depreciation</a:t>
            </a:r>
          </a:p>
          <a:p>
            <a:pPr lvl="2"/>
            <a:r>
              <a:rPr lang="en-US" dirty="0" smtClean="0"/>
              <a:t>Reduce taxable income – </a:t>
            </a:r>
            <a:r>
              <a:rPr lang="en-US" i="1" dirty="0" smtClean="0"/>
              <a:t>more quickly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 descr="carr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95" y="2591411"/>
            <a:ext cx="2064768" cy="41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Student Loan</a:t>
            </a:r>
            <a:endParaRPr lang="en-US" dirty="0"/>
          </a:p>
        </p:txBody>
      </p:sp>
      <p:pic>
        <p:nvPicPr>
          <p:cNvPr id="12" name="Content Placeholder 11" descr="girl-lounging-324x21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/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9605544"/>
              </p:ext>
            </p:extLst>
          </p:nvPr>
        </p:nvGraphicFramePr>
        <p:xfrm>
          <a:off x="4648200" y="1600200"/>
          <a:ext cx="4038600" cy="2865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Loan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Loan 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Monthly 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$345.24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payments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payments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$41,427.97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interest</a:t>
                      </a:r>
                      <a:r>
                        <a:rPr lang="en-US" baseline="0" dirty="0" smtClean="0"/>
                        <a:t> paid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$11,428.97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99263" y="5079999"/>
            <a:ext cx="4050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much would you save if you hadn’t needed a loan? Or if you paid it off more quickly?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09046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Straight-line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Accelerated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$1,440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value of tax savings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427759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</a:t>
                      </a:r>
                      <a:r>
                        <a:rPr lang="en-US" baseline="0" dirty="0" smtClean="0"/>
                        <a:t> 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$571.20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$453.50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$326.52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$233.28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$233.28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$2,364.28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4852737"/>
            <a:ext cx="4942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 savings = deduction x tax rate (25%)</a:t>
            </a:r>
          </a:p>
          <a:p>
            <a:r>
              <a:rPr lang="en-US" dirty="0" smtClean="0"/>
              <a:t>Assumed 5% rate of return for PV calculations</a:t>
            </a:r>
          </a:p>
          <a:p>
            <a:r>
              <a:rPr lang="en-US" dirty="0" smtClean="0"/>
              <a:t>Advantage from accelerated depreciation = $91.28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Federal Tax Benefits for Energy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466548"/>
              </p:ext>
            </p:extLst>
          </p:nvPr>
        </p:nvGraphicFramePr>
        <p:xfrm>
          <a:off x="457200" y="1600200"/>
          <a:ext cx="8229600" cy="494283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efficient vehicles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Oil and gas provisions</a:t>
                      </a:r>
                      <a:r>
                        <a:rPr lang="en-US" baseline="0" dirty="0" smtClean="0"/>
                        <a:t> (IDCs, percentage depletion, EOR)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efficient appliances 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Efficient</a:t>
                      </a:r>
                      <a:r>
                        <a:rPr lang="en-US" baseline="0" dirty="0" smtClean="0"/>
                        <a:t> commercial building deduction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Biofuels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Renewable</a:t>
                      </a:r>
                      <a:r>
                        <a:rPr lang="en-US" baseline="0" dirty="0" smtClean="0"/>
                        <a:t> energy (PTC, ITC)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 efficient homes 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research 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Nonbusiness energy credit (windows,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insulation,heat</a:t>
                      </a:r>
                      <a:r>
                        <a:rPr lang="en-US" baseline="0" dirty="0" smtClean="0"/>
                        <a:t> pumps)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energy efficiency credit (PV, small</a:t>
                      </a:r>
                      <a:r>
                        <a:rPr lang="en-US" baseline="0" dirty="0" smtClean="0"/>
                        <a:t> 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Income exclusion for utility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3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Cost of a Tweet</a:t>
            </a:r>
            <a:endParaRPr lang="en-US" dirty="0"/>
          </a:p>
        </p:txBody>
      </p:sp>
      <p:pic>
        <p:nvPicPr>
          <p:cNvPr id="5" name="Content Placeholder 4" descr="twitter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47" b="-584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90 joules = 0.02 grams of CO2</a:t>
            </a:r>
          </a:p>
          <a:p>
            <a:r>
              <a:rPr lang="en-US" dirty="0" smtClean="0"/>
              <a:t>50 million tweets per day = 1 metric ton of CO2</a:t>
            </a:r>
          </a:p>
          <a:p>
            <a:r>
              <a:rPr lang="en-US" dirty="0" smtClean="0"/>
              <a:t>Google search = 1 kilojoule = 0.2 grams of CO2</a:t>
            </a:r>
          </a:p>
          <a:p>
            <a:r>
              <a:rPr lang="en-US" dirty="0" smtClean="0"/>
              <a:t>1 spam email = 0.3 grams of carbon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focus on federal? States care too.</a:t>
            </a:r>
            <a:endParaRPr lang="en-US" dirty="0"/>
          </a:p>
        </p:txBody>
      </p:sp>
      <p:pic>
        <p:nvPicPr>
          <p:cNvPr id="4" name="Content Placeholder 3" descr="Energy-Efficiency-Budgets-Per-Capita-in-2009-US-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0" r="-7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9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Role of Federal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nationwide</a:t>
            </a:r>
          </a:p>
          <a:p>
            <a:r>
              <a:rPr lang="en-US" dirty="0" smtClean="0"/>
              <a:t>Uniform qualifying criteria</a:t>
            </a:r>
          </a:p>
          <a:p>
            <a:r>
              <a:rPr lang="en-US" dirty="0" smtClean="0"/>
              <a:t>Longer term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Negawatt</a:t>
            </a:r>
            <a:r>
              <a:rPr lang="en-US" dirty="0" smtClean="0"/>
              <a:t> is cheapest!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87" b="7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06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Potentially greatest saving opportunity in residential sector</a:t>
            </a:r>
            <a:endParaRPr lang="en-US" dirty="0"/>
          </a:p>
        </p:txBody>
      </p:sp>
      <p:pic>
        <p:nvPicPr>
          <p:cNvPr id="4" name="Content Placeholder 3" descr="Energy-efficiency-advice-500x357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1487"/>
          <a:stretch>
            <a:fillRect/>
          </a:stretch>
        </p:blipFill>
        <p:spPr>
          <a:xfrm>
            <a:off x="0" y="1600200"/>
            <a:ext cx="8229600" cy="4525963"/>
          </a:xfrm>
        </p:spPr>
      </p:pic>
      <p:sp>
        <p:nvSpPr>
          <p:cNvPr id="2" name="TextBox 1"/>
          <p:cNvSpPr txBox="1"/>
          <p:nvPr/>
        </p:nvSpPr>
        <p:spPr>
          <a:xfrm>
            <a:off x="681789" y="6456947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 – 69% savings in residential sector; 45 – 62% in commercial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Residential energy consumption</a:t>
            </a:r>
            <a:endParaRPr lang="en-US" dirty="0"/>
          </a:p>
        </p:txBody>
      </p:sp>
      <p:pic>
        <p:nvPicPr>
          <p:cNvPr id="4" name="Content Placeholder 3" descr="chap_2_char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38" r="-31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6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all good: Rebound Effect</a:t>
            </a:r>
            <a:endParaRPr lang="en-US" dirty="0"/>
          </a:p>
        </p:txBody>
      </p:sp>
      <p:pic>
        <p:nvPicPr>
          <p:cNvPr id="4" name="Content Placeholder 3" descr="kobe-bryant-reboun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90" r="-23990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Energy efficiency reduces demand for energy</a:t>
            </a:r>
          </a:p>
          <a:p>
            <a:r>
              <a:rPr lang="en-US" dirty="0" smtClean="0"/>
              <a:t>Falling demand leads to falling prices</a:t>
            </a:r>
          </a:p>
          <a:p>
            <a:r>
              <a:rPr lang="en-US" dirty="0" smtClean="0"/>
              <a:t>Cheaper energy leads to more consumption</a:t>
            </a:r>
          </a:p>
          <a:p>
            <a:r>
              <a:rPr lang="en-US" dirty="0" smtClean="0"/>
              <a:t>What is the size of the “rebound effect?”</a:t>
            </a:r>
          </a:p>
          <a:p>
            <a:pPr lvl="1"/>
            <a:r>
              <a:rPr lang="en-US" dirty="0" smtClean="0"/>
              <a:t>Two studies in UK</a:t>
            </a:r>
          </a:p>
          <a:p>
            <a:pPr lvl="2"/>
            <a:r>
              <a:rPr lang="en-US" dirty="0" smtClean="0"/>
              <a:t>26%</a:t>
            </a:r>
          </a:p>
          <a:p>
            <a:pPr lvl="2"/>
            <a:r>
              <a:rPr lang="en-US" dirty="0" smtClean="0"/>
              <a:t>37%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Still, lower energy intensity has already helped the economy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0666" b="10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60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You</a:t>
            </a:r>
            <a:r>
              <a:rPr lang="en-US" dirty="0" smtClean="0"/>
              <a:t> can move policy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Write a law</a:t>
            </a:r>
          </a:p>
          <a:p>
            <a:r>
              <a:rPr lang="en-US" dirty="0" smtClean="0"/>
              <a:t>The only way to learn how to draft legislation is by drafting legislation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General rule: state the main message</a:t>
            </a:r>
          </a:p>
          <a:p>
            <a:r>
              <a:rPr lang="en-US" dirty="0" smtClean="0"/>
              <a:t>Exceptions: describe the persons or things to which the main message does not apply</a:t>
            </a:r>
          </a:p>
          <a:p>
            <a:r>
              <a:rPr lang="en-US" dirty="0" smtClean="0"/>
              <a:t>Special rules:  describe the persons or things to which the main message applies in a different way</a:t>
            </a:r>
          </a:p>
          <a:p>
            <a:r>
              <a:rPr lang="en-US" dirty="0" smtClean="0"/>
              <a:t>Transitional rules</a:t>
            </a:r>
          </a:p>
          <a:p>
            <a:r>
              <a:rPr lang="en-US" dirty="0" smtClean="0"/>
              <a:t>Definitions: define the terms used in the legislation</a:t>
            </a:r>
          </a:p>
          <a:p>
            <a:r>
              <a:rPr lang="en-US" dirty="0" smtClean="0"/>
              <a:t>Effective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legislative thought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Need for legislation</a:t>
            </a:r>
          </a:p>
          <a:p>
            <a:pPr lvl="1"/>
            <a:r>
              <a:rPr lang="en-US" dirty="0" smtClean="0"/>
              <a:t>What problem will be solved by this law?</a:t>
            </a:r>
          </a:p>
          <a:p>
            <a:r>
              <a:rPr lang="en-US" dirty="0" smtClean="0"/>
              <a:t>What is the scope of the policy—to whom or what does it apply?</a:t>
            </a:r>
          </a:p>
          <a:p>
            <a:pPr lvl="1"/>
            <a:r>
              <a:rPr lang="en-US" dirty="0" smtClean="0"/>
              <a:t>Should there be exceptions?</a:t>
            </a:r>
          </a:p>
          <a:p>
            <a:r>
              <a:rPr lang="en-US" dirty="0" smtClean="0"/>
              <a:t>Who is responsible for carrying out the policy?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Should the policy take effect on enactment or at some later time?</a:t>
            </a:r>
          </a:p>
          <a:p>
            <a:pPr lvl="1"/>
            <a:r>
              <a:rPr lang="en-US" dirty="0" smtClean="0"/>
              <a:t>How long should the policy last (should the tax incentive expire? On a date certain? Upon the happening of certain criteria?)?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Drafting conventions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vs. includes </a:t>
            </a:r>
          </a:p>
          <a:p>
            <a:pPr lvl="1"/>
            <a:r>
              <a:rPr lang="en-US" dirty="0" smtClean="0"/>
              <a:t>Means is exclusive, includes is non-exclusive</a:t>
            </a:r>
          </a:p>
          <a:p>
            <a:r>
              <a:rPr lang="en-US" dirty="0" smtClean="0"/>
              <a:t>Shall vs. may</a:t>
            </a:r>
          </a:p>
          <a:p>
            <a:pPr lvl="1"/>
            <a:r>
              <a:rPr lang="en-US" dirty="0" smtClean="0"/>
              <a:t>Shall is mandatory, may is permissive</a:t>
            </a:r>
          </a:p>
          <a:p>
            <a:r>
              <a:rPr lang="en-US" dirty="0" smtClean="0"/>
              <a:t>The use of the singular preferred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ton of CO2 look like?</a:t>
            </a:r>
            <a:endParaRPr lang="en-US" dirty="0"/>
          </a:p>
        </p:txBody>
      </p:sp>
      <p:pic>
        <p:nvPicPr>
          <p:cNvPr id="6" name="Content Placeholder 5" descr="co2cub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1" r="-22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27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come back, you will draft some statutes!</a:t>
            </a:r>
          </a:p>
          <a:p>
            <a:r>
              <a:rPr lang="en-US" dirty="0" smtClean="0"/>
              <a:t>Examples of each type of statute (deduction, credit, exclusion) are available for your 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 levels since 1960</a:t>
            </a:r>
            <a:endParaRPr lang="en-US" dirty="0"/>
          </a:p>
        </p:txBody>
      </p:sp>
      <p:pic>
        <p:nvPicPr>
          <p:cNvPr id="4" name="Content Placeholder 3" descr="67219_420x315-cb13681354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" r="-8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45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GHG Emissions by Source</a:t>
            </a:r>
            <a:endParaRPr lang="en-US" dirty="0"/>
          </a:p>
        </p:txBody>
      </p:sp>
      <p:pic>
        <p:nvPicPr>
          <p:cNvPr id="4" name="Content Placeholder 3" descr="GlobalGHGEmissionsBySour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332952" y="6335713"/>
            <a:ext cx="55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our energy come from?</a:t>
            </a:r>
            <a:endParaRPr lang="en-US" dirty="0"/>
          </a:p>
        </p:txBody>
      </p:sp>
      <p:pic>
        <p:nvPicPr>
          <p:cNvPr id="4" name="Content Placeholder 3" descr="chap_6_char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67" b="-8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35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use energy?</a:t>
            </a:r>
            <a:endParaRPr lang="en-US" dirty="0"/>
          </a:p>
        </p:txBody>
      </p:sp>
      <p:pic>
        <p:nvPicPr>
          <p:cNvPr id="5" name="Content Placeholder 4" descr="chap_1_char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80" b="-26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4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1581"/>
            <a:ext cx="8229600" cy="1165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 of Investments in Energy Efficiency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835" y="1326757"/>
            <a:ext cx="5046148" cy="51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BPA projected savings from energy efficiency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663700"/>
            <a:ext cx="5880100" cy="353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953" y="5612022"/>
            <a:ext cx="7278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majority of the savings comes from reducing energy use from lighting and electronics.  56% of the savings is from residential, 30% from commercial, 14% from the industrial sector.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980</Words>
  <Application>Microsoft Office PowerPoint</Application>
  <PresentationFormat>On-screen Show (4:3)</PresentationFormat>
  <Paragraphs>230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Negawatt</vt:lpstr>
      <vt:lpstr>The Energy Cost of a Tweet</vt:lpstr>
      <vt:lpstr>What does a ton of CO2 look like?</vt:lpstr>
      <vt:lpstr>CO2 levels since 1960</vt:lpstr>
      <vt:lpstr>Global GHG Emissions by Source</vt:lpstr>
      <vt:lpstr>Where does our energy come from?</vt:lpstr>
      <vt:lpstr>Where do we use energy?</vt:lpstr>
      <vt:lpstr>Result of Investments in Energy Efficiency</vt:lpstr>
      <vt:lpstr>BPA projected savings from energy efficiency</vt:lpstr>
      <vt:lpstr>Do companies care about energy?</vt:lpstr>
      <vt:lpstr>Barriers to Energy Efficiency</vt:lpstr>
      <vt:lpstr>How Taxes can Help</vt:lpstr>
      <vt:lpstr>How much tax on a gallon of gas?</vt:lpstr>
      <vt:lpstr>How are taxes calculated?</vt:lpstr>
      <vt:lpstr>Sticks and Carrots</vt:lpstr>
      <vt:lpstr>Your Student Loan</vt:lpstr>
      <vt:lpstr>Depreciation</vt:lpstr>
      <vt:lpstr>Present value of tax savings</vt:lpstr>
      <vt:lpstr>Existing Federal Tax Benefits for Energy</vt:lpstr>
      <vt:lpstr>Why focus on federal? States care too.</vt:lpstr>
      <vt:lpstr>Unique Role of Federal Incentives</vt:lpstr>
      <vt:lpstr>The Negawatt is cheapest!</vt:lpstr>
      <vt:lpstr>Potentially greatest saving opportunity in residential sector</vt:lpstr>
      <vt:lpstr>Residential energy consumption</vt:lpstr>
      <vt:lpstr>It’s not all good: Rebound Effect</vt:lpstr>
      <vt:lpstr>Still, lower energy intensity has already helped the economy</vt:lpstr>
      <vt:lpstr>You can move policy forward</vt:lpstr>
      <vt:lpstr>The legislative thought process</vt:lpstr>
      <vt:lpstr>Drafting conventions</vt:lpstr>
      <vt:lpstr>Take a break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Negawatt</dc:title>
  <dc:creator>Roberta Mann</dc:creator>
  <cp:lastModifiedBy>Dr. Nuts</cp:lastModifiedBy>
  <cp:revision>48</cp:revision>
  <dcterms:created xsi:type="dcterms:W3CDTF">2013-05-07T23:07:49Z</dcterms:created>
  <dcterms:modified xsi:type="dcterms:W3CDTF">2013-05-29T20:20:20Z</dcterms:modified>
</cp:coreProperties>
</file>