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58" r:id="rId5"/>
    <p:sldId id="261" r:id="rId6"/>
    <p:sldId id="260" r:id="rId7"/>
    <p:sldId id="262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C883-EF71-4A64-BCFA-D01781A466A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BFE0-E794-4310-80A5-27B4ED1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6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C883-EF71-4A64-BCFA-D01781A466A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BFE0-E794-4310-80A5-27B4ED1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56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C883-EF71-4A64-BCFA-D01781A466A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BFE0-E794-4310-80A5-27B4ED1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6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C883-EF71-4A64-BCFA-D01781A466A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BFE0-E794-4310-80A5-27B4ED1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4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C883-EF71-4A64-BCFA-D01781A466A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BFE0-E794-4310-80A5-27B4ED1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C883-EF71-4A64-BCFA-D01781A466A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BFE0-E794-4310-80A5-27B4ED1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4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C883-EF71-4A64-BCFA-D01781A466A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BFE0-E794-4310-80A5-27B4ED1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0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C883-EF71-4A64-BCFA-D01781A466A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BFE0-E794-4310-80A5-27B4ED1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3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C883-EF71-4A64-BCFA-D01781A466A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BFE0-E794-4310-80A5-27B4ED1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C883-EF71-4A64-BCFA-D01781A466A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BFE0-E794-4310-80A5-27B4ED1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2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C883-EF71-4A64-BCFA-D01781A466A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BFE0-E794-4310-80A5-27B4ED1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4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DC883-EF71-4A64-BCFA-D01781A466A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4BFE0-E794-4310-80A5-27B4ED1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2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152400"/>
            <a:ext cx="7772400" cy="1470025"/>
          </a:xfrm>
        </p:spPr>
        <p:txBody>
          <a:bodyPr/>
          <a:lstStyle/>
          <a:p>
            <a:r>
              <a:rPr lang="en-US" dirty="0" smtClean="0"/>
              <a:t>Climate Forcing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870585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581400"/>
            <a:ext cx="65532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705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304800"/>
            <a:ext cx="86296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755" y="1524000"/>
            <a:ext cx="518325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3505200"/>
            <a:ext cx="75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 –H2O is about 0.5 so doubling of C02 with H20 Feedback is now 1.5/.5 = 3 C</a:t>
            </a:r>
          </a:p>
          <a:p>
            <a:endParaRPr lang="en-US" sz="2400" dirty="0"/>
          </a:p>
          <a:p>
            <a:r>
              <a:rPr lang="en-US" sz="2400" dirty="0" smtClean="0"/>
              <a:t>Suppose this results in more clouds and changes the albedo by 0.2 then this results in 1.5/(1-.5-.2) = 5 C</a:t>
            </a:r>
          </a:p>
          <a:p>
            <a:endParaRPr lang="en-US" sz="2400" dirty="0" smtClean="0"/>
          </a:p>
          <a:p>
            <a:r>
              <a:rPr lang="en-US" sz="2400" dirty="0" smtClean="0"/>
              <a:t>If its only an albedo change then its 1.5/.8 = 1.9 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9006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Forcing from Volcanoes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6477000" cy="448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642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36385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14" y="4085329"/>
            <a:ext cx="30670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43338"/>
            <a:ext cx="50577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4757738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Assumptions:  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40386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15000"/>
            <a:ext cx="14192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72230" y="4768495"/>
            <a:ext cx="35383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 extra W per square meter gives you 0.25K increase in surface temperature but this requires 6 extra watts per square meter from the sun given the albedo.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696" y="2438400"/>
            <a:ext cx="3912126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73064" y="3429000"/>
            <a:ext cx="746536" cy="304800"/>
          </a:xfrm>
          <a:prstGeom prst="rect">
            <a:avLst/>
          </a:prstGeom>
          <a:solidFill>
            <a:srgbClr val="FF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2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</a:t>
            </a:r>
            <a:r>
              <a:rPr lang="en-US" dirty="0" err="1" smtClean="0"/>
              <a:t>Forcings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water vapor is considered the constant is about double that of just BB radiation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2805113"/>
            <a:ext cx="48196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1941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Ice Age Calibration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26974"/>
            <a:ext cx="6781800" cy="3380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07958"/>
            <a:ext cx="686752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975" y="381000"/>
            <a:ext cx="28765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48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Doubling CO2 scenario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25717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3048000"/>
            <a:ext cx="5257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Double CO2 = 5.35(ln2) = 3.7 Watts per square meter;</a:t>
            </a:r>
          </a:p>
          <a:p>
            <a:endParaRPr lang="en-US" dirty="0"/>
          </a:p>
          <a:p>
            <a:r>
              <a:rPr lang="en-US" dirty="0" smtClean="0"/>
              <a:t>Flux on ground is about 160 watts per square meter so this is equivalent to increase in sun’s output by</a:t>
            </a:r>
          </a:p>
          <a:p>
            <a:r>
              <a:rPr lang="en-US" dirty="0" smtClean="0"/>
              <a:t>3.7/160 = 2.3%;   Increase S in </a:t>
            </a:r>
            <a:r>
              <a:rPr lang="en-US" smtClean="0"/>
              <a:t>below relation  </a:t>
            </a:r>
            <a:r>
              <a:rPr lang="en-US" dirty="0" smtClean="0"/>
              <a:t>by 2.3% to get 1.5 C of </a:t>
            </a:r>
          </a:p>
          <a:p>
            <a:r>
              <a:rPr lang="en-US" dirty="0" smtClean="0"/>
              <a:t>Temperature increase.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36401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7000" y="22860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 of 2000 Combined positive (GHG) + negative (aerosols) seems to be about 2 Wm</a:t>
            </a:r>
            <a:r>
              <a:rPr lang="en-US" baseline="30000" dirty="0" smtClean="0">
                <a:solidFill>
                  <a:srgbClr val="FF0000"/>
                </a:solidFill>
              </a:rPr>
              <a:t>-2   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3810000"/>
            <a:ext cx="205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equivalent to 2/160 = 1.25% leading to 0.8 C increase in the year 2000</a:t>
            </a:r>
          </a:p>
          <a:p>
            <a:endParaRPr lang="en-US" dirty="0" smtClean="0"/>
          </a:p>
          <a:p>
            <a:r>
              <a:rPr lang="en-US" dirty="0" smtClean="0"/>
              <a:t>Data suggest bigger increase most likely due to water vapor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459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heat content of the land-atmosphere-ocean system is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1"/>
            <a:ext cx="213360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86200"/>
            <a:ext cx="8382000" cy="254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04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vapor changes</a:t>
            </a:r>
          </a:p>
          <a:p>
            <a:r>
              <a:rPr lang="en-US" dirty="0" smtClean="0"/>
              <a:t>Clouds</a:t>
            </a:r>
          </a:p>
          <a:p>
            <a:r>
              <a:rPr lang="en-US" dirty="0" smtClean="0"/>
              <a:t>Albedo changes</a:t>
            </a:r>
          </a:p>
          <a:p>
            <a:r>
              <a:rPr lang="en-US" dirty="0" smtClean="0"/>
              <a:t>Lapse rate</a:t>
            </a:r>
          </a:p>
          <a:p>
            <a:r>
              <a:rPr lang="en-US" dirty="0" smtClean="0"/>
              <a:t>Added GHGs</a:t>
            </a:r>
          </a:p>
          <a:p>
            <a:r>
              <a:rPr lang="en-US" dirty="0" smtClean="0"/>
              <a:t>These all change OLR (outgoing long wavelength radiation)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1752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equilibrium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79880"/>
            <a:ext cx="33051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124200"/>
            <a:ext cx="52006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805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52006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2667000"/>
            <a:ext cx="3581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term = changes in solar output</a:t>
            </a:r>
          </a:p>
          <a:p>
            <a:r>
              <a:rPr lang="en-US" dirty="0" smtClean="0"/>
              <a:t>Second term = changes in lapse rate</a:t>
            </a:r>
          </a:p>
          <a:p>
            <a:r>
              <a:rPr lang="en-US" dirty="0" smtClean="0"/>
              <a:t>Third term = water vapor</a:t>
            </a:r>
          </a:p>
          <a:p>
            <a:r>
              <a:rPr lang="en-US" dirty="0" smtClean="0"/>
              <a:t>Fourth term = GHG</a:t>
            </a:r>
          </a:p>
          <a:p>
            <a:r>
              <a:rPr lang="en-US" dirty="0" smtClean="0"/>
              <a:t>Fifth term = Clouds</a:t>
            </a:r>
          </a:p>
          <a:p>
            <a:r>
              <a:rPr lang="en-US" dirty="0" smtClean="0"/>
              <a:t>Sixth Term = Albedo change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66700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each degree C of warming leads to a feedback factor f of additional warming this then leads to: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682662"/>
            <a:ext cx="34766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345" y="4495800"/>
            <a:ext cx="253555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044" y="4698326"/>
            <a:ext cx="1805793" cy="45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0599" y="5334000"/>
            <a:ext cx="6905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Constraints:  0&lt;f&lt;1 for the series to converge;  f &gt; 1 = runaway (Venus)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10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321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Climate Forcing</vt:lpstr>
      <vt:lpstr>Direct Forcing from Volcanoes</vt:lpstr>
      <vt:lpstr>PowerPoint Presentation</vt:lpstr>
      <vt:lpstr>Extra Forcings</vt:lpstr>
      <vt:lpstr>Ice Age Calibration</vt:lpstr>
      <vt:lpstr>Doubling CO2 scenario</vt:lpstr>
      <vt:lpstr>PowerPoint Presentation</vt:lpstr>
      <vt:lpstr>Feedbacks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Forcings</dc:title>
  <dc:creator>Dr. Nuts</dc:creator>
  <cp:lastModifiedBy>Dr. Nuts</cp:lastModifiedBy>
  <cp:revision>8</cp:revision>
  <dcterms:created xsi:type="dcterms:W3CDTF">2015-11-16T20:34:33Z</dcterms:created>
  <dcterms:modified xsi:type="dcterms:W3CDTF">2015-11-16T21:49:13Z</dcterms:modified>
</cp:coreProperties>
</file>