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8"/>
  </p:notesMasterIdLst>
  <p:sldIdLst>
    <p:sldId id="257" r:id="rId4"/>
    <p:sldId id="310" r:id="rId5"/>
    <p:sldId id="311" r:id="rId6"/>
    <p:sldId id="312" r:id="rId7"/>
    <p:sldId id="320" r:id="rId8"/>
    <p:sldId id="258" r:id="rId9"/>
    <p:sldId id="259" r:id="rId10"/>
    <p:sldId id="260" r:id="rId11"/>
    <p:sldId id="261" r:id="rId12"/>
    <p:sldId id="262" r:id="rId13"/>
    <p:sldId id="289" r:id="rId14"/>
    <p:sldId id="300" r:id="rId15"/>
    <p:sldId id="301" r:id="rId16"/>
    <p:sldId id="302" r:id="rId17"/>
    <p:sldId id="303" r:id="rId18"/>
    <p:sldId id="290" r:id="rId19"/>
    <p:sldId id="293" r:id="rId20"/>
    <p:sldId id="292" r:id="rId21"/>
    <p:sldId id="294" r:id="rId22"/>
    <p:sldId id="291" r:id="rId23"/>
    <p:sldId id="305" r:id="rId24"/>
    <p:sldId id="297" r:id="rId25"/>
    <p:sldId id="307" r:id="rId26"/>
    <p:sldId id="308" r:id="rId27"/>
    <p:sldId id="298" r:id="rId28"/>
    <p:sldId id="277" r:id="rId29"/>
    <p:sldId id="304" r:id="rId30"/>
    <p:sldId id="278" r:id="rId31"/>
    <p:sldId id="280" r:id="rId32"/>
    <p:sldId id="306" r:id="rId33"/>
    <p:sldId id="281" r:id="rId34"/>
    <p:sldId id="282" r:id="rId35"/>
    <p:sldId id="283" r:id="rId36"/>
    <p:sldId id="321" r:id="rId37"/>
    <p:sldId id="309" r:id="rId38"/>
    <p:sldId id="313" r:id="rId39"/>
    <p:sldId id="314" r:id="rId40"/>
    <p:sldId id="284" r:id="rId41"/>
    <p:sldId id="315" r:id="rId42"/>
    <p:sldId id="316" r:id="rId43"/>
    <p:sldId id="317" r:id="rId44"/>
    <p:sldId id="318" r:id="rId45"/>
    <p:sldId id="319" r:id="rId46"/>
    <p:sldId id="28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127" autoAdjust="0"/>
  </p:normalViewPr>
  <p:slideViewPr>
    <p:cSldViewPr snapToGrid="0">
      <p:cViewPr>
        <p:scale>
          <a:sx n="107" d="100"/>
          <a:sy n="107" d="100"/>
        </p:scale>
        <p:origin x="-1740"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14.wmf"/><Relationship Id="rId4"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35ABB-38C1-439F-B41A-0FF5D526E71D}" type="datetimeFigureOut">
              <a:rPr lang="en-US" smtClean="0"/>
              <a:t>5/23/2018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7CE0FA-B8D1-4628-A8FD-6B36E02810F0}" type="slidenum">
              <a:rPr lang="en-US" smtClean="0"/>
              <a:t>‹#›</a:t>
            </a:fld>
            <a:endParaRPr lang="en-US"/>
          </a:p>
        </p:txBody>
      </p:sp>
    </p:spTree>
    <p:extLst>
      <p:ext uri="{BB962C8B-B14F-4D97-AF65-F5344CB8AC3E}">
        <p14:creationId xmlns:p14="http://schemas.microsoft.com/office/powerpoint/2010/main" val="3591098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en.wikipedia.org/wiki/Biosphere" TargetMode="External"/><Relationship Id="rId3" Type="http://schemas.openxmlformats.org/officeDocument/2006/relationships/hyperlink" Target="http://en.wikipedia.org/wiki/Carbon-14" TargetMode="External"/><Relationship Id="rId7" Type="http://schemas.openxmlformats.org/officeDocument/2006/relationships/hyperlink" Target="http://en.wikipedia.org/wiki/Geomagnetic_field"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en.wikipedia.org/wiki/Holocene" TargetMode="External"/><Relationship Id="rId5" Type="http://schemas.openxmlformats.org/officeDocument/2006/relationships/hyperlink" Target="http://en.wikipedia.org/wiki/Solar_variation#cite_note-52" TargetMode="External"/><Relationship Id="rId10" Type="http://schemas.openxmlformats.org/officeDocument/2006/relationships/hyperlink" Target="http://en.wikipedia.org/wiki/Solar_variation#cite_note-Landscheidtco2new-53" TargetMode="External"/><Relationship Id="rId4" Type="http://schemas.openxmlformats.org/officeDocument/2006/relationships/hyperlink" Target="http://en.wikipedia.org/wiki/%CE%92+_decay" TargetMode="External"/><Relationship Id="rId9" Type="http://schemas.openxmlformats.org/officeDocument/2006/relationships/hyperlink" Target="http://en.wikipedia.org/wiki/Ice_ag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CE0FA-B8D1-4628-A8FD-6B36E02810F0}" type="slidenum">
              <a:rPr lang="en-US" smtClean="0"/>
              <a:t>1</a:t>
            </a:fld>
            <a:endParaRPr lang="en-US"/>
          </a:p>
        </p:txBody>
      </p:sp>
    </p:spTree>
    <p:extLst>
      <p:ext uri="{BB962C8B-B14F-4D97-AF65-F5344CB8AC3E}">
        <p14:creationId xmlns:p14="http://schemas.microsoft.com/office/powerpoint/2010/main" val="148495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BAB5D63-49F3-415C-B1C0-766EB7DA5C28}" type="slidenum">
              <a:rPr lang="en-US" smtClean="0">
                <a:solidFill>
                  <a:prstClr val="black"/>
                </a:solidFill>
              </a:rPr>
              <a:pPr/>
              <a:t>14</a:t>
            </a:fld>
            <a:endParaRPr lang="en-US" smtClean="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66206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CE0FA-B8D1-4628-A8FD-6B36E02810F0}" type="slidenum">
              <a:rPr lang="en-US" smtClean="0"/>
              <a:t>15</a:t>
            </a:fld>
            <a:endParaRPr lang="en-US"/>
          </a:p>
        </p:txBody>
      </p:sp>
    </p:spTree>
    <p:extLst>
      <p:ext uri="{BB962C8B-B14F-4D97-AF65-F5344CB8AC3E}">
        <p14:creationId xmlns:p14="http://schemas.microsoft.com/office/powerpoint/2010/main" val="1849676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http://commons.wikimedia.org/wiki/File:Sunspot_Numbers.png </a:t>
            </a:r>
            <a:endParaRPr lang="en-US" dirty="0"/>
          </a:p>
        </p:txBody>
      </p:sp>
      <p:sp>
        <p:nvSpPr>
          <p:cNvPr id="4" name="Slide Number Placeholder 3"/>
          <p:cNvSpPr>
            <a:spLocks noGrp="1"/>
          </p:cNvSpPr>
          <p:nvPr>
            <p:ph type="sldNum" sz="quarter" idx="10"/>
          </p:nvPr>
        </p:nvSpPr>
        <p:spPr/>
        <p:txBody>
          <a:bodyPr/>
          <a:lstStyle/>
          <a:p>
            <a:fld id="{397CE0FA-B8D1-4628-A8FD-6B36E02810F0}" type="slidenum">
              <a:rPr lang="en-US" smtClean="0"/>
              <a:t>16</a:t>
            </a:fld>
            <a:endParaRPr lang="en-US"/>
          </a:p>
        </p:txBody>
      </p:sp>
    </p:spTree>
    <p:extLst>
      <p:ext uri="{BB962C8B-B14F-4D97-AF65-F5344CB8AC3E}">
        <p14:creationId xmlns:p14="http://schemas.microsoft.com/office/powerpoint/2010/main" val="3464742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CE0FA-B8D1-4628-A8FD-6B36E02810F0}" type="slidenum">
              <a:rPr lang="en-US" smtClean="0"/>
              <a:t>17</a:t>
            </a:fld>
            <a:endParaRPr lang="en-US"/>
          </a:p>
        </p:txBody>
      </p:sp>
    </p:spTree>
    <p:extLst>
      <p:ext uri="{BB962C8B-B14F-4D97-AF65-F5344CB8AC3E}">
        <p14:creationId xmlns:p14="http://schemas.microsoft.com/office/powerpoint/2010/main" val="604501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http://en.wikipedia.org/wiki/File:Solar-cycle-data.png</a:t>
            </a:r>
            <a:endParaRPr lang="en-US" dirty="0"/>
          </a:p>
        </p:txBody>
      </p:sp>
      <p:sp>
        <p:nvSpPr>
          <p:cNvPr id="4" name="Slide Number Placeholder 3"/>
          <p:cNvSpPr>
            <a:spLocks noGrp="1"/>
          </p:cNvSpPr>
          <p:nvPr>
            <p:ph type="sldNum" sz="quarter" idx="10"/>
          </p:nvPr>
        </p:nvSpPr>
        <p:spPr/>
        <p:txBody>
          <a:bodyPr/>
          <a:lstStyle/>
          <a:p>
            <a:fld id="{397CE0FA-B8D1-4628-A8FD-6B36E02810F0}" type="slidenum">
              <a:rPr lang="en-US" smtClean="0"/>
              <a:t>18</a:t>
            </a:fld>
            <a:endParaRPr lang="en-US"/>
          </a:p>
        </p:txBody>
      </p:sp>
    </p:spTree>
    <p:extLst>
      <p:ext uri="{BB962C8B-B14F-4D97-AF65-F5344CB8AC3E}">
        <p14:creationId xmlns:p14="http://schemas.microsoft.com/office/powerpoint/2010/main" val="2340183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http://en.wikipedia.org/wiki/File:Carbon14_with_activity_labels.svg . The production of </a:t>
            </a:r>
            <a:r>
              <a:rPr lang="en-US" dirty="0" smtClean="0">
                <a:hlinkClick r:id="rId3" tooltip="Carbon-14"/>
              </a:rPr>
              <a:t>carbon-14</a:t>
            </a:r>
            <a:r>
              <a:rPr lang="en-US" dirty="0" smtClean="0"/>
              <a:t> (radiocarbon: </a:t>
            </a:r>
            <a:r>
              <a:rPr lang="en-US" baseline="30000" dirty="0" smtClean="0"/>
              <a:t>14</a:t>
            </a:r>
            <a:r>
              <a:rPr lang="en-US" dirty="0" smtClean="0"/>
              <a:t>C) also is related to solar activity. Carbon-14 is produced in the upper atmosphere when cosmic ray bombardment of atmospheric nitrogen (</a:t>
            </a:r>
            <a:r>
              <a:rPr lang="en-US" baseline="30000" dirty="0" smtClean="0"/>
              <a:t>14</a:t>
            </a:r>
            <a:r>
              <a:rPr lang="en-US" dirty="0" smtClean="0"/>
              <a:t>N) induces the Nitrogen to undergo </a:t>
            </a:r>
            <a:r>
              <a:rPr lang="en-US" dirty="0" smtClean="0">
                <a:hlinkClick r:id="rId4" tooltip="Β+ decay"/>
              </a:rPr>
              <a:t>β+ decay</a:t>
            </a:r>
            <a:r>
              <a:rPr lang="en-US" dirty="0" smtClean="0"/>
              <a:t>, thus transforming into an unusual isotope of carbon with an atomic weight of 14 rather than the more common 12. Because cosmic rays are partially excluded from the Solar System by the outward sweep of magnetic fields in the solar wind, increased solar activity results in a reduction of cosmic rays reaching the Earth's atmosphere and thus reduces </a:t>
            </a:r>
            <a:r>
              <a:rPr lang="en-US" baseline="30000" dirty="0" smtClean="0"/>
              <a:t>14</a:t>
            </a:r>
            <a:r>
              <a:rPr lang="en-US" dirty="0" smtClean="0"/>
              <a:t>C production. Thus the cosmic ray intensity and carbon-14 production vary inversely to the general level of solar activity.</a:t>
            </a:r>
            <a:r>
              <a:rPr lang="en-US" baseline="30000" dirty="0" smtClean="0">
                <a:hlinkClick r:id="rId5"/>
              </a:rPr>
              <a:t>[52]</a:t>
            </a:r>
            <a:endParaRPr lang="en-US" dirty="0" smtClean="0"/>
          </a:p>
          <a:p>
            <a:r>
              <a:rPr lang="en-US" dirty="0" smtClean="0"/>
              <a:t>Therefore, the atmospheric </a:t>
            </a:r>
            <a:r>
              <a:rPr lang="en-US" baseline="30000" dirty="0" smtClean="0"/>
              <a:t>14</a:t>
            </a:r>
            <a:r>
              <a:rPr lang="en-US" dirty="0" smtClean="0"/>
              <a:t>C concentration is </a:t>
            </a:r>
            <a:r>
              <a:rPr lang="en-US" i="1" dirty="0" smtClean="0"/>
              <a:t>lower</a:t>
            </a:r>
            <a:r>
              <a:rPr lang="en-US" dirty="0" smtClean="0"/>
              <a:t> during sunspot maxima and </a:t>
            </a:r>
            <a:r>
              <a:rPr lang="en-US" i="1" dirty="0" smtClean="0"/>
              <a:t>higher</a:t>
            </a:r>
            <a:r>
              <a:rPr lang="en-US" dirty="0" smtClean="0"/>
              <a:t> during sunspot minima. By measuring the captured </a:t>
            </a:r>
            <a:r>
              <a:rPr lang="en-US" baseline="30000" dirty="0" smtClean="0"/>
              <a:t>14</a:t>
            </a:r>
            <a:r>
              <a:rPr lang="en-US" dirty="0" smtClean="0"/>
              <a:t>C in wood and counting tree rings, production of radiocarbon relative to recent wood can be measured and dated. A reconstruction of the past 10,000 years shows that the </a:t>
            </a:r>
            <a:r>
              <a:rPr lang="en-US" baseline="30000" dirty="0" smtClean="0"/>
              <a:t>14</a:t>
            </a:r>
            <a:r>
              <a:rPr lang="en-US" dirty="0" smtClean="0"/>
              <a:t>C production was much higher during the mid-</a:t>
            </a:r>
            <a:r>
              <a:rPr lang="en-US" dirty="0" smtClean="0">
                <a:hlinkClick r:id="rId6" tooltip="Holocene"/>
              </a:rPr>
              <a:t>Holocene</a:t>
            </a:r>
            <a:r>
              <a:rPr lang="en-US" dirty="0" smtClean="0"/>
              <a:t> 7,000 years ago and decreased until 1,000 years ago. In addition to variations in solar activity, the long term trends in carbon-14 production are influenced by changes in the Earth's </a:t>
            </a:r>
            <a:r>
              <a:rPr lang="en-US" dirty="0" smtClean="0">
                <a:hlinkClick r:id="rId7" tooltip="Geomagnetic field"/>
              </a:rPr>
              <a:t>geomagnetic field</a:t>
            </a:r>
            <a:r>
              <a:rPr lang="en-US" dirty="0" smtClean="0"/>
              <a:t> and by changes in carbon cycling within the </a:t>
            </a:r>
            <a:r>
              <a:rPr lang="en-US" dirty="0" smtClean="0">
                <a:hlinkClick r:id="rId8" tooltip="Biosphere"/>
              </a:rPr>
              <a:t>biosphere</a:t>
            </a:r>
            <a:r>
              <a:rPr lang="en-US" dirty="0" smtClean="0"/>
              <a:t> (particularly those associated with changes in the extent of vegetation since the last </a:t>
            </a:r>
            <a:r>
              <a:rPr lang="en-US" dirty="0" smtClean="0">
                <a:hlinkClick r:id="rId9" tooltip="Ice age"/>
              </a:rPr>
              <a:t>ice age</a:t>
            </a:r>
            <a:r>
              <a:rPr lang="en-US" dirty="0" smtClean="0"/>
              <a:t>).</a:t>
            </a:r>
            <a:r>
              <a:rPr lang="en-US" baseline="30000" dirty="0" smtClean="0">
                <a:hlinkClick r:id="rId10"/>
              </a:rPr>
              <a:t>[53]</a:t>
            </a:r>
            <a:endParaRPr lang="en-US" dirty="0" smtClean="0"/>
          </a:p>
          <a:p>
            <a:endParaRPr lang="en-US" dirty="0"/>
          </a:p>
        </p:txBody>
      </p:sp>
      <p:sp>
        <p:nvSpPr>
          <p:cNvPr id="4" name="Slide Number Placeholder 3"/>
          <p:cNvSpPr>
            <a:spLocks noGrp="1"/>
          </p:cNvSpPr>
          <p:nvPr>
            <p:ph type="sldNum" sz="quarter" idx="10"/>
          </p:nvPr>
        </p:nvSpPr>
        <p:spPr/>
        <p:txBody>
          <a:bodyPr/>
          <a:lstStyle/>
          <a:p>
            <a:fld id="{397CE0FA-B8D1-4628-A8FD-6B36E02810F0}" type="slidenum">
              <a:rPr lang="en-US" smtClean="0"/>
              <a:t>19</a:t>
            </a:fld>
            <a:endParaRPr lang="en-US"/>
          </a:p>
        </p:txBody>
      </p:sp>
    </p:spTree>
    <p:extLst>
      <p:ext uri="{BB962C8B-B14F-4D97-AF65-F5344CB8AC3E}">
        <p14:creationId xmlns:p14="http://schemas.microsoft.com/office/powerpoint/2010/main" val="1701560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http://commons.wikimedia.org/wiki/File:Temp-sunspot-co2.svg </a:t>
            </a:r>
            <a:endParaRPr lang="en-US" dirty="0"/>
          </a:p>
        </p:txBody>
      </p:sp>
      <p:sp>
        <p:nvSpPr>
          <p:cNvPr id="4" name="Slide Number Placeholder 3"/>
          <p:cNvSpPr>
            <a:spLocks noGrp="1"/>
          </p:cNvSpPr>
          <p:nvPr>
            <p:ph type="sldNum" sz="quarter" idx="10"/>
          </p:nvPr>
        </p:nvSpPr>
        <p:spPr/>
        <p:txBody>
          <a:bodyPr/>
          <a:lstStyle/>
          <a:p>
            <a:fld id="{397CE0FA-B8D1-4628-A8FD-6B36E02810F0}" type="slidenum">
              <a:rPr lang="en-US" smtClean="0"/>
              <a:t>20</a:t>
            </a:fld>
            <a:endParaRPr lang="en-US"/>
          </a:p>
        </p:txBody>
      </p:sp>
    </p:spTree>
    <p:extLst>
      <p:ext uri="{BB962C8B-B14F-4D97-AF65-F5344CB8AC3E}">
        <p14:creationId xmlns:p14="http://schemas.microsoft.com/office/powerpoint/2010/main" val="1869010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88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008434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CE0FA-B8D1-4628-A8FD-6B36E02810F0}" type="slidenum">
              <a:rPr lang="en-US" smtClean="0"/>
              <a:t>22</a:t>
            </a:fld>
            <a:endParaRPr lang="en-US"/>
          </a:p>
        </p:txBody>
      </p:sp>
    </p:spTree>
    <p:extLst>
      <p:ext uri="{BB962C8B-B14F-4D97-AF65-F5344CB8AC3E}">
        <p14:creationId xmlns:p14="http://schemas.microsoft.com/office/powerpoint/2010/main" val="3126258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CE0FA-B8D1-4628-A8FD-6B36E02810F0}" type="slidenum">
              <a:rPr lang="en-US" smtClean="0"/>
              <a:t>25</a:t>
            </a:fld>
            <a:endParaRPr lang="en-US"/>
          </a:p>
        </p:txBody>
      </p:sp>
    </p:spTree>
    <p:extLst>
      <p:ext uri="{BB962C8B-B14F-4D97-AF65-F5344CB8AC3E}">
        <p14:creationId xmlns:p14="http://schemas.microsoft.com/office/powerpoint/2010/main" val="955491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txBox="1">
            <a:spLocks noGrp="1" noChangeArrowheads="1"/>
          </p:cNvSpPr>
          <p:nvPr/>
        </p:nvSpPr>
        <p:spPr bwMode="auto">
          <a:xfrm>
            <a:off x="4143375" y="9120189"/>
            <a:ext cx="3170238" cy="479425"/>
          </a:xfrm>
          <a:prstGeom prst="rect">
            <a:avLst/>
          </a:prstGeom>
          <a:noFill/>
          <a:ln w="9525">
            <a:noFill/>
            <a:miter lim="800000"/>
            <a:headEnd/>
            <a:tailEnd/>
          </a:ln>
        </p:spPr>
        <p:txBody>
          <a:bodyPr lIns="96653" tIns="48326" rIns="96653" bIns="48326" anchor="b"/>
          <a:lstStyle/>
          <a:p>
            <a:pPr algn="r"/>
            <a:fld id="{E2DD07BE-D725-451E-912A-02B4615EBA98}" type="slidenum">
              <a:rPr lang="en-US" sz="1300">
                <a:latin typeface="Calibri" pitchFamily="34" charset="0"/>
              </a:rPr>
              <a:pPr algn="r"/>
              <a:t>6</a:t>
            </a:fld>
            <a:endParaRPr lang="en-US" sz="1300" dirty="0">
              <a:latin typeface="Calibri" pitchFamily="34" charset="0"/>
            </a:endParaRPr>
          </a:p>
        </p:txBody>
      </p:sp>
      <p:sp>
        <p:nvSpPr>
          <p:cNvPr id="238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85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506734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99118A3-E3B4-4F7A-88CE-5C33847FB8A4}" type="slidenum">
              <a:rPr lang="en-US" smtClean="0"/>
              <a:pPr/>
              <a:t>26</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102738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CE0FA-B8D1-4628-A8FD-6B36E02810F0}" type="slidenum">
              <a:rPr lang="en-US" smtClean="0"/>
              <a:t>27</a:t>
            </a:fld>
            <a:endParaRPr lang="en-US"/>
          </a:p>
        </p:txBody>
      </p:sp>
    </p:spTree>
    <p:extLst>
      <p:ext uri="{BB962C8B-B14F-4D97-AF65-F5344CB8AC3E}">
        <p14:creationId xmlns:p14="http://schemas.microsoft.com/office/powerpoint/2010/main" val="3229720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txBox="1">
            <a:spLocks noGrp="1" noChangeArrowheads="1"/>
          </p:cNvSpPr>
          <p:nvPr/>
        </p:nvSpPr>
        <p:spPr bwMode="auto">
          <a:xfrm>
            <a:off x="4143375" y="9120189"/>
            <a:ext cx="3170238" cy="479425"/>
          </a:xfrm>
          <a:prstGeom prst="rect">
            <a:avLst/>
          </a:prstGeom>
          <a:noFill/>
          <a:ln w="9525">
            <a:noFill/>
            <a:miter lim="800000"/>
            <a:headEnd/>
            <a:tailEnd/>
          </a:ln>
        </p:spPr>
        <p:txBody>
          <a:bodyPr lIns="96653" tIns="48326" rIns="96653" bIns="48326" anchor="b"/>
          <a:lstStyle/>
          <a:p>
            <a:pPr algn="r"/>
            <a:fld id="{84723A11-A857-40F4-9913-BB00FAFE0018}" type="slidenum">
              <a:rPr lang="en-US" sz="1300">
                <a:latin typeface="Calibri" pitchFamily="34" charset="0"/>
              </a:rPr>
              <a:pPr algn="r"/>
              <a:t>28</a:t>
            </a:fld>
            <a:endParaRPr lang="en-US" sz="1300" dirty="0">
              <a:latin typeface="Calibri" pitchFamily="34" charset="0"/>
            </a:endParaRPr>
          </a:p>
        </p:txBody>
      </p:sp>
      <p:sp>
        <p:nvSpPr>
          <p:cNvPr id="245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145936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4143375" y="9120189"/>
            <a:ext cx="3170238" cy="479425"/>
          </a:xfrm>
          <a:prstGeom prst="rect">
            <a:avLst/>
          </a:prstGeom>
          <a:noFill/>
          <a:ln w="9525">
            <a:noFill/>
            <a:miter lim="800000"/>
            <a:headEnd/>
            <a:tailEnd/>
          </a:ln>
        </p:spPr>
        <p:txBody>
          <a:bodyPr lIns="96653" tIns="48326" rIns="96653" bIns="48326" anchor="b"/>
          <a:lstStyle/>
          <a:p>
            <a:pPr algn="r"/>
            <a:fld id="{4731C386-55A7-4C81-961A-0A28ADB5BB48}" type="slidenum">
              <a:rPr lang="en-US" sz="1300">
                <a:latin typeface="Calibri" pitchFamily="34" charset="0"/>
              </a:rPr>
              <a:pPr algn="r"/>
              <a:t>29</a:t>
            </a:fld>
            <a:endParaRPr lang="en-US" sz="1300" dirty="0">
              <a:latin typeface="Calibri" pitchFamily="34" charset="0"/>
            </a:endParaRPr>
          </a:p>
        </p:txBody>
      </p:sp>
      <p:sp>
        <p:nvSpPr>
          <p:cNvPr id="249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9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042657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CE0FA-B8D1-4628-A8FD-6B36E02810F0}" type="slidenum">
              <a:rPr lang="en-US" smtClean="0"/>
              <a:t>30</a:t>
            </a:fld>
            <a:endParaRPr lang="en-US"/>
          </a:p>
        </p:txBody>
      </p:sp>
    </p:spTree>
    <p:extLst>
      <p:ext uri="{BB962C8B-B14F-4D97-AF65-F5344CB8AC3E}">
        <p14:creationId xmlns:p14="http://schemas.microsoft.com/office/powerpoint/2010/main" val="1471321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67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634841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78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116329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08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107285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19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33367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96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387532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06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808870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16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882672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26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9927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CE0FA-B8D1-4628-A8FD-6B36E02810F0}" type="slidenum">
              <a:rPr lang="en-US" smtClean="0"/>
              <a:t>11</a:t>
            </a:fld>
            <a:endParaRPr lang="en-US"/>
          </a:p>
        </p:txBody>
      </p:sp>
    </p:spTree>
    <p:extLst>
      <p:ext uri="{BB962C8B-B14F-4D97-AF65-F5344CB8AC3E}">
        <p14:creationId xmlns:p14="http://schemas.microsoft.com/office/powerpoint/2010/main" val="3634060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2C32065-6C2F-4763-A1AA-ED4B38693156}" type="slidenum">
              <a:rPr lang="en-US" smtClean="0">
                <a:solidFill>
                  <a:prstClr val="black"/>
                </a:solidFill>
              </a:rPr>
              <a:pPr/>
              <a:t>12</a:t>
            </a:fld>
            <a:endParaRPr lang="en-US" smtClean="0">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dirty="0" smtClean="0"/>
              <a:t>Right-side figure: S. </a:t>
            </a:r>
            <a:r>
              <a:rPr lang="en-US" dirty="0" err="1" smtClean="0"/>
              <a:t>Rahmstorf</a:t>
            </a:r>
            <a:r>
              <a:rPr lang="en-US" dirty="0" smtClean="0"/>
              <a:t>/H. J. </a:t>
            </a:r>
            <a:r>
              <a:rPr lang="en-US" dirty="0" err="1" smtClean="0"/>
              <a:t>Schellnhuber</a:t>
            </a:r>
            <a:r>
              <a:rPr lang="en-US" dirty="0" smtClean="0"/>
              <a:t>:</a:t>
            </a:r>
            <a:br>
              <a:rPr lang="en-US" dirty="0" smtClean="0"/>
            </a:br>
            <a:r>
              <a:rPr lang="en-US" b="1" dirty="0" smtClean="0"/>
              <a:t>Der </a:t>
            </a:r>
            <a:r>
              <a:rPr lang="en-US" b="1" dirty="0" err="1" smtClean="0"/>
              <a:t>Klimawandel</a:t>
            </a:r>
            <a:r>
              <a:rPr lang="en-US" b="1" dirty="0" smtClean="0"/>
              <a:t> – Diagnose, </a:t>
            </a:r>
            <a:r>
              <a:rPr lang="en-US" b="1" dirty="0" err="1" smtClean="0"/>
              <a:t>Prognose</a:t>
            </a:r>
            <a:r>
              <a:rPr lang="en-US" b="1" dirty="0" smtClean="0"/>
              <a:t>, </a:t>
            </a:r>
            <a:r>
              <a:rPr lang="en-US" b="1" dirty="0" err="1" smtClean="0"/>
              <a:t>Therapie</a:t>
            </a:r>
            <a:r>
              <a:rPr lang="en-US" dirty="0" smtClean="0"/>
              <a:t/>
            </a:r>
            <a:br>
              <a:rPr lang="en-US" dirty="0" smtClean="0"/>
            </a:br>
            <a:r>
              <a:rPr lang="en-US" dirty="0" smtClean="0"/>
              <a:t>2006. 144 S., 7,90 Euro</a:t>
            </a:r>
            <a:br>
              <a:rPr lang="en-US" dirty="0" smtClean="0"/>
            </a:br>
            <a:r>
              <a:rPr lang="en-US" dirty="0" smtClean="0"/>
              <a:t>ISBN 3-406-50866-9</a:t>
            </a:r>
            <a:br>
              <a:rPr lang="en-US" dirty="0" smtClean="0"/>
            </a:br>
            <a:r>
              <a:rPr lang="en-US" dirty="0" smtClean="0"/>
              <a:t>C.H. Beck, </a:t>
            </a:r>
            <a:r>
              <a:rPr lang="en-US" dirty="0" err="1" smtClean="0"/>
              <a:t>München</a:t>
            </a:r>
            <a:endParaRPr lang="en-US" dirty="0" smtClean="0"/>
          </a:p>
          <a:p>
            <a:pPr eaLnBrk="1" hangingPunct="1"/>
            <a:endParaRPr lang="en-US" dirty="0" smtClean="0"/>
          </a:p>
          <a:p>
            <a:pPr eaLnBrk="1" hangingPunct="1"/>
            <a:r>
              <a:rPr lang="en-US" dirty="0" smtClean="0"/>
              <a:t>http://www.pik-potsdam.de/~stefan/klimawandel.html </a:t>
            </a:r>
          </a:p>
          <a:p>
            <a:pPr eaLnBrk="1" hangingPunct="1"/>
            <a:endParaRPr lang="en-US" dirty="0" smtClean="0"/>
          </a:p>
          <a:p>
            <a:pPr eaLnBrk="1" hangingPunct="1"/>
            <a:r>
              <a:rPr lang="en-US" dirty="0" smtClean="0"/>
              <a:t>Also printed in IPCC AR4</a:t>
            </a:r>
          </a:p>
        </p:txBody>
      </p:sp>
    </p:spTree>
    <p:extLst>
      <p:ext uri="{BB962C8B-B14F-4D97-AF65-F5344CB8AC3E}">
        <p14:creationId xmlns:p14="http://schemas.microsoft.com/office/powerpoint/2010/main" val="3504242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592165C-FB8A-4B7C-9CFB-ED0C166A09BD}" type="slidenum">
              <a:rPr lang="en-US" smtClean="0">
                <a:solidFill>
                  <a:prstClr val="black"/>
                </a:solidFill>
              </a:rPr>
              <a:pPr/>
              <a:t>13</a:t>
            </a:fld>
            <a:endParaRPr lang="en-US" smtClean="0">
              <a:solidFill>
                <a:prstClr val="black"/>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dirty="0" smtClean="0"/>
              <a:t>http://commons.wikimedia.org/wiki/File:Milankovitch_Variations.png</a:t>
            </a:r>
          </a:p>
        </p:txBody>
      </p:sp>
    </p:spTree>
    <p:extLst>
      <p:ext uri="{BB962C8B-B14F-4D97-AF65-F5344CB8AC3E}">
        <p14:creationId xmlns:p14="http://schemas.microsoft.com/office/powerpoint/2010/main" val="2626896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96442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87716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929749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DAE6FB-3507-458B-9CFF-D59A9CAEE579}"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DAE6FB-3507-458B-9CFF-D59A9CAEE579}" type="datetimeFigureOut">
              <a:rPr lang="en-US" smtClean="0"/>
              <a:t>5/23/2018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DAE6FB-3507-458B-9CFF-D59A9CAEE579}" type="datetimeFigureOut">
              <a:rPr lang="en-US" smtClean="0"/>
              <a:t>5/23/2018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5/23/2018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5/23/2018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61BD21C-8D66-40C3-9BAD-DDB80803ACA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252690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2DAE6FB-3507-458B-9CFF-D59A9CAEE579}" type="datetimeFigureOut">
              <a:rPr lang="en-US" smtClean="0"/>
              <a:t>5/23/2018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61BD21C-8D66-40C3-9BAD-DDB80803ACA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DAE6FB-3507-458B-9CFF-D59A9CAEE579}"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DAE6FB-3507-458B-9CFF-D59A9CAEE579}"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2DAE6FB-3507-458B-9CFF-D59A9CAEE579}" type="datetimeFigureOut">
              <a:rPr lang="en-US" smtClean="0"/>
              <a:t>5/23/2018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2DAE6FB-3507-458B-9CFF-D59A9CAEE579}" type="datetimeFigureOut">
              <a:rPr lang="en-US" smtClean="0"/>
              <a:t>5/23/2018</a:t>
            </a:fld>
            <a:endParaRPr lang="en-US"/>
          </a:p>
        </p:txBody>
      </p:sp>
      <p:sp>
        <p:nvSpPr>
          <p:cNvPr id="8" name="Slide Number Placeholder 7"/>
          <p:cNvSpPr>
            <a:spLocks noGrp="1"/>
          </p:cNvSpPr>
          <p:nvPr>
            <p:ph type="sldNum" sz="quarter" idx="11"/>
          </p:nvPr>
        </p:nvSpPr>
        <p:spPr/>
        <p:txBody>
          <a:bodyPr/>
          <a:lstStyle/>
          <a:p>
            <a:fld id="{561BD21C-8D66-40C3-9BAD-DDB80803ACA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5/23/2018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552250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DAE6FB-3507-458B-9CFF-D59A9CAEE579}"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561BD21C-8D66-40C3-9BAD-DDB80803ACAE}"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2DAE6FB-3507-458B-9CFF-D59A9CAEE579}"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DAE6FB-3507-458B-9CFF-D59A9CAEE579}"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DAE6FB-3507-458B-9CFF-D59A9CAEE579}"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8937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t>5/23/2018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35298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t>5/23/2018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581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5/23/2018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64959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0283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02509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t>5/23/2018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t>‹#›</a:t>
            </a:fld>
            <a:endParaRPr lang="en-US"/>
          </a:p>
        </p:txBody>
      </p:sp>
    </p:spTree>
    <p:extLst>
      <p:ext uri="{BB962C8B-B14F-4D97-AF65-F5344CB8AC3E}">
        <p14:creationId xmlns:p14="http://schemas.microsoft.com/office/powerpoint/2010/main" val="2045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2DAE6FB-3507-458B-9CFF-D59A9CAEE579}" type="datetimeFigureOut">
              <a:rPr lang="en-US" smtClean="0"/>
              <a:t>5/23/2018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61BD21C-8D66-40C3-9BAD-DDB80803ACA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2DAE6FB-3507-458B-9CFF-D59A9CAEE579}" type="datetimeFigureOut">
              <a:rPr lang="en-US" smtClean="0"/>
              <a:t>5/23/2018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61BD21C-8D66-40C3-9BAD-DDB80803ACA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26.xml"/><Relationship Id="rId7" Type="http://schemas.openxmlformats.org/officeDocument/2006/relationships/image" Target="../media/image35.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37.wmf"/><Relationship Id="rId5" Type="http://schemas.openxmlformats.org/officeDocument/2006/relationships/image" Target="../media/image14.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36.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8.wmf"/><Relationship Id="rId4" Type="http://schemas.openxmlformats.org/officeDocument/2006/relationships/oleObject" Target="../embeddings/oleObject13.bin"/></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9.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image" Target="../media/image10.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1.wmf"/><Relationship Id="rId4" Type="http://schemas.openxmlformats.org/officeDocument/2006/relationships/oleObject" Target="../embeddings/oleObject4.bin"/><Relationship Id="rId9"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4.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14600"/>
            <a:ext cx="8229600" cy="1143000"/>
          </a:xfrm>
        </p:spPr>
        <p:txBody>
          <a:bodyPr>
            <a:normAutofit/>
          </a:bodyPr>
          <a:lstStyle/>
          <a:p>
            <a:r>
              <a:rPr lang="en-US" dirty="0" smtClean="0">
                <a:solidFill>
                  <a:srgbClr val="0000FF"/>
                </a:solidFill>
                <a:effectLst>
                  <a:outerShdw blurRad="38100" dist="38100" dir="2700000" algn="tl">
                    <a:srgbClr val="000000">
                      <a:alpha val="43137"/>
                    </a:srgbClr>
                  </a:outerShdw>
                </a:effectLst>
              </a:rPr>
              <a:t>Climate Sensitivity, </a:t>
            </a:r>
            <a:r>
              <a:rPr lang="en-US" dirty="0" err="1" smtClean="0">
                <a:solidFill>
                  <a:srgbClr val="0000FF"/>
                </a:solidFill>
                <a:effectLst>
                  <a:outerShdw blurRad="38100" dist="38100" dir="2700000" algn="tl">
                    <a:srgbClr val="000000">
                      <a:alpha val="43137"/>
                    </a:srgbClr>
                  </a:outerShdw>
                </a:effectLst>
              </a:rPr>
              <a:t>Forcings</a:t>
            </a:r>
            <a:r>
              <a:rPr lang="en-US" dirty="0" smtClean="0">
                <a:solidFill>
                  <a:srgbClr val="0000FF"/>
                </a:solidFill>
                <a:effectLst>
                  <a:outerShdw blurRad="38100" dist="38100" dir="2700000" algn="tl">
                    <a:srgbClr val="000000">
                      <a:alpha val="43137"/>
                    </a:srgbClr>
                  </a:outerShdw>
                </a:effectLst>
              </a:rPr>
              <a:t>, And Feedbacks</a:t>
            </a:r>
            <a:endParaRPr lang="en-US"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1125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dirty="0" smtClean="0">
                <a:solidFill>
                  <a:srgbClr val="0D50E5"/>
                </a:solidFill>
                <a:effectLst>
                  <a:outerShdw blurRad="38100" dist="38100" dir="2700000" algn="tl">
                    <a:srgbClr val="000000">
                      <a:alpha val="43137"/>
                    </a:srgbClr>
                  </a:outerShdw>
                </a:effectLst>
              </a:rPr>
              <a:t>Examples of Forcing:</a:t>
            </a:r>
          </a:p>
        </p:txBody>
      </p:sp>
      <p:sp>
        <p:nvSpPr>
          <p:cNvPr id="180227" name="Rectangle 3"/>
          <p:cNvSpPr>
            <a:spLocks noGrp="1" noChangeArrowheads="1"/>
          </p:cNvSpPr>
          <p:nvPr>
            <p:ph type="body" idx="1"/>
          </p:nvPr>
        </p:nvSpPr>
        <p:spPr>
          <a:xfrm>
            <a:off x="457200" y="1981200"/>
            <a:ext cx="8229600" cy="4525963"/>
          </a:xfrm>
        </p:spPr>
        <p:txBody>
          <a:bodyPr/>
          <a:lstStyle/>
          <a:p>
            <a:pPr>
              <a:spcAft>
                <a:spcPts val="1200"/>
              </a:spcAft>
            </a:pPr>
            <a:r>
              <a:rPr lang="en-US" dirty="0" smtClean="0">
                <a:solidFill>
                  <a:srgbClr val="002060"/>
                </a:solidFill>
              </a:rPr>
              <a:t> Changing solar constant</a:t>
            </a:r>
          </a:p>
          <a:p>
            <a:pPr>
              <a:spcAft>
                <a:spcPts val="1200"/>
              </a:spcAft>
            </a:pPr>
            <a:r>
              <a:rPr lang="en-US" dirty="0" smtClean="0">
                <a:solidFill>
                  <a:srgbClr val="002060"/>
                </a:solidFill>
              </a:rPr>
              <a:t> Orbital forcing</a:t>
            </a:r>
          </a:p>
          <a:p>
            <a:pPr>
              <a:spcAft>
                <a:spcPts val="1200"/>
              </a:spcAft>
            </a:pPr>
            <a:r>
              <a:rPr lang="en-US" dirty="0" smtClean="0">
                <a:solidFill>
                  <a:srgbClr val="002060"/>
                </a:solidFill>
              </a:rPr>
              <a:t> Changing concentrations of non-interactive greenhouse gases</a:t>
            </a:r>
          </a:p>
          <a:p>
            <a:pPr>
              <a:spcAft>
                <a:spcPts val="1200"/>
              </a:spcAft>
            </a:pPr>
            <a:r>
              <a:rPr lang="en-US" dirty="0" smtClean="0">
                <a:solidFill>
                  <a:srgbClr val="002060"/>
                </a:solidFill>
              </a:rPr>
              <a:t> Volcanic aerosols</a:t>
            </a:r>
          </a:p>
          <a:p>
            <a:pPr>
              <a:spcAft>
                <a:spcPts val="1200"/>
              </a:spcAft>
            </a:pPr>
            <a:r>
              <a:rPr lang="en-US" dirty="0" smtClean="0">
                <a:solidFill>
                  <a:srgbClr val="002060"/>
                </a:solidFill>
              </a:rPr>
              <a:t> Manmade aerosols</a:t>
            </a:r>
          </a:p>
          <a:p>
            <a:pPr>
              <a:spcAft>
                <a:spcPts val="1200"/>
              </a:spcAft>
            </a:pPr>
            <a:r>
              <a:rPr lang="en-US" dirty="0" smtClean="0">
                <a:solidFill>
                  <a:srgbClr val="002060"/>
                </a:solidFill>
              </a:rPr>
              <a:t> Land use changes</a:t>
            </a:r>
          </a:p>
        </p:txBody>
      </p:sp>
    </p:spTree>
    <p:extLst>
      <p:ext uri="{BB962C8B-B14F-4D97-AF65-F5344CB8AC3E}">
        <p14:creationId xmlns:p14="http://schemas.microsoft.com/office/powerpoint/2010/main" val="128163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fade">
                                      <p:cBhvr>
                                        <p:cTn id="7" dur="500"/>
                                        <p:tgtEl>
                                          <p:spTgt spid="180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227">
                                            <p:txEl>
                                              <p:pRg st="1" end="1"/>
                                            </p:txEl>
                                          </p:spTgt>
                                        </p:tgtEl>
                                        <p:attrNameLst>
                                          <p:attrName>style.visibility</p:attrName>
                                        </p:attrNameLst>
                                      </p:cBhvr>
                                      <p:to>
                                        <p:strVal val="visible"/>
                                      </p:to>
                                    </p:set>
                                    <p:animEffect transition="in" filter="fade">
                                      <p:cBhvr>
                                        <p:cTn id="12" dur="500"/>
                                        <p:tgtEl>
                                          <p:spTgt spid="180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227">
                                            <p:txEl>
                                              <p:pRg st="2" end="2"/>
                                            </p:txEl>
                                          </p:spTgt>
                                        </p:tgtEl>
                                        <p:attrNameLst>
                                          <p:attrName>style.visibility</p:attrName>
                                        </p:attrNameLst>
                                      </p:cBhvr>
                                      <p:to>
                                        <p:strVal val="visible"/>
                                      </p:to>
                                    </p:set>
                                    <p:animEffect transition="in" filter="fade">
                                      <p:cBhvr>
                                        <p:cTn id="17" dur="500"/>
                                        <p:tgtEl>
                                          <p:spTgt spid="1802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0227">
                                            <p:txEl>
                                              <p:pRg st="3" end="3"/>
                                            </p:txEl>
                                          </p:spTgt>
                                        </p:tgtEl>
                                        <p:attrNameLst>
                                          <p:attrName>style.visibility</p:attrName>
                                        </p:attrNameLst>
                                      </p:cBhvr>
                                      <p:to>
                                        <p:strVal val="visible"/>
                                      </p:to>
                                    </p:set>
                                    <p:animEffect transition="in" filter="fade">
                                      <p:cBhvr>
                                        <p:cTn id="22" dur="500"/>
                                        <p:tgtEl>
                                          <p:spTgt spid="1802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0227">
                                            <p:txEl>
                                              <p:pRg st="4" end="4"/>
                                            </p:txEl>
                                          </p:spTgt>
                                        </p:tgtEl>
                                        <p:attrNameLst>
                                          <p:attrName>style.visibility</p:attrName>
                                        </p:attrNameLst>
                                      </p:cBhvr>
                                      <p:to>
                                        <p:strVal val="visible"/>
                                      </p:to>
                                    </p:set>
                                    <p:animEffect transition="in" filter="fade">
                                      <p:cBhvr>
                                        <p:cTn id="27" dur="500"/>
                                        <p:tgtEl>
                                          <p:spTgt spid="1802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0227">
                                            <p:txEl>
                                              <p:pRg st="5" end="5"/>
                                            </p:txEl>
                                          </p:spTgt>
                                        </p:tgtEl>
                                        <p:attrNameLst>
                                          <p:attrName>style.visibility</p:attrName>
                                        </p:attrNameLst>
                                      </p:cBhvr>
                                      <p:to>
                                        <p:strVal val="visible"/>
                                      </p:to>
                                    </p:set>
                                    <p:animEffect transition="in" filter="fade">
                                      <p:cBhvr>
                                        <p:cTn id="32" dur="500"/>
                                        <p:tgtEl>
                                          <p:spTgt spid="180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992" y="1859629"/>
            <a:ext cx="7886700" cy="1325563"/>
          </a:xfrm>
        </p:spPr>
        <p:txBody>
          <a:bodyPr/>
          <a:lstStyle/>
          <a:p>
            <a:r>
              <a:rPr lang="en-US" dirty="0" smtClean="0">
                <a:solidFill>
                  <a:srgbClr val="0000FF"/>
                </a:solidFill>
                <a:effectLst>
                  <a:outerShdw blurRad="38100" dist="38100" dir="2700000" algn="tl">
                    <a:srgbClr val="000000">
                      <a:alpha val="43137"/>
                    </a:srgbClr>
                  </a:outerShdw>
                </a:effectLst>
              </a:rPr>
              <a:t>Earth Rotation and Orbital Variations</a:t>
            </a:r>
            <a:endParaRPr lang="en-US"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0745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2514600" cy="2773362"/>
          </a:xfrm>
        </p:spPr>
        <p:txBody>
          <a:bodyPr>
            <a:normAutofit/>
          </a:bodyPr>
          <a:lstStyle/>
          <a:p>
            <a:pPr eaLnBrk="1" hangingPunct="1">
              <a:defRPr/>
            </a:pPr>
            <a:r>
              <a:rPr lang="en-US" sz="4000" dirty="0" smtClean="0">
                <a:solidFill>
                  <a:srgbClr val="002060"/>
                </a:solidFill>
                <a:effectLst>
                  <a:outerShdw blurRad="38100" dist="38100" dir="2700000" algn="tl">
                    <a:srgbClr val="000000">
                      <a:alpha val="43137"/>
                    </a:srgbClr>
                  </a:outerShdw>
                </a:effectLst>
              </a:rPr>
              <a:t>Climate Forcing by Orbital Variations</a:t>
            </a:r>
          </a:p>
        </p:txBody>
      </p:sp>
      <p:pic>
        <p:nvPicPr>
          <p:cNvPr id="23556" name="Picture 3" descr="C:\Users\Kerry Emaanuel\Class\CLIMATE\280px-MilutinMilankovic.png"/>
          <p:cNvPicPr>
            <a:picLocks noChangeAspect="1" noChangeArrowheads="1"/>
          </p:cNvPicPr>
          <p:nvPr/>
        </p:nvPicPr>
        <p:blipFill>
          <a:blip r:embed="rId3" cstate="print"/>
          <a:srcRect/>
          <a:stretch>
            <a:fillRect/>
          </a:stretch>
        </p:blipFill>
        <p:spPr bwMode="auto">
          <a:xfrm>
            <a:off x="549165" y="2848303"/>
            <a:ext cx="2062163" cy="3019425"/>
          </a:xfrm>
          <a:prstGeom prst="rect">
            <a:avLst/>
          </a:prstGeom>
          <a:noFill/>
          <a:ln w="9525">
            <a:noFill/>
            <a:miter lim="800000"/>
            <a:headEnd/>
            <a:tailEnd/>
          </a:ln>
        </p:spPr>
      </p:pic>
      <p:sp>
        <p:nvSpPr>
          <p:cNvPr id="23557" name="TextBox 4"/>
          <p:cNvSpPr txBox="1">
            <a:spLocks noChangeArrowheads="1"/>
          </p:cNvSpPr>
          <p:nvPr/>
        </p:nvSpPr>
        <p:spPr bwMode="auto">
          <a:xfrm>
            <a:off x="152400" y="5985641"/>
            <a:ext cx="3200400" cy="366713"/>
          </a:xfrm>
          <a:prstGeom prst="rect">
            <a:avLst/>
          </a:prstGeom>
          <a:noFill/>
          <a:ln w="9525">
            <a:noFill/>
            <a:miter lim="800000"/>
            <a:headEnd/>
            <a:tailEnd/>
          </a:ln>
        </p:spPr>
        <p:txBody>
          <a:bodyPr>
            <a:spAutoFit/>
          </a:bodyPr>
          <a:lstStyle/>
          <a:p>
            <a:r>
              <a:rPr lang="en-US" b="1" dirty="0" err="1">
                <a:solidFill>
                  <a:prstClr val="black"/>
                </a:solidFill>
              </a:rPr>
              <a:t>Milutin</a:t>
            </a:r>
            <a:r>
              <a:rPr lang="en-US" b="1" dirty="0">
                <a:solidFill>
                  <a:prstClr val="black"/>
                </a:solidFill>
              </a:rPr>
              <a:t> </a:t>
            </a:r>
            <a:r>
              <a:rPr lang="en-US" b="1" dirty="0" err="1">
                <a:solidFill>
                  <a:prstClr val="black"/>
                </a:solidFill>
              </a:rPr>
              <a:t>Milanković</a:t>
            </a:r>
            <a:r>
              <a:rPr lang="en-US" b="1" dirty="0">
                <a:solidFill>
                  <a:prstClr val="black"/>
                </a:solidFill>
              </a:rPr>
              <a:t>, 1879-1958</a:t>
            </a:r>
            <a:endParaRPr lang="en-US" dirty="0">
              <a:solidFill>
                <a:prstClr val="black"/>
              </a:solidFill>
            </a:endParaRPr>
          </a:p>
        </p:txBody>
      </p:sp>
      <p:sp>
        <p:nvSpPr>
          <p:cNvPr id="3" name="Rectangle 2"/>
          <p:cNvSpPr/>
          <p:nvPr/>
        </p:nvSpPr>
        <p:spPr>
          <a:xfrm>
            <a:off x="-38100" y="6352354"/>
            <a:ext cx="3505200" cy="307777"/>
          </a:xfrm>
          <a:prstGeom prst="rect">
            <a:avLst/>
          </a:prstGeom>
        </p:spPr>
        <p:txBody>
          <a:bodyPr wrap="square">
            <a:spAutoFit/>
          </a:bodyPr>
          <a:lstStyle/>
          <a:p>
            <a:pPr algn="ctr"/>
            <a:r>
              <a:rPr lang="en-US" sz="1400" dirty="0">
                <a:solidFill>
                  <a:prstClr val="black"/>
                </a:solidFill>
                <a:latin typeface="Arial" panose="020B0604020202020204" pitchFamily="34" charset="0"/>
                <a:cs typeface="Arial" panose="020B0604020202020204" pitchFamily="34" charset="0"/>
              </a:rPr>
              <a:t>Portrait </a:t>
            </a:r>
            <a:r>
              <a:rPr lang="en-US" sz="1400" dirty="0" smtClean="0">
                <a:solidFill>
                  <a:prstClr val="black"/>
                </a:solidFill>
                <a:latin typeface="Arial" panose="020B0604020202020204" pitchFamily="34" charset="0"/>
                <a:cs typeface="Arial" panose="020B0604020202020204" pitchFamily="34" charset="0"/>
              </a:rPr>
              <a:t>by </a:t>
            </a:r>
            <a:r>
              <a:rPr lang="en-US" sz="1400" dirty="0" err="1">
                <a:solidFill>
                  <a:prstClr val="black"/>
                </a:solidFill>
                <a:latin typeface="Arial" panose="020B0604020202020204" pitchFamily="34" charset="0"/>
                <a:cs typeface="Arial" panose="020B0604020202020204" pitchFamily="34" charset="0"/>
              </a:rPr>
              <a:t>Paja</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Jovanović</a:t>
            </a:r>
            <a:r>
              <a:rPr lang="en-US" sz="1400" dirty="0">
                <a:solidFill>
                  <a:prstClr val="black"/>
                </a:solidFill>
                <a:latin typeface="Arial" panose="020B0604020202020204" pitchFamily="34" charset="0"/>
                <a:cs typeface="Arial" panose="020B0604020202020204" pitchFamily="34" charset="0"/>
              </a:rPr>
              <a:t> (1859-1957)</a:t>
            </a:r>
          </a:p>
        </p:txBody>
      </p:sp>
      <p:pic>
        <p:nvPicPr>
          <p:cNvPr id="6146" name="Picture 2" descr="http://www.ipcc.ch/publications_and_data/ar4/wg1/en/fig/faq-6-1-figure-1-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7820" y="564807"/>
            <a:ext cx="5162476" cy="32723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33058" y="3837150"/>
            <a:ext cx="4572000" cy="3108543"/>
          </a:xfrm>
          <a:prstGeom prst="rect">
            <a:avLst/>
          </a:prstGeom>
        </p:spPr>
        <p:txBody>
          <a:bodyPr>
            <a:spAutoFit/>
          </a:bodyPr>
          <a:lstStyle/>
          <a:p>
            <a:r>
              <a:rPr lang="en-US" sz="1600" dirty="0">
                <a:solidFill>
                  <a:prstClr val="black"/>
                </a:solidFill>
                <a:latin typeface="Arial" panose="020B0604020202020204" pitchFamily="34" charset="0"/>
                <a:cs typeface="Arial" panose="020B0604020202020204" pitchFamily="34" charset="0"/>
              </a:rPr>
              <a:t>Schematic of the Earth’s orbital changes (</a:t>
            </a:r>
            <a:r>
              <a:rPr lang="en-US" sz="1600" dirty="0" err="1">
                <a:solidFill>
                  <a:prstClr val="black"/>
                </a:solidFill>
                <a:latin typeface="Arial" panose="020B0604020202020204" pitchFamily="34" charset="0"/>
                <a:cs typeface="Arial" panose="020B0604020202020204" pitchFamily="34" charset="0"/>
              </a:rPr>
              <a:t>Milankovitch</a:t>
            </a:r>
            <a:r>
              <a:rPr lang="en-US" sz="1600" dirty="0">
                <a:solidFill>
                  <a:prstClr val="black"/>
                </a:solidFill>
                <a:latin typeface="Arial" panose="020B0604020202020204" pitchFamily="34" charset="0"/>
                <a:cs typeface="Arial" panose="020B0604020202020204" pitchFamily="34" charset="0"/>
              </a:rPr>
              <a:t> cycles) that drive the ice age cycles. ‘T’ denotes changes in the tilt (or obliquity) of the Earth’s axis, ‘E’ denotes changes in the eccentricity of the orbit (due to variations in the minor axis of the ellipse), and ‘P’ denotes precession, that is, changes in the direction of the axis tilt at a given point of the orbit. </a:t>
            </a:r>
            <a:r>
              <a:rPr lang="en-US" sz="1600" i="1" dirty="0">
                <a:solidFill>
                  <a:prstClr val="black"/>
                </a:solidFill>
                <a:latin typeface="Arial" panose="020B0604020202020204" pitchFamily="34" charset="0"/>
                <a:cs typeface="Arial" panose="020B0604020202020204" pitchFamily="34" charset="0"/>
              </a:rPr>
              <a:t>Source: </a:t>
            </a:r>
            <a:r>
              <a:rPr lang="en-US" sz="1600" i="1" dirty="0" err="1">
                <a:solidFill>
                  <a:prstClr val="black"/>
                </a:solidFill>
                <a:latin typeface="Arial" panose="020B0604020202020204" pitchFamily="34" charset="0"/>
                <a:cs typeface="Arial" panose="020B0604020202020204" pitchFamily="34" charset="0"/>
              </a:rPr>
              <a:t>Rahmstorf</a:t>
            </a:r>
            <a:r>
              <a:rPr lang="en-US" sz="1600" i="1" dirty="0">
                <a:solidFill>
                  <a:prstClr val="black"/>
                </a:solidFill>
                <a:latin typeface="Arial" panose="020B0604020202020204" pitchFamily="34" charset="0"/>
                <a:cs typeface="Arial" panose="020B0604020202020204" pitchFamily="34" charset="0"/>
              </a:rPr>
              <a:t> and </a:t>
            </a:r>
            <a:r>
              <a:rPr lang="en-US" sz="1600" i="1" dirty="0" err="1">
                <a:solidFill>
                  <a:prstClr val="black"/>
                </a:solidFill>
                <a:latin typeface="Arial" panose="020B0604020202020204" pitchFamily="34" charset="0"/>
                <a:cs typeface="Arial" panose="020B0604020202020204" pitchFamily="34" charset="0"/>
              </a:rPr>
              <a:t>Schellnhuber</a:t>
            </a:r>
            <a:r>
              <a:rPr lang="en-US" sz="1600" i="1" dirty="0">
                <a:solidFill>
                  <a:prstClr val="black"/>
                </a:solidFill>
                <a:latin typeface="Arial" panose="020B0604020202020204" pitchFamily="34" charset="0"/>
                <a:cs typeface="Arial" panose="020B0604020202020204" pitchFamily="34" charset="0"/>
              </a:rPr>
              <a:t> (2006</a:t>
            </a:r>
            <a:r>
              <a:rPr lang="en-US" sz="1600" i="1" dirty="0" smtClean="0">
                <a:solidFill>
                  <a:prstClr val="black"/>
                </a:solidFill>
                <a:latin typeface="Arial" panose="020B0604020202020204" pitchFamily="34" charset="0"/>
                <a:cs typeface="Arial" panose="020B0604020202020204" pitchFamily="34" charset="0"/>
              </a:rPr>
              <a:t>): </a:t>
            </a:r>
            <a:r>
              <a:rPr lang="en-US" sz="1600" i="1" dirty="0">
                <a:solidFill>
                  <a:prstClr val="black"/>
                </a:solidFill>
                <a:latin typeface="Arial" panose="020B0604020202020204" pitchFamily="34" charset="0"/>
                <a:cs typeface="Arial" panose="020B0604020202020204" pitchFamily="34" charset="0"/>
              </a:rPr>
              <a:t>Der </a:t>
            </a:r>
            <a:r>
              <a:rPr lang="en-US" sz="1600" i="1" dirty="0" err="1">
                <a:solidFill>
                  <a:prstClr val="black"/>
                </a:solidFill>
                <a:latin typeface="Arial" panose="020B0604020202020204" pitchFamily="34" charset="0"/>
                <a:cs typeface="Arial" panose="020B0604020202020204" pitchFamily="34" charset="0"/>
              </a:rPr>
              <a:t>Klimawandel</a:t>
            </a:r>
            <a:r>
              <a:rPr lang="en-US" sz="1600" i="1" dirty="0">
                <a:solidFill>
                  <a:prstClr val="black"/>
                </a:solidFill>
                <a:latin typeface="Arial" panose="020B0604020202020204" pitchFamily="34" charset="0"/>
                <a:cs typeface="Arial" panose="020B0604020202020204" pitchFamily="34" charset="0"/>
              </a:rPr>
              <a:t> – Diagnose, </a:t>
            </a:r>
            <a:r>
              <a:rPr lang="en-US" sz="1600" i="1" dirty="0" err="1">
                <a:solidFill>
                  <a:prstClr val="black"/>
                </a:solidFill>
                <a:latin typeface="Arial" panose="020B0604020202020204" pitchFamily="34" charset="0"/>
                <a:cs typeface="Arial" panose="020B0604020202020204" pitchFamily="34" charset="0"/>
              </a:rPr>
              <a:t>Prognose</a:t>
            </a:r>
            <a:r>
              <a:rPr lang="en-US" sz="1600" i="1" dirty="0">
                <a:solidFill>
                  <a:prstClr val="black"/>
                </a:solidFill>
                <a:latin typeface="Arial" panose="020B0604020202020204" pitchFamily="34" charset="0"/>
                <a:cs typeface="Arial" panose="020B0604020202020204" pitchFamily="34" charset="0"/>
              </a:rPr>
              <a:t>, </a:t>
            </a:r>
            <a:r>
              <a:rPr lang="en-US" sz="1600" i="1" dirty="0" err="1" smtClean="0">
                <a:solidFill>
                  <a:prstClr val="black"/>
                </a:solidFill>
                <a:latin typeface="Arial" panose="020B0604020202020204" pitchFamily="34" charset="0"/>
                <a:cs typeface="Arial" panose="020B0604020202020204" pitchFamily="34" charset="0"/>
              </a:rPr>
              <a:t>Therapie</a:t>
            </a:r>
            <a:r>
              <a:rPr lang="en-US" sz="1600" i="1" dirty="0" smtClean="0">
                <a:solidFill>
                  <a:prstClr val="black"/>
                </a:solidFill>
                <a:latin typeface="Arial" panose="020B0604020202020204" pitchFamily="34" charset="0"/>
                <a:cs typeface="Arial" panose="020B0604020202020204" pitchFamily="34" charset="0"/>
              </a:rPr>
              <a:t>, C. H. Beck, Munich</a:t>
            </a:r>
            <a:r>
              <a:rPr lang="en-US" sz="1600" dirty="0">
                <a:solidFill>
                  <a:prstClr val="black"/>
                </a:solidFill>
                <a:latin typeface="Arial" panose="020B0604020202020204" pitchFamily="34" charset="0"/>
                <a:cs typeface="Arial" panose="020B0604020202020204" pitchFamily="34" charset="0"/>
              </a:rPr>
              <a:t/>
            </a:r>
            <a:br>
              <a:rPr lang="en-US" sz="1600" dirty="0">
                <a:solidFill>
                  <a:prstClr val="black"/>
                </a:solidFill>
                <a:latin typeface="Arial" panose="020B0604020202020204" pitchFamily="34" charset="0"/>
                <a:cs typeface="Arial" panose="020B0604020202020204" pitchFamily="34" charset="0"/>
              </a:rPr>
            </a:br>
            <a:endParaRPr 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6118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idx="4294967295"/>
          </p:nvPr>
        </p:nvSpPr>
        <p:spPr>
          <a:xfrm>
            <a:off x="457200" y="228600"/>
            <a:ext cx="8229600" cy="832945"/>
          </a:xfrm>
        </p:spPr>
        <p:txBody>
          <a:bodyPr>
            <a:normAutofit/>
          </a:bodyPr>
          <a:lstStyle/>
          <a:p>
            <a:pPr algn="ctr" eaLnBrk="1" hangingPunct="1">
              <a:defRPr/>
            </a:pPr>
            <a:r>
              <a:rPr lang="en-US" sz="3200" dirty="0" smtClean="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Climate Forcing and Response</a:t>
            </a:r>
          </a:p>
        </p:txBody>
      </p:sp>
      <p:pic>
        <p:nvPicPr>
          <p:cNvPr id="24579" name="Picture 2" descr="C:\Users\Kerry Emaanuel\Class\CLIMATE\Milankovitch_Variations.png"/>
          <p:cNvPicPr>
            <a:picLocks noChangeAspect="1" noChangeArrowheads="1"/>
          </p:cNvPicPr>
          <p:nvPr/>
        </p:nvPicPr>
        <p:blipFill>
          <a:blip r:embed="rId3" cstate="print"/>
          <a:srcRect/>
          <a:stretch>
            <a:fillRect/>
          </a:stretch>
        </p:blipFill>
        <p:spPr bwMode="auto">
          <a:xfrm>
            <a:off x="1466193" y="1061545"/>
            <a:ext cx="6934200" cy="5254625"/>
          </a:xfrm>
          <a:prstGeom prst="rect">
            <a:avLst/>
          </a:prstGeom>
          <a:noFill/>
          <a:ln w="9525">
            <a:noFill/>
            <a:miter lim="800000"/>
            <a:headEnd/>
            <a:tailEnd/>
          </a:ln>
        </p:spPr>
      </p:pic>
      <p:sp>
        <p:nvSpPr>
          <p:cNvPr id="4" name="TextBox 3"/>
          <p:cNvSpPr txBox="1"/>
          <p:nvPr/>
        </p:nvSpPr>
        <p:spPr bwMode="auto">
          <a:xfrm>
            <a:off x="5151087" y="6413390"/>
            <a:ext cx="3637935" cy="307777"/>
          </a:xfrm>
          <a:prstGeom prst="rect">
            <a:avLst/>
          </a:prstGeom>
          <a:noFill/>
          <a:ln w="9525">
            <a:noFill/>
            <a:miter lim="800000"/>
            <a:headEnd/>
            <a:tailEnd/>
          </a:ln>
        </p:spPr>
        <p:txBody>
          <a:bodyPr wrap="square" rtlCol="0">
            <a:spAutoFit/>
          </a:bodyPr>
          <a:lstStyle/>
          <a:p>
            <a:r>
              <a:rPr lang="en-US" sz="1400" dirty="0" smtClean="0">
                <a:solidFill>
                  <a:prstClr val="black"/>
                </a:solidFill>
                <a:latin typeface="Arial" panose="020B0604020202020204" pitchFamily="34" charset="0"/>
                <a:cs typeface="Arial" panose="020B0604020202020204" pitchFamily="34" charset="0"/>
              </a:rPr>
              <a:t>Image credit: </a:t>
            </a:r>
            <a:r>
              <a:rPr lang="en-US" sz="1400" i="1" dirty="0" smtClean="0">
                <a:solidFill>
                  <a:prstClr val="black"/>
                </a:solidFill>
                <a:latin typeface="Arial" panose="020B0604020202020204" pitchFamily="34" charset="0"/>
                <a:cs typeface="Arial" panose="020B0604020202020204" pitchFamily="34" charset="0"/>
              </a:rPr>
              <a:t>Robert A. Rohde, Wikipedia</a:t>
            </a:r>
            <a:endParaRPr lang="en-US" sz="14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8118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313_508_F2"/>
          <p:cNvPicPr>
            <a:picLocks noChangeAspect="1" noChangeArrowheads="1"/>
          </p:cNvPicPr>
          <p:nvPr/>
        </p:nvPicPr>
        <p:blipFill>
          <a:blip r:embed="rId3" cstate="print"/>
          <a:srcRect t="66206" r="21001"/>
          <a:stretch>
            <a:fillRect/>
          </a:stretch>
        </p:blipFill>
        <p:spPr bwMode="auto">
          <a:xfrm>
            <a:off x="152400" y="1295400"/>
            <a:ext cx="8610600" cy="2922588"/>
          </a:xfrm>
          <a:prstGeom prst="rect">
            <a:avLst/>
          </a:prstGeom>
          <a:noFill/>
          <a:ln w="9525">
            <a:noFill/>
            <a:miter lim="800000"/>
            <a:headEnd/>
            <a:tailEnd/>
          </a:ln>
        </p:spPr>
      </p:pic>
      <p:sp>
        <p:nvSpPr>
          <p:cNvPr id="198662" name="Text Box 6"/>
          <p:cNvSpPr txBox="1">
            <a:spLocks noChangeArrowheads="1"/>
          </p:cNvSpPr>
          <p:nvPr/>
        </p:nvSpPr>
        <p:spPr bwMode="auto">
          <a:xfrm>
            <a:off x="1752600" y="4572000"/>
            <a:ext cx="6629400" cy="1004888"/>
          </a:xfrm>
          <a:prstGeom prst="rect">
            <a:avLst/>
          </a:prstGeom>
          <a:noFill/>
          <a:ln w="9525">
            <a:noFill/>
            <a:miter lim="800000"/>
            <a:headEnd/>
            <a:tailEnd/>
          </a:ln>
          <a:effectLst/>
        </p:spPr>
        <p:txBody>
          <a:bodyPr>
            <a:spAutoFit/>
          </a:bodyPr>
          <a:lstStyle/>
          <a:p>
            <a:pPr>
              <a:spcBef>
                <a:spcPct val="50000"/>
              </a:spcBef>
              <a:defRPr/>
            </a:pPr>
            <a:r>
              <a:rPr lang="en-US" sz="2400">
                <a:solidFill>
                  <a:prstClr val="black"/>
                </a:solidFill>
                <a:effectLst>
                  <a:outerShdw blurRad="38100" dist="38100" dir="2700000" algn="tl">
                    <a:srgbClr val="C0C0C0"/>
                  </a:outerShdw>
                </a:effectLst>
              </a:rPr>
              <a:t>Black:  Time rate of change of ice volume</a:t>
            </a:r>
          </a:p>
          <a:p>
            <a:pPr>
              <a:spcBef>
                <a:spcPct val="50000"/>
              </a:spcBef>
              <a:defRPr/>
            </a:pPr>
            <a:r>
              <a:rPr lang="en-US" sz="2400">
                <a:solidFill>
                  <a:srgbClr val="C82004"/>
                </a:solidFill>
                <a:effectLst>
                  <a:outerShdw blurRad="38100" dist="38100" dir="2700000" algn="tl">
                    <a:srgbClr val="C0C0C0"/>
                  </a:outerShdw>
                </a:effectLst>
              </a:rPr>
              <a:t>Red:    Summer high latitude sunlight</a:t>
            </a:r>
          </a:p>
        </p:txBody>
      </p:sp>
      <p:sp>
        <p:nvSpPr>
          <p:cNvPr id="198663" name="Text Box 7"/>
          <p:cNvSpPr txBox="1">
            <a:spLocks noChangeArrowheads="1"/>
          </p:cNvSpPr>
          <p:nvPr/>
        </p:nvSpPr>
        <p:spPr bwMode="auto">
          <a:xfrm>
            <a:off x="457200" y="360789"/>
            <a:ext cx="8305800" cy="830997"/>
          </a:xfrm>
          <a:prstGeom prst="rect">
            <a:avLst/>
          </a:prstGeom>
          <a:noFill/>
          <a:ln w="9525">
            <a:noFill/>
            <a:miter lim="800000"/>
            <a:headEnd/>
            <a:tailEnd/>
          </a:ln>
          <a:effectLst/>
        </p:spPr>
        <p:txBody>
          <a:bodyPr>
            <a:spAutoFit/>
          </a:bodyPr>
          <a:lstStyle/>
          <a:p>
            <a:pPr algn="ctr">
              <a:spcBef>
                <a:spcPct val="50000"/>
              </a:spcBef>
              <a:defRPr/>
            </a:pPr>
            <a:r>
              <a:rPr lang="en-US" sz="2400" b="1" dirty="0">
                <a:solidFill>
                  <a:srgbClr val="0070C0"/>
                </a:solidFill>
                <a:effectLst>
                  <a:outerShdw blurRad="38100" dist="38100" dir="2700000" algn="tl">
                    <a:srgbClr val="C0C0C0"/>
                  </a:outerShdw>
                </a:effectLst>
              </a:rPr>
              <a:t>Strong Correlation between High Latitude Summer Insolation and Ice Volume</a:t>
            </a:r>
          </a:p>
        </p:txBody>
      </p:sp>
      <p:sp>
        <p:nvSpPr>
          <p:cNvPr id="6" name="Rectangle 5"/>
          <p:cNvSpPr/>
          <p:nvPr/>
        </p:nvSpPr>
        <p:spPr>
          <a:xfrm>
            <a:off x="662152" y="6176033"/>
            <a:ext cx="8187557" cy="646331"/>
          </a:xfrm>
          <a:prstGeom prst="rect">
            <a:avLst/>
          </a:prstGeom>
        </p:spPr>
        <p:txBody>
          <a:bodyPr wrap="square">
            <a:spAutoFit/>
          </a:bodyPr>
          <a:lstStyle/>
          <a:p>
            <a:r>
              <a:rPr lang="en-US" dirty="0" err="1" smtClean="0">
                <a:solidFill>
                  <a:prstClr val="black"/>
                </a:solidFill>
              </a:rPr>
              <a:t>Huybers</a:t>
            </a:r>
            <a:r>
              <a:rPr lang="en-US" dirty="0" smtClean="0">
                <a:solidFill>
                  <a:prstClr val="black"/>
                </a:solidFill>
              </a:rPr>
              <a:t>, P., Science </a:t>
            </a:r>
            <a:r>
              <a:rPr lang="en-US" dirty="0">
                <a:solidFill>
                  <a:prstClr val="black"/>
                </a:solidFill>
              </a:rPr>
              <a:t>28 July </a:t>
            </a:r>
            <a:r>
              <a:rPr lang="en-US" dirty="0" smtClean="0">
                <a:solidFill>
                  <a:prstClr val="black"/>
                </a:solidFill>
              </a:rPr>
              <a:t>2006, Vol</a:t>
            </a:r>
            <a:r>
              <a:rPr lang="en-US" dirty="0">
                <a:solidFill>
                  <a:prstClr val="black"/>
                </a:solidFill>
              </a:rPr>
              <a:t>. 313 no. 5786 pp. </a:t>
            </a:r>
            <a:r>
              <a:rPr lang="en-US" dirty="0" smtClean="0">
                <a:solidFill>
                  <a:prstClr val="black"/>
                </a:solidFill>
              </a:rPr>
              <a:t>508-511, DOI</a:t>
            </a:r>
            <a:r>
              <a:rPr lang="en-US" dirty="0">
                <a:solidFill>
                  <a:prstClr val="black"/>
                </a:solidFill>
              </a:rPr>
              <a:t>: 10.1126/science.1125249 </a:t>
            </a:r>
          </a:p>
        </p:txBody>
      </p:sp>
    </p:spTree>
    <p:extLst>
      <p:ext uri="{BB962C8B-B14F-4D97-AF65-F5344CB8AC3E}">
        <p14:creationId xmlns:p14="http://schemas.microsoft.com/office/powerpoint/2010/main" val="626301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057" y="1636877"/>
            <a:ext cx="7886700" cy="1325563"/>
          </a:xfrm>
        </p:spPr>
        <p:txBody>
          <a:bodyPr/>
          <a:lstStyle/>
          <a:p>
            <a:r>
              <a:rPr lang="en-US" dirty="0" smtClean="0">
                <a:solidFill>
                  <a:srgbClr val="0000FF"/>
                </a:solidFill>
              </a:rPr>
              <a:t>Solar Variability</a:t>
            </a:r>
            <a:endParaRPr lang="en-US" dirty="0">
              <a:solidFill>
                <a:srgbClr val="0000FF"/>
              </a:solidFill>
            </a:endParaRPr>
          </a:p>
        </p:txBody>
      </p:sp>
    </p:spTree>
    <p:extLst>
      <p:ext uri="{BB962C8B-B14F-4D97-AF65-F5344CB8AC3E}">
        <p14:creationId xmlns:p14="http://schemas.microsoft.com/office/powerpoint/2010/main" val="2624441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4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Observations of Sunspots</a:t>
            </a:r>
            <a:endParaRPr lang="en-US" dirty="0">
              <a:solidFill>
                <a:srgbClr val="0000F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84" y="1690689"/>
            <a:ext cx="8701548" cy="3698158"/>
          </a:xfrm>
          <a:prstGeom prst="rect">
            <a:avLst/>
          </a:prstGeom>
        </p:spPr>
      </p:pic>
      <p:sp>
        <p:nvSpPr>
          <p:cNvPr id="4" name="TextBox 3"/>
          <p:cNvSpPr txBox="1"/>
          <p:nvPr/>
        </p:nvSpPr>
        <p:spPr bwMode="auto">
          <a:xfrm>
            <a:off x="5014452" y="6096000"/>
            <a:ext cx="3637935" cy="307777"/>
          </a:xfrm>
          <a:prstGeom prst="rect">
            <a:avLst/>
          </a:prstGeom>
          <a:noFill/>
          <a:ln w="9525">
            <a:noFill/>
            <a:miter lim="800000"/>
            <a:headEnd/>
            <a:tailEnd/>
          </a:ln>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Robert A. Rohde, Wikipedia</a:t>
            </a: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1503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alpha val="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984" y="178314"/>
            <a:ext cx="7886700" cy="696758"/>
          </a:xfrm>
        </p:spPr>
        <p:txBody>
          <a:bodyPr/>
          <a:lstStyle/>
          <a:p>
            <a:r>
              <a:rPr lang="en-US" dirty="0">
                <a:solidFill>
                  <a:srgbClr val="0000FF"/>
                </a:solidFill>
              </a:rPr>
              <a:t>Satellite Observations of Solar Irradiance</a:t>
            </a:r>
            <a:endParaRPr lang="en-US" dirty="0"/>
          </a:p>
        </p:txBody>
      </p:sp>
      <p:pic>
        <p:nvPicPr>
          <p:cNvPr id="8194" name="Picture 2" descr="File:Irradiance.jpg"/>
          <p:cNvPicPr>
            <a:picLocks noChangeAspect="1" noChangeArrowheads="1"/>
          </p:cNvPicPr>
          <p:nvPr/>
        </p:nvPicPr>
        <p:blipFill rotWithShape="1">
          <a:blip r:embed="rId3">
            <a:extLst>
              <a:ext uri="{28A0092B-C50C-407E-A947-70E740481C1C}">
                <a14:useLocalDpi xmlns:a14="http://schemas.microsoft.com/office/drawing/2010/main" val="0"/>
              </a:ext>
            </a:extLst>
          </a:blip>
          <a:srcRect r="1209" b="17580"/>
          <a:stretch/>
        </p:blipFill>
        <p:spPr bwMode="auto">
          <a:xfrm>
            <a:off x="553173" y="875072"/>
            <a:ext cx="8029573" cy="50242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6833158" y="6263148"/>
            <a:ext cx="2251587" cy="307777"/>
          </a:xfrm>
          <a:prstGeom prst="rect">
            <a:avLst/>
          </a:prstGeom>
          <a:noFill/>
          <a:ln w="9525">
            <a:noFill/>
            <a:miter lim="800000"/>
            <a:headEnd/>
            <a:tailEnd/>
          </a:ln>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NASA</a:t>
            </a: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209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00FF"/>
                </a:solidFill>
              </a:rPr>
              <a:t>Solar Irradiance, Sunspots, and Solar Flares</a:t>
            </a:r>
            <a:endParaRPr lang="en-US" sz="2800" dirty="0">
              <a:solidFill>
                <a:srgbClr val="0000FF"/>
              </a:solidFill>
            </a:endParaRPr>
          </a:p>
        </p:txBody>
      </p:sp>
      <p:pic>
        <p:nvPicPr>
          <p:cNvPr id="7170" name="Picture 2" descr="File:Solar-cycle-da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241" y="1399703"/>
            <a:ext cx="6655746" cy="44308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5014452" y="6096000"/>
            <a:ext cx="3637935" cy="307777"/>
          </a:xfrm>
          <a:prstGeom prst="rect">
            <a:avLst/>
          </a:prstGeom>
          <a:noFill/>
          <a:ln w="9525">
            <a:noFill/>
            <a:miter lim="800000"/>
            <a:headEnd/>
            <a:tailEnd/>
          </a:ln>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Robert A. Rohde, Wikipedia</a:t>
            </a: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25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Proxies for Solar Activity</a:t>
            </a:r>
            <a:endParaRPr lang="en-US" dirty="0">
              <a:solidFill>
                <a:srgbClr val="0000F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19" y="2028824"/>
            <a:ext cx="8471965" cy="3113447"/>
          </a:xfrm>
          <a:prstGeom prst="rect">
            <a:avLst/>
          </a:prstGeom>
        </p:spPr>
      </p:pic>
      <p:sp>
        <p:nvSpPr>
          <p:cNvPr id="5" name="TextBox 4"/>
          <p:cNvSpPr txBox="1"/>
          <p:nvPr/>
        </p:nvSpPr>
        <p:spPr bwMode="auto">
          <a:xfrm>
            <a:off x="5093110" y="6361471"/>
            <a:ext cx="3637935" cy="307777"/>
          </a:xfrm>
          <a:prstGeom prst="rect">
            <a:avLst/>
          </a:prstGeom>
          <a:noFill/>
          <a:ln w="9525">
            <a:noFill/>
            <a:miter lim="800000"/>
            <a:headEnd/>
            <a:tailEnd/>
          </a:ln>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a:latin typeface="Arial" panose="020B0604020202020204" pitchFamily="34" charset="0"/>
                <a:cs typeface="Arial" panose="020B0604020202020204" pitchFamily="34" charset="0"/>
              </a:rPr>
              <a:t>Leland </a:t>
            </a:r>
            <a:r>
              <a:rPr lang="en-US" sz="1400" i="1" dirty="0" err="1">
                <a:latin typeface="Arial" panose="020B0604020202020204" pitchFamily="34" charset="0"/>
                <a:cs typeface="Arial" panose="020B0604020202020204" pitchFamily="34" charset="0"/>
              </a:rPr>
              <a:t>McInnes</a:t>
            </a:r>
            <a:r>
              <a:rPr lang="en-US" sz="1400" i="1" dirty="0" smtClean="0">
                <a:latin typeface="Arial" panose="020B0604020202020204" pitchFamily="34" charset="0"/>
                <a:cs typeface="Arial" panose="020B0604020202020204" pitchFamily="34" charset="0"/>
              </a:rPr>
              <a:t>, Wikipedia</a:t>
            </a:r>
            <a:endParaRPr lang="en-US" sz="1400" i="1" dirty="0">
              <a:latin typeface="Arial" panose="020B0604020202020204" pitchFamily="34" charset="0"/>
              <a:cs typeface="Arial" panose="020B0604020202020204" pitchFamily="34" charset="0"/>
            </a:endParaRPr>
          </a:p>
        </p:txBody>
      </p:sp>
      <p:sp>
        <p:nvSpPr>
          <p:cNvPr id="6" name="Rectangle 5"/>
          <p:cNvSpPr/>
          <p:nvPr/>
        </p:nvSpPr>
        <p:spPr>
          <a:xfrm>
            <a:off x="628650" y="5018741"/>
            <a:ext cx="8339425" cy="830997"/>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Changes in the </a:t>
            </a:r>
            <a:r>
              <a:rPr lang="en-US" sz="1600" baseline="30000" dirty="0">
                <a:latin typeface="Arial" panose="020B0604020202020204" pitchFamily="34" charset="0"/>
                <a:cs typeface="Arial" panose="020B0604020202020204" pitchFamily="34" charset="0"/>
              </a:rPr>
              <a:t>14</a:t>
            </a:r>
            <a:r>
              <a:rPr lang="en-US" sz="1600" dirty="0">
                <a:latin typeface="Arial" panose="020B0604020202020204" pitchFamily="34" charset="0"/>
                <a:cs typeface="Arial" panose="020B0604020202020204" pitchFamily="34" charset="0"/>
              </a:rPr>
              <a:t>C record, which are primarily (but not exclusively) caused by changes in solar activity. Note that "before present" is used in the context of radiocarbon dating, where the "present" has been fixed at 1950.</a:t>
            </a:r>
          </a:p>
        </p:txBody>
      </p:sp>
    </p:spTree>
    <p:extLst>
      <p:ext uri="{BB962C8B-B14F-4D97-AF65-F5344CB8AC3E}">
        <p14:creationId xmlns:p14="http://schemas.microsoft.com/office/powerpoint/2010/main" val="1189255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Accelerating Rates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13" y="1619249"/>
            <a:ext cx="7815831"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872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le:Temp-sunspot-co2.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882" y="470190"/>
            <a:ext cx="7046227" cy="53111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9788" y="5709687"/>
            <a:ext cx="8416413" cy="523220"/>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Global average temperature, atmospheric CO</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and sunspot activity since 1850. Thick lines for temperature and sunspots represent a 25 year moving average smoothing of the raw data.</a:t>
            </a:r>
          </a:p>
        </p:txBody>
      </p:sp>
      <p:sp>
        <p:nvSpPr>
          <p:cNvPr id="5" name="TextBox 4"/>
          <p:cNvSpPr txBox="1"/>
          <p:nvPr/>
        </p:nvSpPr>
        <p:spPr bwMode="auto">
          <a:xfrm>
            <a:off x="5093110" y="6361471"/>
            <a:ext cx="3637935" cy="307777"/>
          </a:xfrm>
          <a:prstGeom prst="rect">
            <a:avLst/>
          </a:prstGeom>
          <a:noFill/>
          <a:ln w="9525">
            <a:noFill/>
            <a:miter lim="800000"/>
            <a:headEnd/>
            <a:tailEnd/>
          </a:ln>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a:latin typeface="Arial" panose="020B0604020202020204" pitchFamily="34" charset="0"/>
                <a:cs typeface="Arial" panose="020B0604020202020204" pitchFamily="34" charset="0"/>
              </a:rPr>
              <a:t>Leland </a:t>
            </a:r>
            <a:r>
              <a:rPr lang="en-US" sz="1400" i="1" dirty="0" err="1">
                <a:latin typeface="Arial" panose="020B0604020202020204" pitchFamily="34" charset="0"/>
                <a:cs typeface="Arial" panose="020B0604020202020204" pitchFamily="34" charset="0"/>
              </a:rPr>
              <a:t>McInnes</a:t>
            </a:r>
            <a:r>
              <a:rPr lang="en-US" sz="1400" i="1" dirty="0" smtClean="0">
                <a:latin typeface="Arial" panose="020B0604020202020204" pitchFamily="34" charset="0"/>
                <a:cs typeface="Arial" panose="020B0604020202020204" pitchFamily="34" charset="0"/>
              </a:rPr>
              <a:t>, Wikipedia</a:t>
            </a: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404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sz="4000" dirty="0" smtClean="0">
                <a:solidFill>
                  <a:srgbClr val="0D50E5"/>
                </a:solidFill>
                <a:effectLst>
                  <a:outerShdw blurRad="38100" dist="38100" dir="2700000" algn="tl">
                    <a:srgbClr val="000000">
                      <a:alpha val="43137"/>
                    </a:srgbClr>
                  </a:outerShdw>
                </a:effectLst>
              </a:rPr>
              <a:t>Examples of Forcing Magnitudes:</a:t>
            </a:r>
          </a:p>
        </p:txBody>
      </p:sp>
      <p:sp>
        <p:nvSpPr>
          <p:cNvPr id="187395" name="Rectangle 3"/>
          <p:cNvSpPr>
            <a:spLocks noGrp="1" noChangeArrowheads="1"/>
          </p:cNvSpPr>
          <p:nvPr>
            <p:ph type="body" idx="1"/>
          </p:nvPr>
        </p:nvSpPr>
        <p:spPr>
          <a:xfrm>
            <a:off x="457200" y="2209800"/>
            <a:ext cx="8229600" cy="3962400"/>
          </a:xfrm>
        </p:spPr>
        <p:txBody>
          <a:bodyPr/>
          <a:lstStyle/>
          <a:p>
            <a:r>
              <a:rPr lang="en-US" dirty="0" smtClean="0">
                <a:solidFill>
                  <a:srgbClr val="002060"/>
                </a:solidFill>
              </a:rPr>
              <a:t>  A </a:t>
            </a:r>
            <a:r>
              <a:rPr lang="en-US" i="1" dirty="0" smtClean="0">
                <a:solidFill>
                  <a:srgbClr val="002060"/>
                </a:solidFill>
              </a:rPr>
              <a:t>1.6%</a:t>
            </a:r>
            <a:r>
              <a:rPr lang="en-US" dirty="0" smtClean="0">
                <a:solidFill>
                  <a:srgbClr val="002060"/>
                </a:solidFill>
              </a:rPr>
              <a:t> change in the solar constant, equivalent to </a:t>
            </a:r>
            <a:r>
              <a:rPr lang="en-US" i="1" dirty="0" smtClean="0">
                <a:solidFill>
                  <a:srgbClr val="002060"/>
                </a:solidFill>
              </a:rPr>
              <a:t>4 Wm</a:t>
            </a:r>
            <a:r>
              <a:rPr lang="en-US" i="1" baseline="30000" dirty="0" smtClean="0">
                <a:solidFill>
                  <a:srgbClr val="002060"/>
                </a:solidFill>
              </a:rPr>
              <a:t>-2</a:t>
            </a:r>
            <a:r>
              <a:rPr lang="en-US" dirty="0" smtClean="0">
                <a:solidFill>
                  <a:srgbClr val="002060"/>
                </a:solidFill>
              </a:rPr>
              <a:t>,  would produce about </a:t>
            </a:r>
            <a:r>
              <a:rPr lang="en-US" i="1" dirty="0" smtClean="0">
                <a:solidFill>
                  <a:srgbClr val="002060"/>
                </a:solidFill>
              </a:rPr>
              <a:t>1</a:t>
            </a:r>
            <a:r>
              <a:rPr lang="en-US" i="1" baseline="30000" dirty="0" smtClean="0">
                <a:solidFill>
                  <a:srgbClr val="002060"/>
                </a:solidFill>
              </a:rPr>
              <a:t>o</a:t>
            </a:r>
            <a:r>
              <a:rPr lang="en-US" i="1" dirty="0" smtClean="0">
                <a:solidFill>
                  <a:srgbClr val="002060"/>
                </a:solidFill>
              </a:rPr>
              <a:t>C</a:t>
            </a:r>
            <a:r>
              <a:rPr lang="en-US" dirty="0" smtClean="0">
                <a:solidFill>
                  <a:srgbClr val="002060"/>
                </a:solidFill>
              </a:rPr>
              <a:t> change in surface temperature in the absence of feedbacks</a:t>
            </a:r>
          </a:p>
          <a:p>
            <a:pPr>
              <a:buFontTx/>
              <a:buNone/>
            </a:pPr>
            <a:endParaRPr lang="en-US" dirty="0" smtClean="0">
              <a:solidFill>
                <a:srgbClr val="002060"/>
              </a:solidFill>
            </a:endParaRPr>
          </a:p>
          <a:p>
            <a:r>
              <a:rPr lang="en-US" dirty="0" smtClean="0">
                <a:solidFill>
                  <a:srgbClr val="002060"/>
                </a:solidFill>
              </a:rPr>
              <a:t>  Doubling </a:t>
            </a:r>
            <a:r>
              <a:rPr lang="en-US" i="1" dirty="0" smtClean="0">
                <a:solidFill>
                  <a:srgbClr val="002060"/>
                </a:solidFill>
              </a:rPr>
              <a:t>CO</a:t>
            </a:r>
            <a:r>
              <a:rPr lang="en-US" i="1" baseline="-25000" dirty="0" smtClean="0">
                <a:solidFill>
                  <a:srgbClr val="002060"/>
                </a:solidFill>
              </a:rPr>
              <a:t>2</a:t>
            </a:r>
            <a:r>
              <a:rPr lang="en-US" dirty="0" smtClean="0">
                <a:solidFill>
                  <a:srgbClr val="002060"/>
                </a:solidFill>
              </a:rPr>
              <a:t>, equivalent to </a:t>
            </a:r>
            <a:r>
              <a:rPr lang="en-US" i="1" dirty="0" smtClean="0">
                <a:solidFill>
                  <a:srgbClr val="002060"/>
                </a:solidFill>
              </a:rPr>
              <a:t>4 Wm</a:t>
            </a:r>
            <a:r>
              <a:rPr lang="en-US" i="1" baseline="30000" dirty="0" smtClean="0">
                <a:solidFill>
                  <a:srgbClr val="002060"/>
                </a:solidFill>
              </a:rPr>
              <a:t>-2</a:t>
            </a:r>
            <a:r>
              <a:rPr lang="en-US" dirty="0" smtClean="0">
                <a:solidFill>
                  <a:srgbClr val="002060"/>
                </a:solidFill>
              </a:rPr>
              <a:t>,  would produce about </a:t>
            </a:r>
            <a:r>
              <a:rPr lang="en-US" i="1" dirty="0" smtClean="0">
                <a:solidFill>
                  <a:srgbClr val="002060"/>
                </a:solidFill>
              </a:rPr>
              <a:t>1</a:t>
            </a:r>
            <a:r>
              <a:rPr lang="en-US" i="1" baseline="30000" dirty="0" smtClean="0">
                <a:solidFill>
                  <a:srgbClr val="002060"/>
                </a:solidFill>
              </a:rPr>
              <a:t>o</a:t>
            </a:r>
            <a:r>
              <a:rPr lang="en-US" i="1" dirty="0" smtClean="0">
                <a:solidFill>
                  <a:srgbClr val="002060"/>
                </a:solidFill>
              </a:rPr>
              <a:t>C</a:t>
            </a:r>
            <a:r>
              <a:rPr lang="en-US" dirty="0" smtClean="0">
                <a:solidFill>
                  <a:srgbClr val="002060"/>
                </a:solidFill>
              </a:rPr>
              <a:t> change in surface temperature in the absence of feedbacks</a:t>
            </a:r>
          </a:p>
          <a:p>
            <a:pPr>
              <a:buFontTx/>
              <a:buNone/>
            </a:pPr>
            <a:endParaRPr lang="en-US" dirty="0" smtClean="0"/>
          </a:p>
        </p:txBody>
      </p:sp>
    </p:spTree>
    <p:extLst>
      <p:ext uri="{BB962C8B-B14F-4D97-AF65-F5344CB8AC3E}">
        <p14:creationId xmlns:p14="http://schemas.microsoft.com/office/powerpoint/2010/main" val="2171337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2651" y="735724"/>
            <a:ext cx="7848569" cy="3920359"/>
          </a:xfrm>
          <a:prstGeom prst="rect">
            <a:avLst/>
          </a:prstGeom>
        </p:spPr>
      </p:pic>
      <p:sp>
        <p:nvSpPr>
          <p:cNvPr id="3" name="Rectangle 2"/>
          <p:cNvSpPr/>
          <p:nvPr/>
        </p:nvSpPr>
        <p:spPr>
          <a:xfrm>
            <a:off x="4214649" y="6092637"/>
            <a:ext cx="4624551"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IPCC </a:t>
            </a:r>
            <a:r>
              <a:rPr lang="en-US" sz="1400" i="1" dirty="0">
                <a:latin typeface="Arial" panose="020B0604020202020204" pitchFamily="34" charset="0"/>
                <a:cs typeface="Arial" panose="020B0604020202020204" pitchFamily="34" charset="0"/>
              </a:rPr>
              <a:t>WGI Fifth Assessment Report</a:t>
            </a:r>
          </a:p>
        </p:txBody>
      </p:sp>
    </p:spTree>
    <p:extLst>
      <p:ext uri="{BB962C8B-B14F-4D97-AF65-F5344CB8AC3E}">
        <p14:creationId xmlns:p14="http://schemas.microsoft.com/office/powerpoint/2010/main" val="291612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ir spectrum of carbon blackbody temp of 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50" y="103659"/>
            <a:ext cx="7645400" cy="6894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399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Methane causing cra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675"/>
            <a:ext cx="9153525" cy="413385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methane explosion cra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4387129"/>
            <a:ext cx="3384550" cy="2258146"/>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8" y="4271081"/>
            <a:ext cx="4014787" cy="239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159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98" y="1899637"/>
            <a:ext cx="7886700" cy="1325563"/>
          </a:xfrm>
        </p:spPr>
        <p:txBody>
          <a:bodyPr/>
          <a:lstStyle/>
          <a:p>
            <a:r>
              <a:rPr lang="en-US" dirty="0" smtClean="0">
                <a:solidFill>
                  <a:srgbClr val="0000FF"/>
                </a:solidFill>
              </a:rPr>
              <a:t>Aerosols</a:t>
            </a:r>
            <a:endParaRPr lang="en-US" dirty="0">
              <a:solidFill>
                <a:srgbClr val="0000FF"/>
              </a:solidFill>
            </a:endParaRPr>
          </a:p>
        </p:txBody>
      </p:sp>
    </p:spTree>
    <p:extLst>
      <p:ext uri="{BB962C8B-B14F-4D97-AF65-F5344CB8AC3E}">
        <p14:creationId xmlns:p14="http://schemas.microsoft.com/office/powerpoint/2010/main" val="1920976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7672" y="1072055"/>
            <a:ext cx="8417613" cy="3541986"/>
          </a:xfrm>
          <a:prstGeom prst="rect">
            <a:avLst/>
          </a:prstGeom>
        </p:spPr>
      </p:pic>
      <p:sp>
        <p:nvSpPr>
          <p:cNvPr id="3" name="Rectangle 2"/>
          <p:cNvSpPr/>
          <p:nvPr/>
        </p:nvSpPr>
        <p:spPr>
          <a:xfrm>
            <a:off x="1177159" y="4614041"/>
            <a:ext cx="7126014" cy="584775"/>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Global sulfur dioxide emissions by </a:t>
            </a:r>
            <a:r>
              <a:rPr lang="en-US" sz="1600" b="1" dirty="0">
                <a:latin typeface="Arial" panose="020B0604020202020204" pitchFamily="34" charset="0"/>
                <a:cs typeface="Arial" panose="020B0604020202020204" pitchFamily="34" charset="0"/>
              </a:rPr>
              <a:t>(a) </a:t>
            </a:r>
            <a:r>
              <a:rPr lang="en-US" sz="1600" dirty="0">
                <a:latin typeface="Arial" panose="020B0604020202020204" pitchFamily="34" charset="0"/>
                <a:cs typeface="Arial" panose="020B0604020202020204" pitchFamily="34" charset="0"/>
              </a:rPr>
              <a:t>source and </a:t>
            </a:r>
            <a:r>
              <a:rPr lang="en-US" sz="1600" b="1" dirty="0">
                <a:latin typeface="Arial" panose="020B0604020202020204" pitchFamily="34" charset="0"/>
                <a:cs typeface="Arial" panose="020B0604020202020204" pitchFamily="34" charset="0"/>
              </a:rPr>
              <a:t>(b) </a:t>
            </a:r>
            <a:r>
              <a:rPr lang="en-US" sz="1600" dirty="0">
                <a:latin typeface="Arial" panose="020B0604020202020204" pitchFamily="34" charset="0"/>
                <a:cs typeface="Arial" panose="020B0604020202020204" pitchFamily="34" charset="0"/>
              </a:rPr>
              <a:t>end-use sector. Emissions by source are the primary inventory result from </a:t>
            </a:r>
            <a:r>
              <a:rPr lang="en-US" sz="1600" dirty="0" smtClean="0">
                <a:latin typeface="Arial" panose="020B0604020202020204" pitchFamily="34" charset="0"/>
                <a:cs typeface="Arial" panose="020B0604020202020204" pitchFamily="34" charset="0"/>
              </a:rPr>
              <a:t>this work</a:t>
            </a:r>
            <a:r>
              <a:rPr lang="en-US" sz="1600" dirty="0">
                <a:latin typeface="Arial" panose="020B0604020202020204" pitchFamily="34" charset="0"/>
                <a:cs typeface="Arial" panose="020B0604020202020204" pitchFamily="34" charset="0"/>
              </a:rPr>
              <a:t>.</a:t>
            </a:r>
          </a:p>
        </p:txBody>
      </p:sp>
      <p:sp>
        <p:nvSpPr>
          <p:cNvPr id="4" name="Rectangle 3"/>
          <p:cNvSpPr/>
          <p:nvPr/>
        </p:nvSpPr>
        <p:spPr>
          <a:xfrm>
            <a:off x="3358054" y="6095652"/>
            <a:ext cx="5985641" cy="523220"/>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Smith, S.J., and co-authors, 2011: Anthropogenic </a:t>
            </a:r>
            <a:r>
              <a:rPr lang="en-US" sz="1400" dirty="0">
                <a:latin typeface="Arial" panose="020B0604020202020204" pitchFamily="34" charset="0"/>
                <a:cs typeface="Arial" panose="020B0604020202020204" pitchFamily="34" charset="0"/>
              </a:rPr>
              <a:t>sulfur dioxide emissions: </a:t>
            </a:r>
            <a:r>
              <a:rPr lang="en-US" sz="1400" dirty="0" smtClean="0">
                <a:latin typeface="Arial" panose="020B0604020202020204" pitchFamily="34" charset="0"/>
                <a:cs typeface="Arial" panose="020B0604020202020204" pitchFamily="34" charset="0"/>
              </a:rPr>
              <a:t>1850–2005</a:t>
            </a:r>
            <a:r>
              <a:rPr lang="en-US" sz="1400" b="1" dirty="0" smtClean="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Atmos. Chem. Phys</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 1101–1116</a:t>
            </a:r>
          </a:p>
        </p:txBody>
      </p:sp>
    </p:spTree>
    <p:extLst>
      <p:ext uri="{BB962C8B-B14F-4D97-AF65-F5344CB8AC3E}">
        <p14:creationId xmlns:p14="http://schemas.microsoft.com/office/powerpoint/2010/main" val="2885649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17582" y="0"/>
            <a:ext cx="7541267" cy="5276193"/>
          </a:xfrm>
          <a:prstGeom prst="rect">
            <a:avLst/>
          </a:prstGeom>
        </p:spPr>
      </p:pic>
      <p:sp>
        <p:nvSpPr>
          <p:cNvPr id="3" name="Rectangle 2"/>
          <p:cNvSpPr/>
          <p:nvPr/>
        </p:nvSpPr>
        <p:spPr>
          <a:xfrm>
            <a:off x="268159" y="4902931"/>
            <a:ext cx="8450317" cy="1600438"/>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Time evolution of RF due to aerosol-radiation interaction and BC on snow and ice. Multi-model results for</a:t>
            </a:r>
          </a:p>
          <a:p>
            <a:r>
              <a:rPr lang="en-US" sz="1400" dirty="0">
                <a:latin typeface="Arial" panose="020B0604020202020204" pitchFamily="34" charset="0"/>
                <a:cs typeface="Arial" panose="020B0604020202020204" pitchFamily="34" charset="0"/>
              </a:rPr>
              <a:t>1850, 1930, 1980, and 2000 from ACCMIP for aerosol-radiation interaction (</a:t>
            </a:r>
            <a:r>
              <a:rPr lang="en-US" sz="1400" dirty="0" err="1">
                <a:latin typeface="Arial" panose="020B0604020202020204" pitchFamily="34" charset="0"/>
                <a:cs typeface="Arial" panose="020B0604020202020204" pitchFamily="34" charset="0"/>
              </a:rPr>
              <a:t>Shindell</a:t>
            </a:r>
            <a:r>
              <a:rPr lang="en-US" sz="1400" dirty="0">
                <a:latin typeface="Arial" panose="020B0604020202020204" pitchFamily="34" charset="0"/>
                <a:cs typeface="Arial" panose="020B0604020202020204" pitchFamily="34" charset="0"/>
              </a:rPr>
              <a:t> et al., 2013c) and BC on </a:t>
            </a:r>
            <a:r>
              <a:rPr lang="en-US" sz="1400" dirty="0" smtClean="0">
                <a:latin typeface="Arial" panose="020B0604020202020204" pitchFamily="34" charset="0"/>
                <a:cs typeface="Arial" panose="020B0604020202020204" pitchFamily="34" charset="0"/>
              </a:rPr>
              <a:t>snow and </a:t>
            </a:r>
            <a:r>
              <a:rPr lang="en-US" sz="1400" dirty="0">
                <a:latin typeface="Arial" panose="020B0604020202020204" pitchFamily="34" charset="0"/>
                <a:cs typeface="Arial" panose="020B0604020202020204" pitchFamily="34" charset="0"/>
              </a:rPr>
              <a:t>ice (Lee et al., 2013) are combined with higher temporal-resolution results from the GISS-E2 and </a:t>
            </a:r>
            <a:r>
              <a:rPr lang="en-US" sz="1400" dirty="0" smtClean="0">
                <a:latin typeface="Arial" panose="020B0604020202020204" pitchFamily="34" charset="0"/>
                <a:cs typeface="Arial" panose="020B0604020202020204" pitchFamily="34" charset="0"/>
              </a:rPr>
              <a:t>Oslo-CTM2 models </a:t>
            </a:r>
            <a:r>
              <a:rPr lang="en-US" sz="1400" dirty="0">
                <a:latin typeface="Arial" panose="020B0604020202020204" pitchFamily="34" charset="0"/>
                <a:cs typeface="Arial" panose="020B0604020202020204" pitchFamily="34" charset="0"/>
              </a:rPr>
              <a:t>(aerosol-radiation interaction) and Oslo-CTM2 (BC on snow and ice). Uncertainty ranges (5–95%) for </a:t>
            </a:r>
            <a:r>
              <a:rPr lang="en-US" sz="1400" dirty="0" smtClean="0">
                <a:latin typeface="Arial" panose="020B0604020202020204" pitchFamily="34" charset="0"/>
                <a:cs typeface="Arial" panose="020B0604020202020204" pitchFamily="34" charset="0"/>
              </a:rPr>
              <a:t>year 2010 </a:t>
            </a:r>
            <a:r>
              <a:rPr lang="en-US" sz="1400" dirty="0">
                <a:latin typeface="Arial" panose="020B0604020202020204" pitchFamily="34" charset="0"/>
                <a:cs typeface="Arial" panose="020B0604020202020204" pitchFamily="34" charset="0"/>
              </a:rPr>
              <a:t>are shown with vertical lines. Values next to the uncertainty lines are for cases where uncertainties go beyond </a:t>
            </a:r>
            <a:r>
              <a:rPr lang="en-US" sz="1400" dirty="0" smtClean="0">
                <a:latin typeface="Arial" panose="020B0604020202020204" pitchFamily="34" charset="0"/>
                <a:cs typeface="Arial" panose="020B0604020202020204" pitchFamily="34" charset="0"/>
              </a:rPr>
              <a:t>the scale</a:t>
            </a:r>
            <a:r>
              <a:rPr lang="en-US" sz="1400" dirty="0">
                <a:latin typeface="Arial" panose="020B0604020202020204" pitchFamily="34" charset="0"/>
                <a:cs typeface="Arial" panose="020B0604020202020204" pitchFamily="34" charset="0"/>
              </a:rPr>
              <a:t>. The total includes the RF due to aerosol-radiation interaction for six aerosol components and RF due to BC </a:t>
            </a:r>
            <a:r>
              <a:rPr lang="en-US" sz="1400" dirty="0" smtClean="0">
                <a:latin typeface="Arial" panose="020B0604020202020204" pitchFamily="34" charset="0"/>
                <a:cs typeface="Arial" panose="020B0604020202020204" pitchFamily="34" charset="0"/>
              </a:rPr>
              <a:t>on snow </a:t>
            </a:r>
            <a:r>
              <a:rPr lang="en-US" sz="1400" dirty="0">
                <a:latin typeface="Arial" panose="020B0604020202020204" pitchFamily="34" charset="0"/>
                <a:cs typeface="Arial" panose="020B0604020202020204" pitchFamily="34" charset="0"/>
              </a:rPr>
              <a:t>and ice.</a:t>
            </a:r>
          </a:p>
        </p:txBody>
      </p:sp>
      <p:sp>
        <p:nvSpPr>
          <p:cNvPr id="4" name="Rectangle 3"/>
          <p:cNvSpPr/>
          <p:nvPr/>
        </p:nvSpPr>
        <p:spPr>
          <a:xfrm>
            <a:off x="4388215" y="6503369"/>
            <a:ext cx="4624551"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IPCC </a:t>
            </a:r>
            <a:r>
              <a:rPr lang="en-US" sz="1400" i="1" dirty="0">
                <a:latin typeface="Arial" panose="020B0604020202020204" pitchFamily="34" charset="0"/>
                <a:cs typeface="Arial" panose="020B0604020202020204" pitchFamily="34" charset="0"/>
              </a:rPr>
              <a:t>WGI Fifth Assessment Report</a:t>
            </a:r>
          </a:p>
        </p:txBody>
      </p:sp>
      <p:sp>
        <p:nvSpPr>
          <p:cNvPr id="5" name="TextBox 4"/>
          <p:cNvSpPr txBox="1"/>
          <p:nvPr/>
        </p:nvSpPr>
        <p:spPr bwMode="auto">
          <a:xfrm>
            <a:off x="7115503" y="210207"/>
            <a:ext cx="1897263" cy="738664"/>
          </a:xfrm>
          <a:prstGeom prst="rect">
            <a:avLst/>
          </a:prstGeom>
          <a:noFill/>
          <a:ln w="9525">
            <a:noFill/>
            <a:miter lim="800000"/>
            <a:headEnd/>
            <a:tailEnd/>
          </a:ln>
        </p:spPr>
        <p:txBody>
          <a:bodyPr wrap="square" rtlCol="0">
            <a:spAutoFit/>
          </a:bodyPr>
          <a:lstStyle/>
          <a:p>
            <a:r>
              <a:rPr lang="en-US" sz="1400" dirty="0" smtClean="0">
                <a:solidFill>
                  <a:srgbClr val="002060"/>
                </a:solidFill>
                <a:latin typeface="Arial" panose="020B0604020202020204" pitchFamily="34" charset="0"/>
                <a:cs typeface="Arial" panose="020B0604020202020204" pitchFamily="34" charset="0"/>
              </a:rPr>
              <a:t>SOA=secondary organic aerosols</a:t>
            </a:r>
          </a:p>
          <a:p>
            <a:r>
              <a:rPr lang="en-US" sz="1400" dirty="0" smtClean="0">
                <a:solidFill>
                  <a:srgbClr val="002060"/>
                </a:solidFill>
                <a:latin typeface="Arial" panose="020B0604020202020204" pitchFamily="34" charset="0"/>
                <a:cs typeface="Arial" panose="020B0604020202020204" pitchFamily="34" charset="0"/>
              </a:rPr>
              <a:t>OC= Organic carbon</a:t>
            </a:r>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618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44192" y="308540"/>
            <a:ext cx="7684801" cy="5335515"/>
          </a:xfrm>
          <a:prstGeom prst="rect">
            <a:avLst/>
          </a:prstGeom>
        </p:spPr>
      </p:pic>
      <p:sp>
        <p:nvSpPr>
          <p:cNvPr id="20486" name="Text Box 6"/>
          <p:cNvSpPr txBox="1">
            <a:spLocks noChangeArrowheads="1"/>
          </p:cNvSpPr>
          <p:nvPr/>
        </p:nvSpPr>
        <p:spPr bwMode="auto">
          <a:xfrm>
            <a:off x="1125530" y="167481"/>
            <a:ext cx="7407166" cy="579438"/>
          </a:xfrm>
          <a:prstGeom prst="rect">
            <a:avLst/>
          </a:prstGeom>
          <a:noFill/>
          <a:ln w="9525">
            <a:noFill/>
            <a:miter lim="800000"/>
            <a:headEnd/>
            <a:tailEnd/>
          </a:ln>
          <a:effectLst/>
        </p:spPr>
        <p:txBody>
          <a:bodyPr wrap="square">
            <a:spAutoFit/>
          </a:bodyPr>
          <a:lstStyle/>
          <a:p>
            <a:pPr>
              <a:spcBef>
                <a:spcPct val="50000"/>
              </a:spcBef>
              <a:defRPr/>
            </a:pPr>
            <a:r>
              <a:rPr lang="en-US" sz="3200" b="1" dirty="0">
                <a:solidFill>
                  <a:srgbClr val="0D50E5"/>
                </a:solidFill>
                <a:effectLst>
                  <a:outerShdw blurRad="38100" dist="38100" dir="2700000" algn="tl">
                    <a:srgbClr val="C0C0C0"/>
                  </a:outerShdw>
                </a:effectLst>
                <a:latin typeface="Calibri" pitchFamily="34" charset="0"/>
              </a:rPr>
              <a:t>Variation with Time of </a:t>
            </a:r>
            <a:r>
              <a:rPr lang="en-US" sz="3200" b="1" dirty="0" smtClean="0">
                <a:solidFill>
                  <a:srgbClr val="0D50E5"/>
                </a:solidFill>
                <a:effectLst>
                  <a:outerShdw blurRad="38100" dist="38100" dir="2700000" algn="tl">
                    <a:srgbClr val="C0C0C0"/>
                  </a:outerShdw>
                </a:effectLst>
                <a:latin typeface="Calibri" pitchFamily="34" charset="0"/>
              </a:rPr>
              <a:t>Climate </a:t>
            </a:r>
            <a:r>
              <a:rPr lang="en-US" sz="3200" b="1" dirty="0" err="1">
                <a:solidFill>
                  <a:srgbClr val="0D50E5"/>
                </a:solidFill>
                <a:effectLst>
                  <a:outerShdw blurRad="38100" dist="38100" dir="2700000" algn="tl">
                    <a:srgbClr val="C0C0C0"/>
                  </a:outerShdw>
                </a:effectLst>
                <a:latin typeface="Calibri" pitchFamily="34" charset="0"/>
              </a:rPr>
              <a:t>Forcings</a:t>
            </a:r>
            <a:r>
              <a:rPr lang="en-US" sz="3200" b="1" dirty="0">
                <a:solidFill>
                  <a:srgbClr val="0D50E5"/>
                </a:solidFill>
                <a:effectLst>
                  <a:outerShdw blurRad="38100" dist="38100" dir="2700000" algn="tl">
                    <a:srgbClr val="C0C0C0"/>
                  </a:outerShdw>
                </a:effectLst>
                <a:latin typeface="Calibri" pitchFamily="34" charset="0"/>
              </a:rPr>
              <a:t>:</a:t>
            </a:r>
          </a:p>
        </p:txBody>
      </p:sp>
      <p:sp>
        <p:nvSpPr>
          <p:cNvPr id="5" name="Rectangle 4"/>
          <p:cNvSpPr/>
          <p:nvPr/>
        </p:nvSpPr>
        <p:spPr>
          <a:xfrm>
            <a:off x="4648200" y="6550223"/>
            <a:ext cx="4624551"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IPCC </a:t>
            </a:r>
            <a:r>
              <a:rPr lang="en-US" sz="1400" i="1" dirty="0">
                <a:latin typeface="Arial" panose="020B0604020202020204" pitchFamily="34" charset="0"/>
                <a:cs typeface="Arial" panose="020B0604020202020204" pitchFamily="34" charset="0"/>
              </a:rPr>
              <a:t>WGI Fifth Assessment Report</a:t>
            </a:r>
          </a:p>
        </p:txBody>
      </p:sp>
      <p:sp>
        <p:nvSpPr>
          <p:cNvPr id="3" name="Rectangle 2"/>
          <p:cNvSpPr/>
          <p:nvPr/>
        </p:nvSpPr>
        <p:spPr>
          <a:xfrm>
            <a:off x="228600" y="5314849"/>
            <a:ext cx="8839200" cy="1384995"/>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Time evolution of forcing for anthropogenic and natural forcing mechanisms. Bars with the forcing and</a:t>
            </a:r>
          </a:p>
          <a:p>
            <a:r>
              <a:rPr lang="en-US" sz="1400" dirty="0">
                <a:latin typeface="Arial" panose="020B0604020202020204" pitchFamily="34" charset="0"/>
                <a:cs typeface="Arial" panose="020B0604020202020204" pitchFamily="34" charset="0"/>
              </a:rPr>
              <a:t>uncertainty ranges (5–95% confidence range) at present are given in the right part of the figure. For aerosol the </a:t>
            </a:r>
            <a:r>
              <a:rPr lang="en-US" sz="1400" dirty="0" smtClean="0">
                <a:latin typeface="Arial" panose="020B0604020202020204" pitchFamily="34" charset="0"/>
                <a:cs typeface="Arial" panose="020B0604020202020204" pitchFamily="34" charset="0"/>
              </a:rPr>
              <a:t>ERF due </a:t>
            </a:r>
            <a:r>
              <a:rPr lang="en-US" sz="1400" dirty="0">
                <a:latin typeface="Arial" panose="020B0604020202020204" pitchFamily="34" charset="0"/>
                <a:cs typeface="Arial" panose="020B0604020202020204" pitchFamily="34" charset="0"/>
              </a:rPr>
              <a:t>to aerosol-radiation interaction and total aerosol ERF are shown. The uncertainty ranges are for present (</a:t>
            </a:r>
            <a:r>
              <a:rPr lang="en-US" sz="1400" dirty="0" smtClean="0">
                <a:latin typeface="Arial" panose="020B0604020202020204" pitchFamily="34" charset="0"/>
                <a:cs typeface="Arial" panose="020B0604020202020204" pitchFamily="34" charset="0"/>
              </a:rPr>
              <a:t>2011 versus </a:t>
            </a:r>
            <a:r>
              <a:rPr lang="en-US" sz="1400" dirty="0">
                <a:latin typeface="Arial" panose="020B0604020202020204" pitchFamily="34" charset="0"/>
                <a:cs typeface="Arial" panose="020B0604020202020204" pitchFamily="34" charset="0"/>
              </a:rPr>
              <a:t>1750) and are given in Table 8.6. For aerosols, only the uncertainty in the total aerosol ERF is given. For </a:t>
            </a:r>
            <a:r>
              <a:rPr lang="en-US" sz="1400" dirty="0" smtClean="0">
                <a:latin typeface="Arial" panose="020B0604020202020204" pitchFamily="34" charset="0"/>
                <a:cs typeface="Arial" panose="020B0604020202020204" pitchFamily="34" charset="0"/>
              </a:rPr>
              <a:t>several of </a:t>
            </a:r>
            <a:r>
              <a:rPr lang="en-US" sz="1400" dirty="0">
                <a:latin typeface="Arial" panose="020B0604020202020204" pitchFamily="34" charset="0"/>
                <a:cs typeface="Arial" panose="020B0604020202020204" pitchFamily="34" charset="0"/>
              </a:rPr>
              <a:t>the forcing agents the relative uncertainty may be larger for certain time periods compared to present.</a:t>
            </a:r>
          </a:p>
        </p:txBody>
      </p:sp>
    </p:spTree>
    <p:extLst>
      <p:ext uri="{BB962C8B-B14F-4D97-AF65-F5344CB8AC3E}">
        <p14:creationId xmlns:p14="http://schemas.microsoft.com/office/powerpoint/2010/main" val="15505804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6359" y="1093076"/>
            <a:ext cx="8492654" cy="5375311"/>
          </a:xfrm>
          <a:prstGeom prst="rect">
            <a:avLst/>
          </a:prstGeom>
        </p:spPr>
      </p:pic>
      <p:sp>
        <p:nvSpPr>
          <p:cNvPr id="24581" name="Text Box 5"/>
          <p:cNvSpPr txBox="1">
            <a:spLocks noChangeArrowheads="1"/>
          </p:cNvSpPr>
          <p:nvPr/>
        </p:nvSpPr>
        <p:spPr bwMode="auto">
          <a:xfrm>
            <a:off x="1316086" y="138969"/>
            <a:ext cx="6553200" cy="954107"/>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2800" b="1" dirty="0">
                <a:solidFill>
                  <a:srgbClr val="002060"/>
                </a:solidFill>
                <a:effectLst>
                  <a:outerShdw blurRad="38100" dist="38100" dir="2700000" algn="tl">
                    <a:srgbClr val="C0C0C0"/>
                  </a:outerShdw>
                </a:effectLst>
                <a:latin typeface="+mn-lt"/>
              </a:rPr>
              <a:t>Contributions to net radiative forcing change, </a:t>
            </a:r>
            <a:r>
              <a:rPr lang="en-US" sz="2800" b="1" dirty="0" smtClean="0">
                <a:solidFill>
                  <a:srgbClr val="002060"/>
                </a:solidFill>
                <a:effectLst>
                  <a:outerShdw blurRad="38100" dist="38100" dir="2700000" algn="tl">
                    <a:srgbClr val="C0C0C0"/>
                  </a:outerShdw>
                </a:effectLst>
                <a:latin typeface="+mn-lt"/>
              </a:rPr>
              <a:t>1750-2011:</a:t>
            </a:r>
            <a:endParaRPr lang="en-US" sz="2800" b="1" dirty="0">
              <a:solidFill>
                <a:srgbClr val="002060"/>
              </a:solidFill>
              <a:effectLst>
                <a:outerShdw blurRad="38100" dist="38100" dir="2700000" algn="tl">
                  <a:srgbClr val="C0C0C0"/>
                </a:outerShdw>
              </a:effectLst>
              <a:latin typeface="+mn-lt"/>
            </a:endParaRPr>
          </a:p>
        </p:txBody>
      </p:sp>
      <p:sp>
        <p:nvSpPr>
          <p:cNvPr id="6" name="Rectangle 5"/>
          <p:cNvSpPr/>
          <p:nvPr/>
        </p:nvSpPr>
        <p:spPr>
          <a:xfrm>
            <a:off x="4648200" y="6550223"/>
            <a:ext cx="4624551"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IPCC </a:t>
            </a:r>
            <a:r>
              <a:rPr lang="en-US" sz="1400" i="1" dirty="0">
                <a:latin typeface="Arial" panose="020B0604020202020204" pitchFamily="34" charset="0"/>
                <a:cs typeface="Arial" panose="020B0604020202020204" pitchFamily="34" charset="0"/>
              </a:rPr>
              <a:t>WGI Fifth Assessment Report</a:t>
            </a:r>
          </a:p>
        </p:txBody>
      </p:sp>
    </p:spTree>
    <p:extLst>
      <p:ext uri="{BB962C8B-B14F-4D97-AF65-F5344CB8AC3E}">
        <p14:creationId xmlns:p14="http://schemas.microsoft.com/office/powerpoint/2010/main" val="28159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Feedbacks likely kicking in now</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49" y="1319213"/>
            <a:ext cx="8402163" cy="483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185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28650" y="1136050"/>
            <a:ext cx="7958201" cy="5275063"/>
          </a:xfrm>
          <a:prstGeom prst="rect">
            <a:avLst/>
          </a:prstGeom>
        </p:spPr>
      </p:pic>
      <p:sp>
        <p:nvSpPr>
          <p:cNvPr id="3" name="Rectangle 2"/>
          <p:cNvSpPr/>
          <p:nvPr/>
        </p:nvSpPr>
        <p:spPr>
          <a:xfrm>
            <a:off x="4648200" y="6550223"/>
            <a:ext cx="4624551"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IPCC </a:t>
            </a:r>
            <a:r>
              <a:rPr lang="en-US" sz="1400" i="1" dirty="0">
                <a:latin typeface="Arial" panose="020B0604020202020204" pitchFamily="34" charset="0"/>
                <a:cs typeface="Arial" panose="020B0604020202020204" pitchFamily="34" charset="0"/>
              </a:rPr>
              <a:t>WGI Fifth Assessment Report</a:t>
            </a:r>
          </a:p>
        </p:txBody>
      </p:sp>
      <p:sp>
        <p:nvSpPr>
          <p:cNvPr id="4" name="Title 3"/>
          <p:cNvSpPr>
            <a:spLocks noGrp="1"/>
          </p:cNvSpPr>
          <p:nvPr>
            <p:ph type="title"/>
          </p:nvPr>
        </p:nvSpPr>
        <p:spPr>
          <a:xfrm>
            <a:off x="628650" y="151463"/>
            <a:ext cx="7886700" cy="1325563"/>
          </a:xfrm>
        </p:spPr>
        <p:txBody>
          <a:bodyPr>
            <a:normAutofit/>
          </a:bodyPr>
          <a:lstStyle/>
          <a:p>
            <a:r>
              <a:rPr lang="en-US" sz="2800" dirty="0" smtClean="0">
                <a:solidFill>
                  <a:srgbClr val="0000FF"/>
                </a:solidFill>
              </a:rPr>
              <a:t>Uncertainties in aerosol and greenhouse gas </a:t>
            </a:r>
            <a:r>
              <a:rPr lang="en-US" sz="2800" dirty="0" err="1" smtClean="0">
                <a:solidFill>
                  <a:srgbClr val="0000FF"/>
                </a:solidFill>
              </a:rPr>
              <a:t>forcings</a:t>
            </a:r>
            <a:endParaRPr lang="en-US" sz="2800" dirty="0">
              <a:solidFill>
                <a:srgbClr val="0000FF"/>
              </a:solidFill>
            </a:endParaRPr>
          </a:p>
        </p:txBody>
      </p:sp>
    </p:spTree>
    <p:extLst>
      <p:ext uri="{BB962C8B-B14F-4D97-AF65-F5344CB8AC3E}">
        <p14:creationId xmlns:p14="http://schemas.microsoft.com/office/powerpoint/2010/main" val="1106722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dirty="0" smtClean="0">
                <a:solidFill>
                  <a:srgbClr val="0000FF"/>
                </a:solidFill>
                <a:effectLst>
                  <a:outerShdw blurRad="38100" dist="38100" dir="2700000" algn="tl">
                    <a:srgbClr val="000000">
                      <a:alpha val="43137"/>
                    </a:srgbClr>
                  </a:outerShdw>
                </a:effectLst>
              </a:rPr>
              <a:t>Examples of Feedbacks:</a:t>
            </a:r>
          </a:p>
        </p:txBody>
      </p:sp>
      <p:sp>
        <p:nvSpPr>
          <p:cNvPr id="186371" name="Rectangle 3"/>
          <p:cNvSpPr>
            <a:spLocks noGrp="1" noChangeArrowheads="1"/>
          </p:cNvSpPr>
          <p:nvPr>
            <p:ph type="body" idx="1"/>
          </p:nvPr>
        </p:nvSpPr>
        <p:spPr>
          <a:xfrm>
            <a:off x="533400" y="2286000"/>
            <a:ext cx="8229600" cy="4041228"/>
          </a:xfrm>
        </p:spPr>
        <p:txBody>
          <a:bodyPr>
            <a:normAutofit/>
          </a:bodyPr>
          <a:lstStyle/>
          <a:p>
            <a:pPr marL="228600"/>
            <a:r>
              <a:rPr lang="en-US" dirty="0" smtClean="0">
                <a:solidFill>
                  <a:srgbClr val="002060"/>
                </a:solidFill>
              </a:rPr>
              <a:t> </a:t>
            </a:r>
            <a:r>
              <a:rPr lang="en-US" sz="2400" dirty="0" smtClean="0">
                <a:solidFill>
                  <a:srgbClr val="002060"/>
                </a:solidFill>
              </a:rPr>
              <a:t>Water vapor</a:t>
            </a:r>
          </a:p>
          <a:p>
            <a:pPr marL="228600"/>
            <a:endParaRPr lang="en-US" sz="2400" dirty="0" smtClean="0">
              <a:solidFill>
                <a:srgbClr val="002060"/>
              </a:solidFill>
            </a:endParaRPr>
          </a:p>
          <a:p>
            <a:pPr marL="228600"/>
            <a:r>
              <a:rPr lang="en-US" sz="2400" dirty="0" smtClean="0">
                <a:solidFill>
                  <a:srgbClr val="002060"/>
                </a:solidFill>
              </a:rPr>
              <a:t> Ice-albedo</a:t>
            </a:r>
          </a:p>
          <a:p>
            <a:pPr marL="228600"/>
            <a:endParaRPr lang="en-US" sz="2400" dirty="0" smtClean="0">
              <a:solidFill>
                <a:srgbClr val="002060"/>
              </a:solidFill>
            </a:endParaRPr>
          </a:p>
          <a:p>
            <a:pPr marL="228600"/>
            <a:r>
              <a:rPr lang="en-US" sz="2400" dirty="0" smtClean="0">
                <a:solidFill>
                  <a:srgbClr val="002060"/>
                </a:solidFill>
              </a:rPr>
              <a:t> Clouds</a:t>
            </a:r>
          </a:p>
          <a:p>
            <a:pPr marL="228600"/>
            <a:endParaRPr lang="en-US" sz="2400" dirty="0" smtClean="0">
              <a:solidFill>
                <a:srgbClr val="002060"/>
              </a:solidFill>
            </a:endParaRPr>
          </a:p>
          <a:p>
            <a:pPr marL="228600"/>
            <a:r>
              <a:rPr lang="en-US" sz="2400" dirty="0" smtClean="0">
                <a:solidFill>
                  <a:srgbClr val="002060"/>
                </a:solidFill>
              </a:rPr>
              <a:t> Biogeochemical feedbacks</a:t>
            </a:r>
          </a:p>
        </p:txBody>
      </p:sp>
    </p:spTree>
    <p:extLst>
      <p:ext uri="{BB962C8B-B14F-4D97-AF65-F5344CB8AC3E}">
        <p14:creationId xmlns:p14="http://schemas.microsoft.com/office/powerpoint/2010/main" val="78376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Effect transition="in" filter="fade">
                                      <p:cBhvr>
                                        <p:cTn id="7" dur="500"/>
                                        <p:tgtEl>
                                          <p:spTgt spid="186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371">
                                            <p:txEl>
                                              <p:pRg st="2" end="2"/>
                                            </p:txEl>
                                          </p:spTgt>
                                        </p:tgtEl>
                                        <p:attrNameLst>
                                          <p:attrName>style.visibility</p:attrName>
                                        </p:attrNameLst>
                                      </p:cBhvr>
                                      <p:to>
                                        <p:strVal val="visible"/>
                                      </p:to>
                                    </p:set>
                                    <p:animEffect transition="in" filter="fade">
                                      <p:cBhvr>
                                        <p:cTn id="12" dur="500"/>
                                        <p:tgtEl>
                                          <p:spTgt spid="1863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371">
                                            <p:txEl>
                                              <p:pRg st="4" end="4"/>
                                            </p:txEl>
                                          </p:spTgt>
                                        </p:tgtEl>
                                        <p:attrNameLst>
                                          <p:attrName>style.visibility</p:attrName>
                                        </p:attrNameLst>
                                      </p:cBhvr>
                                      <p:to>
                                        <p:strVal val="visible"/>
                                      </p:to>
                                    </p:set>
                                    <p:animEffect transition="in" filter="fade">
                                      <p:cBhvr>
                                        <p:cTn id="17" dur="500"/>
                                        <p:tgtEl>
                                          <p:spTgt spid="18637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371">
                                            <p:txEl>
                                              <p:pRg st="6" end="6"/>
                                            </p:txEl>
                                          </p:spTgt>
                                        </p:tgtEl>
                                        <p:attrNameLst>
                                          <p:attrName>style.visibility</p:attrName>
                                        </p:attrNameLst>
                                      </p:cBhvr>
                                      <p:to>
                                        <p:strVal val="visible"/>
                                      </p:to>
                                    </p:set>
                                    <p:animEffect transition="in" filter="fade">
                                      <p:cBhvr>
                                        <p:cTn id="22" dur="500"/>
                                        <p:tgtEl>
                                          <p:spTgt spid="1863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4"/>
          <p:cNvSpPr>
            <a:spLocks noGrp="1" noChangeArrowheads="1"/>
          </p:cNvSpPr>
          <p:nvPr>
            <p:ph type="title"/>
          </p:nvPr>
        </p:nvSpPr>
        <p:spPr>
          <a:xfrm>
            <a:off x="742950" y="184149"/>
            <a:ext cx="7886700" cy="1325563"/>
          </a:xfrm>
        </p:spPr>
        <p:txBody>
          <a:bodyPr/>
          <a:lstStyle/>
          <a:p>
            <a:pPr algn="ctr"/>
            <a:r>
              <a:rPr lang="en-US"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Estimates of Climate Sensitivity</a:t>
            </a:r>
          </a:p>
        </p:txBody>
      </p:sp>
      <p:graphicFrame>
        <p:nvGraphicFramePr>
          <p:cNvPr id="55298" name="Object 3"/>
          <p:cNvGraphicFramePr>
            <a:graphicFrameLocks noGrp="1" noChangeAspect="1"/>
          </p:cNvGraphicFramePr>
          <p:nvPr>
            <p:ph sz="half" idx="1"/>
          </p:nvPr>
        </p:nvGraphicFramePr>
        <p:xfrm>
          <a:off x="2362200" y="1295400"/>
          <a:ext cx="4038600" cy="1438275"/>
        </p:xfrm>
        <a:graphic>
          <a:graphicData uri="http://schemas.openxmlformats.org/presentationml/2006/ole">
            <mc:AlternateContent xmlns:mc="http://schemas.openxmlformats.org/markup-compatibility/2006">
              <mc:Choice xmlns:v="urn:schemas-microsoft-com:vml" Requires="v">
                <p:oleObj spid="_x0000_s4302" name="Equation" r:id="rId4" imgW="1676160" imgH="596880" progId="Equation.DSMT4">
                  <p:embed/>
                </p:oleObj>
              </mc:Choice>
              <mc:Fallback>
                <p:oleObj name="Equation" r:id="rId4" imgW="1676160" imgH="596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295400"/>
                        <a:ext cx="4038600"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299" name="Object 3"/>
          <p:cNvGraphicFramePr>
            <a:graphicFrameLocks noGrp="1" noChangeAspect="1"/>
          </p:cNvGraphicFramePr>
          <p:nvPr>
            <p:ph sz="half" idx="2"/>
          </p:nvPr>
        </p:nvGraphicFramePr>
        <p:xfrm>
          <a:off x="3276600" y="2667000"/>
          <a:ext cx="2319338" cy="1223963"/>
        </p:xfrm>
        <a:graphic>
          <a:graphicData uri="http://schemas.openxmlformats.org/presentationml/2006/ole">
            <mc:AlternateContent xmlns:mc="http://schemas.openxmlformats.org/markup-compatibility/2006">
              <mc:Choice xmlns:v="urn:schemas-microsoft-com:vml" Requires="v">
                <p:oleObj spid="_x0000_s4303" name="Equation" r:id="rId6" imgW="914400" imgH="482400" progId="Equation.DSMT4">
                  <p:embed/>
                </p:oleObj>
              </mc:Choice>
              <mc:Fallback>
                <p:oleObj name="Equation" r:id="rId6" imgW="914400" imgH="48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2667000"/>
                        <a:ext cx="2319338" cy="122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03" name="Text Box 9"/>
          <p:cNvSpPr txBox="1">
            <a:spLocks noChangeArrowheads="1"/>
          </p:cNvSpPr>
          <p:nvPr/>
        </p:nvSpPr>
        <p:spPr bwMode="auto">
          <a:xfrm>
            <a:off x="609600" y="4038600"/>
            <a:ext cx="7162800" cy="830997"/>
          </a:xfrm>
          <a:prstGeom prst="rect">
            <a:avLst/>
          </a:prstGeom>
          <a:noFill/>
          <a:ln w="9525">
            <a:noFill/>
            <a:miter lim="800000"/>
            <a:headEnd/>
            <a:tailEnd/>
          </a:ln>
        </p:spPr>
        <p:txBody>
          <a:bodyPr>
            <a:spAutoFit/>
          </a:bodyPr>
          <a:lstStyle/>
          <a:p>
            <a:pPr>
              <a:spcBef>
                <a:spcPct val="50000"/>
              </a:spcBef>
            </a:pPr>
            <a:r>
              <a:rPr lang="en-US" sz="2400" dirty="0">
                <a:solidFill>
                  <a:srgbClr val="002060"/>
                </a:solidFill>
                <a:latin typeface="Arial" panose="020B0604020202020204" pitchFamily="34" charset="0"/>
                <a:cs typeface="Arial" panose="020B0604020202020204" pitchFamily="34" charset="0"/>
              </a:rPr>
              <a:t>Suppose that </a:t>
            </a:r>
            <a:r>
              <a:rPr lang="en-US" sz="2400" i="1" dirty="0">
                <a:solidFill>
                  <a:srgbClr val="002060"/>
                </a:solidFill>
                <a:latin typeface="Arial" panose="020B0604020202020204" pitchFamily="34" charset="0"/>
                <a:cs typeface="Arial" panose="020B0604020202020204" pitchFamily="34" charset="0"/>
              </a:rPr>
              <a:t>T</a:t>
            </a:r>
            <a:r>
              <a:rPr lang="en-US" sz="2400" i="1" baseline="-25000" dirty="0">
                <a:solidFill>
                  <a:srgbClr val="002060"/>
                </a:solidFill>
                <a:latin typeface="Arial" panose="020B0604020202020204" pitchFamily="34" charset="0"/>
                <a:cs typeface="Arial" panose="020B0604020202020204" pitchFamily="34" charset="0"/>
              </a:rPr>
              <a:t>s</a:t>
            </a:r>
            <a:r>
              <a:rPr lang="en-US" sz="2400" i="1" dirty="0">
                <a:solidFill>
                  <a:srgbClr val="002060"/>
                </a:solidFill>
                <a:latin typeface="Arial" panose="020B0604020202020204" pitchFamily="34" charset="0"/>
                <a:cs typeface="Arial" panose="020B0604020202020204" pitchFamily="34" charset="0"/>
              </a:rPr>
              <a:t> = T</a:t>
            </a:r>
            <a:r>
              <a:rPr lang="en-US" sz="2400" i="1" baseline="-25000" dirty="0">
                <a:solidFill>
                  <a:srgbClr val="002060"/>
                </a:solidFill>
                <a:latin typeface="Arial" panose="020B0604020202020204" pitchFamily="34" charset="0"/>
                <a:cs typeface="Arial" panose="020B0604020202020204" pitchFamily="34" charset="0"/>
              </a:rPr>
              <a:t>e</a:t>
            </a:r>
            <a:r>
              <a:rPr lang="en-US" sz="2400" i="1" dirty="0">
                <a:solidFill>
                  <a:srgbClr val="002060"/>
                </a:solidFill>
                <a:latin typeface="Arial" panose="020B0604020202020204" pitchFamily="34" charset="0"/>
                <a:cs typeface="Arial" panose="020B0604020202020204" pitchFamily="34" charset="0"/>
              </a:rPr>
              <a:t> + constant</a:t>
            </a:r>
            <a:r>
              <a:rPr lang="en-US" sz="2400" dirty="0">
                <a:solidFill>
                  <a:srgbClr val="002060"/>
                </a:solidFill>
                <a:latin typeface="Arial" panose="020B0604020202020204" pitchFamily="34" charset="0"/>
                <a:cs typeface="Arial" panose="020B0604020202020204" pitchFamily="34" charset="0"/>
              </a:rPr>
              <a:t> and that shortwave radiation is insensitive to </a:t>
            </a:r>
            <a:r>
              <a:rPr lang="en-US" sz="2400" i="1" dirty="0">
                <a:solidFill>
                  <a:srgbClr val="002060"/>
                </a:solidFill>
                <a:latin typeface="Arial" panose="020B0604020202020204" pitchFamily="34" charset="0"/>
                <a:cs typeface="Arial" panose="020B0604020202020204" pitchFamily="34" charset="0"/>
              </a:rPr>
              <a:t>T</a:t>
            </a:r>
            <a:r>
              <a:rPr lang="en-US" sz="2400" i="1" baseline="-25000" dirty="0">
                <a:solidFill>
                  <a:srgbClr val="002060"/>
                </a:solidFill>
                <a:latin typeface="Arial" panose="020B0604020202020204" pitchFamily="34" charset="0"/>
                <a:cs typeface="Arial" panose="020B0604020202020204" pitchFamily="34" charset="0"/>
              </a:rPr>
              <a:t>s</a:t>
            </a:r>
            <a:r>
              <a:rPr lang="en-US" sz="2400" dirty="0">
                <a:solidFill>
                  <a:srgbClr val="002060"/>
                </a:solidFill>
                <a:latin typeface="Arial" panose="020B0604020202020204" pitchFamily="34" charset="0"/>
                <a:cs typeface="Arial" panose="020B0604020202020204" pitchFamily="34" charset="0"/>
              </a:rPr>
              <a:t>:</a:t>
            </a:r>
          </a:p>
        </p:txBody>
      </p:sp>
      <p:graphicFrame>
        <p:nvGraphicFramePr>
          <p:cNvPr id="55300" name="Object 4"/>
          <p:cNvGraphicFramePr>
            <a:graphicFrameLocks noChangeAspect="1"/>
          </p:cNvGraphicFramePr>
          <p:nvPr/>
        </p:nvGraphicFramePr>
        <p:xfrm>
          <a:off x="609600" y="5029200"/>
          <a:ext cx="7696200" cy="933450"/>
        </p:xfrm>
        <a:graphic>
          <a:graphicData uri="http://schemas.openxmlformats.org/presentationml/2006/ole">
            <mc:AlternateContent xmlns:mc="http://schemas.openxmlformats.org/markup-compatibility/2006">
              <mc:Choice xmlns:v="urn:schemas-microsoft-com:vml" Requires="v">
                <p:oleObj spid="_x0000_s4304" name="Equation" r:id="rId8" imgW="3352680" imgH="406080" progId="Equation.DSMT4">
                  <p:embed/>
                </p:oleObj>
              </mc:Choice>
              <mc:Fallback>
                <p:oleObj name="Equation" r:id="rId8" imgW="3352680" imgH="4060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5029200"/>
                        <a:ext cx="7696200"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1" name="Object 5"/>
          <p:cNvGraphicFramePr>
            <a:graphicFrameLocks noChangeAspect="1"/>
          </p:cNvGraphicFramePr>
          <p:nvPr/>
        </p:nvGraphicFramePr>
        <p:xfrm>
          <a:off x="3429000" y="6019800"/>
          <a:ext cx="2514600" cy="642938"/>
        </p:xfrm>
        <a:graphic>
          <a:graphicData uri="http://schemas.openxmlformats.org/presentationml/2006/ole">
            <mc:AlternateContent xmlns:mc="http://schemas.openxmlformats.org/markup-compatibility/2006">
              <mc:Choice xmlns:v="urn:schemas-microsoft-com:vml" Requires="v">
                <p:oleObj spid="_x0000_s4305" name="Equation" r:id="rId10" imgW="1143000" imgH="291960" progId="Equation.DSMT4">
                  <p:embed/>
                </p:oleObj>
              </mc:Choice>
              <mc:Fallback>
                <p:oleObj name="Equation" r:id="rId10" imgW="1143000" imgH="2919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9000" y="6019800"/>
                        <a:ext cx="2514600"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3009900" y="5857875"/>
            <a:ext cx="3267075" cy="933450"/>
          </a:xfrm>
          <a:prstGeom prst="rect">
            <a:avLst/>
          </a:prstGeom>
          <a:solidFill>
            <a:srgbClr val="FF0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30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500"/>
                                        <p:tgtEl>
                                          <p:spTgt spid="552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299"/>
                                        </p:tgtEl>
                                        <p:attrNameLst>
                                          <p:attrName>style.visibility</p:attrName>
                                        </p:attrNameLst>
                                      </p:cBhvr>
                                      <p:to>
                                        <p:strVal val="visible"/>
                                      </p:to>
                                    </p:set>
                                    <p:animEffect transition="in" filter="fade">
                                      <p:cBhvr>
                                        <p:cTn id="12" dur="500"/>
                                        <p:tgtEl>
                                          <p:spTgt spid="552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303"/>
                                        </p:tgtEl>
                                        <p:attrNameLst>
                                          <p:attrName>style.visibility</p:attrName>
                                        </p:attrNameLst>
                                      </p:cBhvr>
                                      <p:to>
                                        <p:strVal val="visible"/>
                                      </p:to>
                                    </p:set>
                                    <p:animEffect transition="in" filter="fade">
                                      <p:cBhvr>
                                        <p:cTn id="17" dur="500"/>
                                        <p:tgtEl>
                                          <p:spTgt spid="553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300"/>
                                        </p:tgtEl>
                                        <p:attrNameLst>
                                          <p:attrName>style.visibility</p:attrName>
                                        </p:attrNameLst>
                                      </p:cBhvr>
                                      <p:to>
                                        <p:strVal val="visible"/>
                                      </p:to>
                                    </p:set>
                                    <p:animEffect transition="in" filter="fade">
                                      <p:cBhvr>
                                        <p:cTn id="22" dur="500"/>
                                        <p:tgtEl>
                                          <p:spTgt spid="55300"/>
                                        </p:tgtEl>
                                      </p:cBhvr>
                                    </p:animEffect>
                                  </p:childTnLst>
                                </p:cTn>
                              </p:par>
                              <p:par>
                                <p:cTn id="23" presetID="10" presetClass="entr" presetSubtype="0" fill="hold" nodeType="withEffect">
                                  <p:stCondLst>
                                    <p:cond delay="0"/>
                                  </p:stCondLst>
                                  <p:childTnLst>
                                    <p:set>
                                      <p:cBhvr>
                                        <p:cTn id="24" dur="1" fill="hold">
                                          <p:stCondLst>
                                            <p:cond delay="0"/>
                                          </p:stCondLst>
                                        </p:cTn>
                                        <p:tgtEl>
                                          <p:spTgt spid="55301"/>
                                        </p:tgtEl>
                                        <p:attrNameLst>
                                          <p:attrName>style.visibility</p:attrName>
                                        </p:attrNameLst>
                                      </p:cBhvr>
                                      <p:to>
                                        <p:strVal val="visible"/>
                                      </p:to>
                                    </p:set>
                                    <p:animEffect transition="in" filter="fade">
                                      <p:cBhvr>
                                        <p:cTn id="25"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r>
              <a:rPr lang="en-US" sz="4000" dirty="0" smtClean="0">
                <a:solidFill>
                  <a:srgbClr val="0000FF"/>
                </a:solidFill>
                <a:effectLst>
                  <a:outerShdw blurRad="38100" dist="38100" dir="2700000" algn="tl">
                    <a:srgbClr val="000000">
                      <a:alpha val="43137"/>
                    </a:srgbClr>
                  </a:outerShdw>
                </a:effectLst>
              </a:rPr>
              <a:t>Examples of feedback magnitudes:</a:t>
            </a:r>
          </a:p>
        </p:txBody>
      </p:sp>
      <p:sp>
        <p:nvSpPr>
          <p:cNvPr id="56324" name="Rectangle 3"/>
          <p:cNvSpPr>
            <a:spLocks noGrp="1" noChangeArrowheads="1"/>
          </p:cNvSpPr>
          <p:nvPr>
            <p:ph type="body" idx="1"/>
          </p:nvPr>
        </p:nvSpPr>
        <p:spPr/>
        <p:txBody>
          <a:bodyPr/>
          <a:lstStyle/>
          <a:p>
            <a:r>
              <a:rPr lang="en-US" dirty="0" smtClean="0">
                <a:solidFill>
                  <a:srgbClr val="002060"/>
                </a:solidFill>
              </a:rPr>
              <a:t> Experiments with one-dimensional radiative-convective models suggest that holding the relative humidity fixed, </a:t>
            </a:r>
          </a:p>
        </p:txBody>
      </p:sp>
      <p:graphicFrame>
        <p:nvGraphicFramePr>
          <p:cNvPr id="56322" name="Object 2"/>
          <p:cNvGraphicFramePr>
            <a:graphicFrameLocks noChangeAspect="1"/>
          </p:cNvGraphicFramePr>
          <p:nvPr>
            <p:extLst>
              <p:ext uri="{D42A27DB-BD31-4B8C-83A1-F6EECF244321}">
                <p14:modId xmlns:p14="http://schemas.microsoft.com/office/powerpoint/2010/main" val="1786184269"/>
              </p:ext>
            </p:extLst>
          </p:nvPr>
        </p:nvGraphicFramePr>
        <p:xfrm>
          <a:off x="2436867" y="2866094"/>
          <a:ext cx="4458767" cy="2262169"/>
        </p:xfrm>
        <a:graphic>
          <a:graphicData uri="http://schemas.openxmlformats.org/presentationml/2006/ole">
            <mc:AlternateContent xmlns:mc="http://schemas.openxmlformats.org/markup-compatibility/2006">
              <mc:Choice xmlns:v="urn:schemas-microsoft-com:vml" Requires="v">
                <p:oleObj spid="_x0000_s5173" name="Equation" r:id="rId4" imgW="1803240" imgH="914400" progId="Equation.DSMT4">
                  <p:embed/>
                </p:oleObj>
              </mc:Choice>
              <mc:Fallback>
                <p:oleObj name="Equation" r:id="rId4" imgW="1803240" imgH="914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6867" y="2866094"/>
                        <a:ext cx="4458767" cy="2262169"/>
                      </a:xfrm>
                      <a:prstGeom prst="rect">
                        <a:avLst/>
                      </a:prstGeom>
                      <a:noFill/>
                      <a:extLst/>
                    </p:spPr>
                  </p:pic>
                </p:oleObj>
              </mc:Fallback>
            </mc:AlternateContent>
          </a:graphicData>
        </a:graphic>
      </p:graphicFrame>
      <p:sp>
        <p:nvSpPr>
          <p:cNvPr id="56325" name="Text Box 5"/>
          <p:cNvSpPr txBox="1">
            <a:spLocks noChangeArrowheads="1"/>
          </p:cNvSpPr>
          <p:nvPr/>
        </p:nvSpPr>
        <p:spPr bwMode="auto">
          <a:xfrm>
            <a:off x="665750" y="5500984"/>
            <a:ext cx="8001000" cy="1200329"/>
          </a:xfrm>
          <a:prstGeom prst="rect">
            <a:avLst/>
          </a:prstGeom>
          <a:noFill/>
          <a:ln w="9525">
            <a:noFill/>
            <a:miter lim="800000"/>
            <a:headEnd/>
            <a:tailEnd/>
          </a:ln>
        </p:spPr>
        <p:txBody>
          <a:bodyPr>
            <a:spAutoFit/>
          </a:bodyPr>
          <a:lstStyle/>
          <a:p>
            <a:pPr>
              <a:spcBef>
                <a:spcPct val="50000"/>
              </a:spcBef>
            </a:pPr>
            <a:r>
              <a:rPr lang="en-US" sz="2400" dirty="0" smtClean="0">
                <a:solidFill>
                  <a:srgbClr val="002060"/>
                </a:solidFill>
                <a:latin typeface="Arial" panose="020B0604020202020204" pitchFamily="34" charset="0"/>
                <a:cs typeface="Arial" panose="020B0604020202020204" pitchFamily="34" charset="0"/>
              </a:rPr>
              <a:t>Thus water vapor, </a:t>
            </a:r>
            <a:r>
              <a:rPr lang="en-US" sz="2400" dirty="0">
                <a:solidFill>
                  <a:srgbClr val="002060"/>
                </a:solidFill>
                <a:latin typeface="Arial" panose="020B0604020202020204" pitchFamily="34" charset="0"/>
                <a:cs typeface="Arial" panose="020B0604020202020204" pitchFamily="34" charset="0"/>
              </a:rPr>
              <a:t>by itself, doubles climate sensitivity; with other positive feedbacks, effect on sensitivity is even </a:t>
            </a:r>
            <a:r>
              <a:rPr lang="en-US" sz="2400" dirty="0" smtClean="0">
                <a:solidFill>
                  <a:srgbClr val="002060"/>
                </a:solidFill>
                <a:latin typeface="Arial" panose="020B0604020202020204" pitchFamily="34" charset="0"/>
                <a:cs typeface="Arial" panose="020B0604020202020204" pitchFamily="34" charset="0"/>
              </a:rPr>
              <a:t>larger. </a:t>
            </a:r>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276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animEffect transition="in" filter="fade">
                                      <p:cBhvr>
                                        <p:cTn id="7" dur="500"/>
                                        <p:tgtEl>
                                          <p:spTgt spid="5632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6322"/>
                                        </p:tgtEl>
                                        <p:attrNameLst>
                                          <p:attrName>style.visibility</p:attrName>
                                        </p:attrNameLst>
                                      </p:cBhvr>
                                      <p:to>
                                        <p:strVal val="visible"/>
                                      </p:to>
                                    </p:set>
                                    <p:animEffect transition="in" filter="fade">
                                      <p:cBhvr>
                                        <p:cTn id="10" dur="500"/>
                                        <p:tgtEl>
                                          <p:spTgt spid="563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6325"/>
                                        </p:tgtEl>
                                        <p:attrNameLst>
                                          <p:attrName>style.visibility</p:attrName>
                                        </p:attrNameLst>
                                      </p:cBhvr>
                                      <p:to>
                                        <p:strVal val="visible"/>
                                      </p:to>
                                    </p:set>
                                    <p:animEffect transition="in" filter="fade">
                                      <p:cBhvr>
                                        <p:cTn id="15"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p:bldP spid="563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that Water Vapor Is Complicated</a:t>
            </a:r>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89" y="1700584"/>
            <a:ext cx="862965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931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 increase since 1980 but much qualitatively different behavior 2000 - current</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2925" y="2119079"/>
            <a:ext cx="7886700" cy="3993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5797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Cover Data – maybe low level clouds are decreasing</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2060123"/>
            <a:ext cx="7886700" cy="3882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4327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https://isccp.giss.nasa.gov/climanal7.html</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858169"/>
            <a:ext cx="8077200"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188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3" name="Picture 5"/>
          <p:cNvPicPr>
            <a:picLocks noGrp="1" noChangeAspect="1" noChangeArrowheads="1"/>
          </p:cNvPicPr>
          <p:nvPr>
            <p:ph idx="1"/>
          </p:nvPr>
        </p:nvPicPr>
        <p:blipFill>
          <a:blip r:embed="rId3" cstate="print"/>
          <a:srcRect/>
          <a:stretch>
            <a:fillRect/>
          </a:stretch>
        </p:blipFill>
        <p:spPr>
          <a:xfrm>
            <a:off x="1359840" y="1016876"/>
            <a:ext cx="6424319" cy="4995041"/>
          </a:xfrm>
          <a:noFill/>
        </p:spPr>
      </p:pic>
      <p:sp>
        <p:nvSpPr>
          <p:cNvPr id="189442" name="Rectangle 6"/>
          <p:cNvSpPr>
            <a:spLocks noGrp="1" noChangeArrowheads="1"/>
          </p:cNvSpPr>
          <p:nvPr>
            <p:ph type="title"/>
          </p:nvPr>
        </p:nvSpPr>
        <p:spPr>
          <a:xfrm>
            <a:off x="628650" y="365127"/>
            <a:ext cx="7886700" cy="777874"/>
          </a:xfrm>
        </p:spPr>
        <p:txBody>
          <a:bodyPr/>
          <a:lstStyle/>
          <a:p>
            <a:r>
              <a:rPr lang="en-US" dirty="0" smtClean="0">
                <a:solidFill>
                  <a:srgbClr val="0000FF"/>
                </a:solidFill>
                <a:effectLst>
                  <a:outerShdw blurRad="38100" dist="38100" dir="2700000" algn="tl">
                    <a:srgbClr val="000000">
                      <a:alpha val="43137"/>
                    </a:srgbClr>
                  </a:outerShdw>
                </a:effectLst>
              </a:rPr>
              <a:t>Ice-Albedo Feedback</a:t>
            </a:r>
          </a:p>
        </p:txBody>
      </p:sp>
      <p:sp>
        <p:nvSpPr>
          <p:cNvPr id="2" name="TextBox 1"/>
          <p:cNvSpPr txBox="1"/>
          <p:nvPr/>
        </p:nvSpPr>
        <p:spPr bwMode="auto">
          <a:xfrm>
            <a:off x="1156138" y="6011917"/>
            <a:ext cx="7735614" cy="584775"/>
          </a:xfrm>
          <a:prstGeom prst="rect">
            <a:avLst/>
          </a:prstGeom>
          <a:noFill/>
          <a:ln w="9525">
            <a:noFill/>
            <a:miter lim="800000"/>
            <a:headEnd/>
            <a:tailEnd/>
          </a:ln>
        </p:spPr>
        <p:txBody>
          <a:bodyPr wrap="square" rtlCol="0">
            <a:spAutoFit/>
          </a:bodyPr>
          <a:lstStyle/>
          <a:p>
            <a:r>
              <a:rPr lang="en-US" sz="1600" dirty="0" smtClean="0">
                <a:solidFill>
                  <a:srgbClr val="002060"/>
                </a:solidFill>
                <a:latin typeface="Arial" panose="020B0604020202020204" pitchFamily="34" charset="0"/>
                <a:cs typeface="Arial" panose="020B0604020202020204" pitchFamily="34" charset="0"/>
              </a:rPr>
              <a:t>Image credit: </a:t>
            </a:r>
            <a:r>
              <a:rPr lang="en-US" sz="1600" dirty="0" err="1" smtClean="0">
                <a:solidFill>
                  <a:srgbClr val="002060"/>
                </a:solidFill>
                <a:latin typeface="Arial" panose="020B0604020202020204" pitchFamily="34" charset="0"/>
                <a:cs typeface="Arial" panose="020B0604020202020204" pitchFamily="34" charset="0"/>
              </a:rPr>
              <a:t>Kukla</a:t>
            </a:r>
            <a:r>
              <a:rPr lang="en-US" sz="1600" dirty="0" smtClean="0">
                <a:solidFill>
                  <a:srgbClr val="002060"/>
                </a:solidFill>
                <a:latin typeface="Arial" panose="020B0604020202020204" pitchFamily="34" charset="0"/>
                <a:cs typeface="Arial" panose="020B0604020202020204" pitchFamily="34" charset="0"/>
              </a:rPr>
              <a:t>, D., and G. Robinson, 1980: Annual cycle of surface albedo. </a:t>
            </a:r>
            <a:r>
              <a:rPr lang="en-US" sz="1600" i="1" dirty="0" smtClean="0">
                <a:solidFill>
                  <a:srgbClr val="002060"/>
                </a:solidFill>
                <a:latin typeface="Arial" panose="020B0604020202020204" pitchFamily="34" charset="0"/>
                <a:cs typeface="Arial" panose="020B0604020202020204" pitchFamily="34" charset="0"/>
              </a:rPr>
              <a:t>Mon. </a:t>
            </a:r>
            <a:r>
              <a:rPr lang="en-US" sz="1600" i="1" dirty="0" err="1" smtClean="0">
                <a:solidFill>
                  <a:srgbClr val="002060"/>
                </a:solidFill>
                <a:latin typeface="Arial" panose="020B0604020202020204" pitchFamily="34" charset="0"/>
                <a:cs typeface="Arial" panose="020B0604020202020204" pitchFamily="34" charset="0"/>
              </a:rPr>
              <a:t>Wea</a:t>
            </a:r>
            <a:r>
              <a:rPr lang="en-US" sz="1600" i="1" dirty="0" smtClean="0">
                <a:solidFill>
                  <a:srgbClr val="002060"/>
                </a:solidFill>
                <a:latin typeface="Arial" panose="020B0604020202020204" pitchFamily="34" charset="0"/>
                <a:cs typeface="Arial" panose="020B0604020202020204" pitchFamily="34" charset="0"/>
              </a:rPr>
              <a:t>. Rev</a:t>
            </a:r>
            <a:r>
              <a:rPr lang="en-US" sz="1600" dirty="0" smtClean="0">
                <a:solidFill>
                  <a:srgbClr val="002060"/>
                </a:solidFill>
                <a:latin typeface="Arial" panose="020B0604020202020204" pitchFamily="34" charset="0"/>
                <a:cs typeface="Arial" panose="020B0604020202020204" pitchFamily="34" charset="0"/>
              </a:rPr>
              <a:t>., </a:t>
            </a:r>
            <a:r>
              <a:rPr lang="en-US" sz="1600" b="1" dirty="0" smtClean="0">
                <a:solidFill>
                  <a:srgbClr val="002060"/>
                </a:solidFill>
                <a:latin typeface="Arial" panose="020B0604020202020204" pitchFamily="34" charset="0"/>
                <a:cs typeface="Arial" panose="020B0604020202020204" pitchFamily="34" charset="0"/>
              </a:rPr>
              <a:t>108</a:t>
            </a:r>
            <a:r>
              <a:rPr lang="en-US" sz="1600" dirty="0" smtClean="0">
                <a:solidFill>
                  <a:srgbClr val="002060"/>
                </a:solidFill>
                <a:latin typeface="Arial" panose="020B0604020202020204" pitchFamily="34" charset="0"/>
                <a:cs typeface="Arial" panose="020B0604020202020204" pitchFamily="34" charset="0"/>
              </a:rPr>
              <a:t>, 56-68</a:t>
            </a:r>
            <a:endParaRPr lang="en-US" sz="1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74097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Consensus</a:t>
            </a:r>
            <a:endParaRPr lang="en-US" dirty="0"/>
          </a:p>
        </p:txBody>
      </p:sp>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140674"/>
            <a:ext cx="7886700" cy="3911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295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Ocean Heat Content (1997-2005 reference period)</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04" y="1685925"/>
            <a:ext cx="8242192"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701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7580" y="-174626"/>
            <a:ext cx="7271545" cy="7271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640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1931" y="523875"/>
            <a:ext cx="7136468" cy="5834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260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Feedbacks are Complicated</a:t>
            </a:r>
            <a:endParaRPr lang="en-US"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2037" y="1714500"/>
            <a:ext cx="7234560" cy="4606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566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2457" y="736600"/>
            <a:ext cx="7330017" cy="549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887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1183454" y="157656"/>
            <a:ext cx="6339326" cy="5029199"/>
          </a:xfrm>
          <a:prstGeom prst="rect">
            <a:avLst/>
          </a:prstGeom>
          <a:noFill/>
          <a:ln w="9525">
            <a:noFill/>
            <a:miter lim="800000"/>
            <a:headEnd/>
            <a:tailEnd/>
          </a:ln>
        </p:spPr>
      </p:pic>
      <p:sp>
        <p:nvSpPr>
          <p:cNvPr id="4" name="TextBox 3"/>
          <p:cNvSpPr txBox="1"/>
          <p:nvPr/>
        </p:nvSpPr>
        <p:spPr>
          <a:xfrm>
            <a:off x="533400" y="6179292"/>
            <a:ext cx="8077200" cy="738664"/>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dirty="0" err="1">
                <a:latin typeface="Arial" panose="020B0604020202020204" pitchFamily="34" charset="0"/>
                <a:cs typeface="Arial" panose="020B0604020202020204" pitchFamily="34" charset="0"/>
              </a:rPr>
              <a:t>Dufresne</a:t>
            </a:r>
            <a:r>
              <a:rPr lang="en-US" sz="1400" dirty="0">
                <a:latin typeface="Arial" panose="020B0604020202020204" pitchFamily="34" charset="0"/>
                <a:cs typeface="Arial" panose="020B0604020202020204" pitchFamily="34" charset="0"/>
              </a:rPr>
              <a:t>, Jean-Louis, Sandrine Bony, 2008: An Assessment of the Primary Sources of Spread of Global Warming Estimates from Coupled Atmosphere–Ocean Models. </a:t>
            </a:r>
            <a:r>
              <a:rPr lang="en-US" sz="1400" i="1" dirty="0">
                <a:latin typeface="Arial" panose="020B0604020202020204" pitchFamily="34" charset="0"/>
                <a:cs typeface="Arial" panose="020B0604020202020204" pitchFamily="34" charset="0"/>
              </a:rPr>
              <a:t>J. Climate</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 5135–5144.</a:t>
            </a:r>
          </a:p>
        </p:txBody>
      </p:sp>
      <p:sp>
        <p:nvSpPr>
          <p:cNvPr id="5" name="Rectangle 4"/>
          <p:cNvSpPr/>
          <p:nvPr/>
        </p:nvSpPr>
        <p:spPr>
          <a:xfrm>
            <a:off x="315311" y="5255962"/>
            <a:ext cx="8686800" cy="923330"/>
          </a:xfrm>
          <a:prstGeom prst="rect">
            <a:avLst/>
          </a:prstGeom>
        </p:spPr>
        <p:txBody>
          <a:bodyPr wrap="square">
            <a:spAutoFit/>
          </a:bodyPr>
          <a:lstStyle/>
          <a:p>
            <a:r>
              <a:rPr lang="en-US" dirty="0" smtClean="0"/>
              <a:t>Equilibrium temperature change associated with the Planck response and the various feedbacks, computed for 12 CMIP3/AR4 AOGCMs for a 2 × CO</a:t>
            </a:r>
            <a:r>
              <a:rPr lang="en-US" baseline="-25000" dirty="0" smtClean="0"/>
              <a:t>2</a:t>
            </a:r>
            <a:r>
              <a:rPr lang="en-US" dirty="0" smtClean="0"/>
              <a:t> forcing of reference (3.71 W m</a:t>
            </a:r>
            <a:r>
              <a:rPr lang="en-US" baseline="30000" dirty="0" smtClean="0"/>
              <a:t>−2</a:t>
            </a:r>
            <a:r>
              <a:rPr lang="en-US" dirty="0" smtClean="0"/>
              <a:t>). The GCMs are sorted according to </a:t>
            </a:r>
            <a:r>
              <a:rPr lang="en-US" dirty="0" err="1" smtClean="0"/>
              <a:t>Δ</a:t>
            </a:r>
            <a:r>
              <a:rPr lang="en-US" i="1" dirty="0" err="1" smtClean="0"/>
              <a:t>T</a:t>
            </a:r>
            <a:r>
              <a:rPr lang="en-US" i="1" baseline="30000" dirty="0" err="1" smtClean="0"/>
              <a:t>e</a:t>
            </a:r>
            <a:r>
              <a:rPr lang="en-US" i="1" baseline="-25000" dirty="0" err="1" smtClean="0"/>
              <a:t>s</a:t>
            </a:r>
            <a:r>
              <a:rPr lang="en-US" dirty="0" smtClean="0"/>
              <a:t>.</a:t>
            </a:r>
            <a:endParaRPr lang="en-US" dirty="0"/>
          </a:p>
        </p:txBody>
      </p:sp>
    </p:spTree>
    <p:extLst>
      <p:ext uri="{BB962C8B-B14F-4D97-AF65-F5344CB8AC3E}">
        <p14:creationId xmlns:p14="http://schemas.microsoft.com/office/powerpoint/2010/main" val="4141929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in OHC</a:t>
            </a:r>
            <a:endParaRPr lang="en-US" dirty="0"/>
          </a:p>
        </p:txBody>
      </p:sp>
      <p:sp>
        <p:nvSpPr>
          <p:cNvPr id="3" name="Content Placeholder 2"/>
          <p:cNvSpPr>
            <a:spLocks noGrp="1"/>
          </p:cNvSpPr>
          <p:nvPr>
            <p:ph idx="1"/>
          </p:nvPr>
        </p:nvSpPr>
        <p:spPr>
          <a:xfrm>
            <a:off x="361950" y="1343025"/>
            <a:ext cx="7467600" cy="4525963"/>
          </a:xfrm>
        </p:spPr>
        <p:txBody>
          <a:bodyPr>
            <a:normAutofit fontScale="25000" lnSpcReduction="20000"/>
          </a:bodyPr>
          <a:lstStyle/>
          <a:p>
            <a:r>
              <a:rPr lang="en-US" sz="8000" dirty="0" smtClean="0">
                <a:latin typeface="Catriel" panose="02000503000000020004" pitchFamily="2" charset="0"/>
                <a:cs typeface="Arial" panose="020B0604020202020204" pitchFamily="34" charset="0"/>
              </a:rPr>
              <a:t>This is the thermal inertia of the system --once </a:t>
            </a:r>
            <a:r>
              <a:rPr lang="en-US" sz="8000" dirty="0">
                <a:latin typeface="Catriel" panose="02000503000000020004" pitchFamily="2" charset="0"/>
                <a:cs typeface="Arial" panose="020B0604020202020204" pitchFamily="34" charset="0"/>
              </a:rPr>
              <a:t>an extra molecule of CO2 enters the atmosphere from the chimney of a coal plant or the exhaust pipe of a fossil fuel-driven car, it immediately starts to absorb solar radiation and therefore immediately starts to add tiny amounts of infrared radiation to the atmosphere – </a:t>
            </a:r>
            <a:r>
              <a:rPr lang="en-US" sz="8000" i="1" dirty="0">
                <a:latin typeface="Catriel" panose="02000503000000020004" pitchFamily="2" charset="0"/>
                <a:cs typeface="Arial" panose="020B0604020202020204" pitchFamily="34" charset="0"/>
              </a:rPr>
              <a:t>heat</a:t>
            </a:r>
            <a:r>
              <a:rPr lang="en-US" sz="8000" dirty="0">
                <a:latin typeface="Catriel" panose="02000503000000020004" pitchFamily="2" charset="0"/>
                <a:cs typeface="Arial" panose="020B0604020202020204" pitchFamily="34" charset="0"/>
              </a:rPr>
              <a:t>. But the atmosphere is very thin and it connects not only to the cosmos, but also to much cooler surfaces, like ice sheets and oceans – that have a much larger mass, and therefore absorb large quantities of that heat. Meanwhile the oceans also warms up, just like the atmosphere – but it takes a far longer time to reach equilibrium. And all that time (especially during La Niña-dominant phases, with a lot of deep-water upwelling) the oceans in turn buffer atmospheric warming – creating a </a:t>
            </a:r>
            <a:r>
              <a:rPr lang="en-US" sz="8000" b="1" dirty="0">
                <a:latin typeface="Catriel" panose="02000503000000020004" pitchFamily="2" charset="0"/>
                <a:cs typeface="Arial" panose="020B0604020202020204" pitchFamily="34" charset="0"/>
              </a:rPr>
              <a:t>substantial time lag </a:t>
            </a:r>
            <a:r>
              <a:rPr lang="en-US" sz="8000" dirty="0">
                <a:latin typeface="Catriel" panose="02000503000000020004" pitchFamily="2" charset="0"/>
                <a:cs typeface="Arial" panose="020B0604020202020204" pitchFamily="34" charset="0"/>
              </a:rPr>
              <a:t>between emissions and net atmospheric warming</a:t>
            </a:r>
            <a:r>
              <a:rPr lang="en-US" sz="6200" dirty="0" smtClean="0">
                <a:latin typeface="Catriel" panose="02000503000000020004" pitchFamily="2" charset="0"/>
                <a:cs typeface="Arial" panose="020B0604020202020204" pitchFamily="34" charset="0"/>
              </a:rPr>
              <a:t>.</a:t>
            </a:r>
          </a:p>
          <a:p>
            <a:endParaRPr lang="en-US" sz="7200" dirty="0"/>
          </a:p>
          <a:p>
            <a:r>
              <a:rPr lang="en-US" sz="7200" dirty="0" smtClean="0"/>
              <a:t>We may be now seeing the end of this LAG!</a:t>
            </a:r>
          </a:p>
          <a:p>
            <a:r>
              <a:rPr lang="en-US" sz="7200" dirty="0" smtClean="0"/>
              <a:t>Estimates (Hansen etal 2005) is 0.6 degrees (now 0.9) remains if call CO2 were shutoff immediately.   </a:t>
            </a:r>
            <a:r>
              <a:rPr lang="en-US" sz="7200" i="1" dirty="0" smtClean="0"/>
              <a:t>Warming in the Pipeline.</a:t>
            </a:r>
            <a:endParaRPr lang="en-US" sz="7200" i="1" dirty="0"/>
          </a:p>
        </p:txBody>
      </p:sp>
    </p:spTree>
    <p:extLst>
      <p:ext uri="{BB962C8B-B14F-4D97-AF65-F5344CB8AC3E}">
        <p14:creationId xmlns:p14="http://schemas.microsoft.com/office/powerpoint/2010/main" val="170995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p:cNvPicPr>
            <a:picLocks noGrp="1" noChangeAspect="1" noChangeArrowheads="1"/>
          </p:cNvPicPr>
          <p:nvPr>
            <p:ph idx="4294967295"/>
          </p:nvPr>
        </p:nvPicPr>
        <p:blipFill>
          <a:blip r:embed="rId3" cstate="print"/>
          <a:srcRect/>
          <a:stretch>
            <a:fillRect/>
          </a:stretch>
        </p:blipFill>
        <p:spPr>
          <a:xfrm>
            <a:off x="553064" y="731838"/>
            <a:ext cx="7961671" cy="5351430"/>
          </a:xfrm>
          <a:noFill/>
        </p:spPr>
      </p:pic>
      <p:sp>
        <p:nvSpPr>
          <p:cNvPr id="125955" name="Text Box 3"/>
          <p:cNvSpPr txBox="1">
            <a:spLocks noChangeArrowheads="1"/>
          </p:cNvSpPr>
          <p:nvPr/>
        </p:nvSpPr>
        <p:spPr bwMode="auto">
          <a:xfrm>
            <a:off x="381000" y="152400"/>
            <a:ext cx="8305800" cy="579438"/>
          </a:xfrm>
          <a:prstGeom prst="rect">
            <a:avLst/>
          </a:prstGeom>
          <a:noFill/>
          <a:ln w="9525">
            <a:noFill/>
            <a:miter lim="800000"/>
            <a:headEnd/>
            <a:tailEnd/>
          </a:ln>
          <a:effectLst/>
        </p:spPr>
        <p:txBody>
          <a:bodyPr>
            <a:spAutoFit/>
          </a:bodyPr>
          <a:lstStyle/>
          <a:p>
            <a:pPr algn="ctr">
              <a:spcBef>
                <a:spcPct val="50000"/>
              </a:spcBef>
              <a:defRPr/>
            </a:pPr>
            <a:r>
              <a:rPr lang="en-US" sz="3200" b="1" dirty="0" err="1">
                <a:solidFill>
                  <a:srgbClr val="0000FF"/>
                </a:solidFill>
                <a:effectLst>
                  <a:outerShdw blurRad="38100" dist="38100" dir="2700000" algn="tl">
                    <a:srgbClr val="C0C0C0"/>
                  </a:outerShdw>
                </a:effectLst>
                <a:latin typeface="Calibri" pitchFamily="34" charset="0"/>
              </a:rPr>
              <a:t>Forcings</a:t>
            </a:r>
            <a:r>
              <a:rPr lang="en-US" sz="3200" b="1" dirty="0">
                <a:solidFill>
                  <a:srgbClr val="0000FF"/>
                </a:solidFill>
                <a:effectLst>
                  <a:outerShdw blurRad="38100" dist="38100" dir="2700000" algn="tl">
                    <a:srgbClr val="C0C0C0"/>
                  </a:outerShdw>
                </a:effectLst>
                <a:latin typeface="Calibri" pitchFamily="34" charset="0"/>
              </a:rPr>
              <a:t> and Feedbacks in </a:t>
            </a:r>
            <a:r>
              <a:rPr lang="en-US" sz="3200" b="1" dirty="0" smtClean="0">
                <a:solidFill>
                  <a:srgbClr val="0000FF"/>
                </a:solidFill>
                <a:effectLst>
                  <a:outerShdw blurRad="38100" dist="38100" dir="2700000" algn="tl">
                    <a:srgbClr val="C0C0C0"/>
                  </a:outerShdw>
                </a:effectLst>
                <a:latin typeface="Calibri" pitchFamily="34" charset="0"/>
              </a:rPr>
              <a:t>the Climate System</a:t>
            </a:r>
            <a:endParaRPr lang="en-US" sz="3200" b="1" dirty="0">
              <a:solidFill>
                <a:srgbClr val="0000FF"/>
              </a:solidFill>
              <a:effectLst>
                <a:outerShdw blurRad="38100" dist="38100" dir="2700000" algn="tl">
                  <a:srgbClr val="C0C0C0"/>
                </a:outerShdw>
              </a:effectLst>
              <a:latin typeface="Calibri" pitchFamily="34" charset="0"/>
            </a:endParaRPr>
          </a:p>
        </p:txBody>
      </p:sp>
      <p:sp>
        <p:nvSpPr>
          <p:cNvPr id="2" name="Rectangle 1"/>
          <p:cNvSpPr/>
          <p:nvPr/>
        </p:nvSpPr>
        <p:spPr>
          <a:xfrm>
            <a:off x="302341" y="6083268"/>
            <a:ext cx="8654845" cy="369332"/>
          </a:xfrm>
          <a:prstGeom prst="rect">
            <a:avLst/>
          </a:prstGeom>
        </p:spPr>
        <p:txBody>
          <a:bodyPr wrap="square">
            <a:spAutoFit/>
          </a:bodyPr>
          <a:lstStyle/>
          <a:p>
            <a:r>
              <a:rPr lang="en-US" dirty="0"/>
              <a:t>Schematic view of the components of the climate system, their processes and interactions.</a:t>
            </a:r>
          </a:p>
        </p:txBody>
      </p:sp>
      <p:sp>
        <p:nvSpPr>
          <p:cNvPr id="3" name="TextBox 2"/>
          <p:cNvSpPr txBox="1"/>
          <p:nvPr/>
        </p:nvSpPr>
        <p:spPr bwMode="auto">
          <a:xfrm>
            <a:off x="5129049" y="6452600"/>
            <a:ext cx="4014952" cy="307777"/>
          </a:xfrm>
          <a:prstGeom prst="rect">
            <a:avLst/>
          </a:prstGeom>
          <a:noFill/>
          <a:ln w="9525">
            <a:noFill/>
            <a:miter lim="800000"/>
            <a:headEnd/>
            <a:tailEnd/>
          </a:ln>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IPCC Assessment Report 4</a:t>
            </a: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9092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Title 1"/>
          <p:cNvSpPr>
            <a:spLocks noGrp="1"/>
          </p:cNvSpPr>
          <p:nvPr>
            <p:ph type="title"/>
          </p:nvPr>
        </p:nvSpPr>
        <p:spPr/>
        <p:txBody>
          <a:bodyPr/>
          <a:lstStyle/>
          <a:p>
            <a:pPr eaLnBrk="1" hangingPunct="1"/>
            <a:r>
              <a:rPr lang="en-US" dirty="0" err="1" smtClean="0">
                <a:solidFill>
                  <a:srgbClr val="0D50E5"/>
                </a:solidFill>
                <a:effectLst>
                  <a:outerShdw blurRad="38100" dist="38100" dir="2700000" algn="tl">
                    <a:srgbClr val="000000">
                      <a:alpha val="43137"/>
                    </a:srgbClr>
                  </a:outerShdw>
                </a:effectLst>
              </a:rPr>
              <a:t>Forcings</a:t>
            </a:r>
            <a:r>
              <a:rPr lang="en-US" dirty="0" smtClean="0">
                <a:solidFill>
                  <a:srgbClr val="0D50E5"/>
                </a:solidFill>
                <a:effectLst>
                  <a:outerShdw blurRad="38100" dist="38100" dir="2700000" algn="tl">
                    <a:srgbClr val="000000">
                      <a:alpha val="43137"/>
                    </a:srgbClr>
                  </a:outerShdw>
                </a:effectLst>
              </a:rPr>
              <a:t> and Feedbacks –this is similar to what has already been introduced</a:t>
            </a:r>
          </a:p>
        </p:txBody>
      </p:sp>
      <p:sp>
        <p:nvSpPr>
          <p:cNvPr id="52230" name="TextBox 4"/>
          <p:cNvSpPr txBox="1">
            <a:spLocks noChangeArrowheads="1"/>
          </p:cNvSpPr>
          <p:nvPr/>
        </p:nvSpPr>
        <p:spPr bwMode="auto">
          <a:xfrm>
            <a:off x="381000" y="1600200"/>
            <a:ext cx="8001000" cy="830997"/>
          </a:xfrm>
          <a:prstGeom prst="rect">
            <a:avLst/>
          </a:prstGeom>
          <a:noFill/>
          <a:ln w="9525">
            <a:noFill/>
            <a:miter lim="800000"/>
            <a:headEnd/>
            <a:tailEnd/>
          </a:ln>
        </p:spPr>
        <p:txBody>
          <a:bodyPr>
            <a:spAutoFit/>
          </a:bodyPr>
          <a:lstStyle/>
          <a:p>
            <a:r>
              <a:rPr lang="en-US" sz="2400" dirty="0">
                <a:solidFill>
                  <a:srgbClr val="002060"/>
                </a:solidFill>
                <a:latin typeface="Arial" panose="020B0604020202020204" pitchFamily="34" charset="0"/>
                <a:cs typeface="Arial" panose="020B0604020202020204" pitchFamily="34" charset="0"/>
              </a:rPr>
              <a:t>Consider the total flux of radiation through the top of the atmosphere:</a:t>
            </a:r>
          </a:p>
        </p:txBody>
      </p:sp>
      <p:graphicFrame>
        <p:nvGraphicFramePr>
          <p:cNvPr id="52226" name="Object 2"/>
          <p:cNvGraphicFramePr>
            <a:graphicFrameLocks noChangeAspect="1"/>
          </p:cNvGraphicFramePr>
          <p:nvPr/>
        </p:nvGraphicFramePr>
        <p:xfrm>
          <a:off x="2743200" y="2514600"/>
          <a:ext cx="3343275" cy="685800"/>
        </p:xfrm>
        <a:graphic>
          <a:graphicData uri="http://schemas.openxmlformats.org/presentationml/2006/ole">
            <mc:AlternateContent xmlns:mc="http://schemas.openxmlformats.org/markup-compatibility/2006">
              <mc:Choice xmlns:v="urn:schemas-microsoft-com:vml" Requires="v">
                <p:oleObj spid="_x0000_s1173" name="Equation" r:id="rId4" imgW="990360" imgH="203040" progId="Equation.DSMT4">
                  <p:embed/>
                </p:oleObj>
              </mc:Choice>
              <mc:Fallback>
                <p:oleObj name="Equation" r:id="rId4" imgW="99036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514600"/>
                        <a:ext cx="33432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TextBox 6"/>
          <p:cNvSpPr txBox="1">
            <a:spLocks noChangeArrowheads="1"/>
          </p:cNvSpPr>
          <p:nvPr/>
        </p:nvSpPr>
        <p:spPr bwMode="auto">
          <a:xfrm>
            <a:off x="457200" y="3276600"/>
            <a:ext cx="8305800" cy="1200329"/>
          </a:xfrm>
          <a:prstGeom prst="rect">
            <a:avLst/>
          </a:prstGeom>
          <a:noFill/>
          <a:ln w="9525">
            <a:noFill/>
            <a:miter lim="800000"/>
            <a:headEnd/>
            <a:tailEnd/>
          </a:ln>
        </p:spPr>
        <p:txBody>
          <a:bodyPr>
            <a:spAutoFit/>
          </a:bodyPr>
          <a:lstStyle/>
          <a:p>
            <a:r>
              <a:rPr lang="en-US" sz="2400" dirty="0" smtClean="0">
                <a:solidFill>
                  <a:srgbClr val="002060"/>
                </a:solidFill>
                <a:latin typeface="Arial" panose="020B0604020202020204" pitchFamily="34" charset="0"/>
                <a:cs typeface="Arial" panose="020B0604020202020204" pitchFamily="34" charset="0"/>
              </a:rPr>
              <a:t>The net top-of-the-atmosphere flux may </a:t>
            </a:r>
            <a:r>
              <a:rPr lang="en-US" sz="2400" dirty="0">
                <a:solidFill>
                  <a:srgbClr val="002060"/>
                </a:solidFill>
                <a:latin typeface="Arial" panose="020B0604020202020204" pitchFamily="34" charset="0"/>
                <a:cs typeface="Arial" panose="020B0604020202020204" pitchFamily="34" charset="0"/>
              </a:rPr>
              <a:t>be regarded </a:t>
            </a:r>
            <a:r>
              <a:rPr lang="en-US" sz="2400" dirty="0" smtClean="0">
                <a:solidFill>
                  <a:srgbClr val="002060"/>
                </a:solidFill>
                <a:latin typeface="Arial" panose="020B0604020202020204" pitchFamily="34" charset="0"/>
                <a:cs typeface="Arial" panose="020B0604020202020204" pitchFamily="34" charset="0"/>
              </a:rPr>
              <a:t>as a </a:t>
            </a:r>
            <a:r>
              <a:rPr lang="en-US" sz="2400" dirty="0">
                <a:solidFill>
                  <a:srgbClr val="002060"/>
                </a:solidFill>
                <a:latin typeface="Arial" panose="020B0604020202020204" pitchFamily="34" charset="0"/>
                <a:cs typeface="Arial" panose="020B0604020202020204" pitchFamily="34" charset="0"/>
              </a:rPr>
              <a:t>function of the surface temperature, </a:t>
            </a:r>
            <a:r>
              <a:rPr lang="en-US" sz="2400" i="1" dirty="0">
                <a:solidFill>
                  <a:srgbClr val="002060"/>
                </a:solidFill>
                <a:latin typeface="Arial" panose="020B0604020202020204" pitchFamily="34" charset="0"/>
                <a:cs typeface="Arial" panose="020B0604020202020204" pitchFamily="34" charset="0"/>
              </a:rPr>
              <a:t>T</a:t>
            </a:r>
            <a:r>
              <a:rPr lang="en-US" sz="2400" i="1" baseline="-25000" dirty="0">
                <a:solidFill>
                  <a:srgbClr val="002060"/>
                </a:solidFill>
                <a:latin typeface="Arial" panose="020B0604020202020204" pitchFamily="34" charset="0"/>
                <a:cs typeface="Arial" panose="020B0604020202020204" pitchFamily="34" charset="0"/>
              </a:rPr>
              <a:t>s</a:t>
            </a:r>
            <a:r>
              <a:rPr lang="en-US" sz="2400" dirty="0">
                <a:solidFill>
                  <a:srgbClr val="002060"/>
                </a:solidFill>
                <a:latin typeface="Arial" panose="020B0604020202020204" pitchFamily="34" charset="0"/>
                <a:cs typeface="Arial" panose="020B0604020202020204" pitchFamily="34" charset="0"/>
              </a:rPr>
              <a:t>, and many other variables </a:t>
            </a:r>
            <a:r>
              <a:rPr lang="en-US" sz="2400" i="1" dirty="0">
                <a:solidFill>
                  <a:srgbClr val="002060"/>
                </a:solidFill>
                <a:latin typeface="Arial" panose="020B0604020202020204" pitchFamily="34" charset="0"/>
                <a:cs typeface="Arial" panose="020B0604020202020204" pitchFamily="34" charset="0"/>
              </a:rPr>
              <a:t>x</a:t>
            </a:r>
            <a:r>
              <a:rPr lang="en-US" sz="2400" i="1" baseline="-25000" dirty="0">
                <a:solidFill>
                  <a:srgbClr val="002060"/>
                </a:solidFill>
                <a:latin typeface="Arial" panose="020B0604020202020204" pitchFamily="34" charset="0"/>
                <a:cs typeface="Arial" panose="020B0604020202020204" pitchFamily="34" charset="0"/>
              </a:rPr>
              <a:t>i </a:t>
            </a:r>
            <a:r>
              <a:rPr lang="en-US" sz="2400" dirty="0">
                <a:solidFill>
                  <a:srgbClr val="002060"/>
                </a:solidFill>
                <a:latin typeface="Arial" panose="020B0604020202020204" pitchFamily="34" charset="0"/>
                <a:cs typeface="Arial" panose="020B0604020202020204" pitchFamily="34" charset="0"/>
              </a:rPr>
              <a:t>:</a:t>
            </a:r>
          </a:p>
        </p:txBody>
      </p:sp>
      <p:graphicFrame>
        <p:nvGraphicFramePr>
          <p:cNvPr id="11267" name="Object 3"/>
          <p:cNvGraphicFramePr>
            <a:graphicFrameLocks noChangeAspect="1"/>
          </p:cNvGraphicFramePr>
          <p:nvPr/>
        </p:nvGraphicFramePr>
        <p:xfrm>
          <a:off x="2514600" y="4419600"/>
          <a:ext cx="4800600" cy="685800"/>
        </p:xfrm>
        <a:graphic>
          <a:graphicData uri="http://schemas.openxmlformats.org/presentationml/2006/ole">
            <mc:AlternateContent xmlns:mc="http://schemas.openxmlformats.org/markup-compatibility/2006">
              <mc:Choice xmlns:v="urn:schemas-microsoft-com:vml" Requires="v">
                <p:oleObj spid="_x0000_s1174" name="Equation" r:id="rId6" imgW="1600200" imgH="228600" progId="Equation.DSMT4">
                  <p:embed/>
                </p:oleObj>
              </mc:Choice>
              <mc:Fallback>
                <p:oleObj name="Equation" r:id="rId6" imgW="16002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419600"/>
                        <a:ext cx="48006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2" name="TextBox 8"/>
          <p:cNvSpPr txBox="1">
            <a:spLocks noChangeArrowheads="1"/>
          </p:cNvSpPr>
          <p:nvPr/>
        </p:nvSpPr>
        <p:spPr bwMode="auto">
          <a:xfrm>
            <a:off x="533400" y="4953000"/>
            <a:ext cx="3124200" cy="461665"/>
          </a:xfrm>
          <a:prstGeom prst="rect">
            <a:avLst/>
          </a:prstGeom>
          <a:noFill/>
          <a:ln w="9525">
            <a:noFill/>
            <a:miter lim="800000"/>
            <a:headEnd/>
            <a:tailEnd/>
          </a:ln>
        </p:spPr>
        <p:txBody>
          <a:bodyPr>
            <a:spAutoFit/>
          </a:bodyPr>
          <a:lstStyle/>
          <a:p>
            <a:r>
              <a:rPr lang="en-US" sz="2400" dirty="0">
                <a:solidFill>
                  <a:srgbClr val="002060"/>
                </a:solidFill>
                <a:latin typeface="Arial" panose="020B0604020202020204" pitchFamily="34" charset="0"/>
                <a:cs typeface="Arial" panose="020B0604020202020204" pitchFamily="34" charset="0"/>
              </a:rPr>
              <a:t>By </a:t>
            </a:r>
            <a:r>
              <a:rPr lang="en-US" sz="2400" dirty="0" smtClean="0">
                <a:solidFill>
                  <a:srgbClr val="002060"/>
                </a:solidFill>
                <a:latin typeface="Arial" panose="020B0604020202020204" pitchFamily="34" charset="0"/>
                <a:cs typeface="Arial" panose="020B0604020202020204" pitchFamily="34" charset="0"/>
              </a:rPr>
              <a:t>the chain </a:t>
            </a:r>
            <a:r>
              <a:rPr lang="en-US" sz="2400" dirty="0">
                <a:solidFill>
                  <a:srgbClr val="002060"/>
                </a:solidFill>
                <a:latin typeface="Arial" panose="020B0604020202020204" pitchFamily="34" charset="0"/>
                <a:cs typeface="Arial" panose="020B0604020202020204" pitchFamily="34" charset="0"/>
              </a:rPr>
              <a:t>rule, </a:t>
            </a:r>
          </a:p>
        </p:txBody>
      </p:sp>
      <p:graphicFrame>
        <p:nvGraphicFramePr>
          <p:cNvPr id="11268" name="Object 4"/>
          <p:cNvGraphicFramePr>
            <a:graphicFrameLocks noChangeAspect="1"/>
          </p:cNvGraphicFramePr>
          <p:nvPr/>
        </p:nvGraphicFramePr>
        <p:xfrm>
          <a:off x="2090738" y="5410200"/>
          <a:ext cx="5419725" cy="1084263"/>
        </p:xfrm>
        <a:graphic>
          <a:graphicData uri="http://schemas.openxmlformats.org/presentationml/2006/ole">
            <mc:AlternateContent xmlns:mc="http://schemas.openxmlformats.org/markup-compatibility/2006">
              <mc:Choice xmlns:v="urn:schemas-microsoft-com:vml" Requires="v">
                <p:oleObj spid="_x0000_s1175" name="Equation" r:id="rId8" imgW="2031840" imgH="406080" progId="Equation.DSMT4">
                  <p:embed/>
                </p:oleObj>
              </mc:Choice>
              <mc:Fallback>
                <p:oleObj name="Equation" r:id="rId8" imgW="2031840" imgH="4060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0738" y="5410200"/>
                        <a:ext cx="5419725" cy="1084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7828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blinds(horizontal)">
                                      <p:cBhvr>
                                        <p:cTn id="7" dur="500"/>
                                        <p:tgtEl>
                                          <p:spTgt spid="11271"/>
                                        </p:tgtEl>
                                      </p:cBhvr>
                                    </p:animEffect>
                                  </p:childTnLst>
                                </p:cTn>
                              </p:par>
                              <p:par>
                                <p:cTn id="8" presetID="3" presetClass="entr" presetSubtype="10"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blinds(horizontal)">
                                      <p:cBhvr>
                                        <p:cTn id="10" dur="500"/>
                                        <p:tgtEl>
                                          <p:spTgt spid="1126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272"/>
                                        </p:tgtEl>
                                        <p:attrNameLst>
                                          <p:attrName>style.visibility</p:attrName>
                                        </p:attrNameLst>
                                      </p:cBhvr>
                                      <p:to>
                                        <p:strVal val="visible"/>
                                      </p:to>
                                    </p:set>
                                    <p:animEffect transition="in" filter="blinds(horizontal)">
                                      <p:cBhvr>
                                        <p:cTn id="15" dur="500"/>
                                        <p:tgtEl>
                                          <p:spTgt spid="11272"/>
                                        </p:tgtEl>
                                      </p:cBhvr>
                                    </p:animEffect>
                                  </p:childTnLst>
                                </p:cTn>
                              </p:par>
                              <p:par>
                                <p:cTn id="16" presetID="3" presetClass="entr" presetSubtype="10" fill="hold" nodeType="withEffect">
                                  <p:stCondLst>
                                    <p:cond delay="0"/>
                                  </p:stCondLst>
                                  <p:childTnLst>
                                    <p:set>
                                      <p:cBhvr>
                                        <p:cTn id="17" dur="1" fill="hold">
                                          <p:stCondLst>
                                            <p:cond delay="0"/>
                                          </p:stCondLst>
                                        </p:cTn>
                                        <p:tgtEl>
                                          <p:spTgt spid="11268"/>
                                        </p:tgtEl>
                                        <p:attrNameLst>
                                          <p:attrName>style.visibility</p:attrName>
                                        </p:attrNameLst>
                                      </p:cBhvr>
                                      <p:to>
                                        <p:strVal val="visible"/>
                                      </p:to>
                                    </p:set>
                                    <p:animEffect transition="in" filter="blinds(horizontal)">
                                      <p:cBhvr>
                                        <p:cTn id="18"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2"/>
          <p:cNvSpPr txBox="1">
            <a:spLocks noChangeArrowheads="1"/>
          </p:cNvSpPr>
          <p:nvPr/>
        </p:nvSpPr>
        <p:spPr bwMode="auto">
          <a:xfrm>
            <a:off x="457200" y="457200"/>
            <a:ext cx="5771072" cy="461665"/>
          </a:xfrm>
          <a:prstGeom prst="rect">
            <a:avLst/>
          </a:prstGeom>
          <a:noFill/>
          <a:ln w="9525">
            <a:noFill/>
            <a:miter lim="800000"/>
            <a:headEnd/>
            <a:tailEnd/>
          </a:ln>
        </p:spPr>
        <p:txBody>
          <a:bodyPr wrap="square">
            <a:spAutoFit/>
          </a:bodyPr>
          <a:lstStyle/>
          <a:p>
            <a:r>
              <a:rPr lang="en-US" sz="2400" dirty="0">
                <a:solidFill>
                  <a:srgbClr val="002060"/>
                </a:solidFill>
                <a:latin typeface="Arial" panose="020B0604020202020204" pitchFamily="34" charset="0"/>
                <a:cs typeface="Arial" panose="020B0604020202020204" pitchFamily="34" charset="0"/>
              </a:rPr>
              <a:t>Now let’s call the </a:t>
            </a:r>
            <a:r>
              <a:rPr lang="en-US" sz="2400" i="1" dirty="0">
                <a:solidFill>
                  <a:srgbClr val="002060"/>
                </a:solidFill>
                <a:latin typeface="Arial" panose="020B0604020202020204" pitchFamily="34" charset="0"/>
                <a:cs typeface="Arial" panose="020B0604020202020204" pitchFamily="34" charset="0"/>
              </a:rPr>
              <a:t>N</a:t>
            </a:r>
            <a:r>
              <a:rPr lang="en-US" sz="2400" i="1" baseline="30000" dirty="0">
                <a:solidFill>
                  <a:srgbClr val="002060"/>
                </a:solidFill>
                <a:latin typeface="Arial" panose="020B0604020202020204" pitchFamily="34" charset="0"/>
                <a:cs typeface="Arial" panose="020B0604020202020204" pitchFamily="34" charset="0"/>
              </a:rPr>
              <a:t>th</a:t>
            </a:r>
            <a:r>
              <a:rPr lang="en-US" sz="2400" dirty="0">
                <a:solidFill>
                  <a:srgbClr val="002060"/>
                </a:solidFill>
                <a:latin typeface="Arial" panose="020B0604020202020204" pitchFamily="34" charset="0"/>
                <a:cs typeface="Arial" panose="020B0604020202020204" pitchFamily="34" charset="0"/>
              </a:rPr>
              <a:t> process a “forcing”, </a:t>
            </a:r>
          </a:p>
        </p:txBody>
      </p:sp>
      <p:graphicFrame>
        <p:nvGraphicFramePr>
          <p:cNvPr id="12290" name="Object 2"/>
          <p:cNvGraphicFramePr>
            <a:graphicFrameLocks noChangeAspect="1"/>
          </p:cNvGraphicFramePr>
          <p:nvPr>
            <p:extLst>
              <p:ext uri="{D42A27DB-BD31-4B8C-83A1-F6EECF244321}">
                <p14:modId xmlns:p14="http://schemas.microsoft.com/office/powerpoint/2010/main" val="1648558916"/>
              </p:ext>
            </p:extLst>
          </p:nvPr>
        </p:nvGraphicFramePr>
        <p:xfrm>
          <a:off x="228600" y="1066800"/>
          <a:ext cx="7886700" cy="2514600"/>
        </p:xfrm>
        <a:graphic>
          <a:graphicData uri="http://schemas.openxmlformats.org/presentationml/2006/ole">
            <mc:AlternateContent xmlns:mc="http://schemas.openxmlformats.org/markup-compatibility/2006">
              <mc:Choice xmlns:v="urn:schemas-microsoft-com:vml" Requires="v">
                <p:oleObj spid="_x0000_s2159" name="Equation" r:id="rId4" imgW="2628720" imgH="838080" progId="Equation.DSMT4">
                  <p:embed/>
                </p:oleObj>
              </mc:Choice>
              <mc:Fallback>
                <p:oleObj name="Equation" r:id="rId4" imgW="2628720" imgH="838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066800"/>
                        <a:ext cx="7886700"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3" name="TextBox 4"/>
          <p:cNvSpPr txBox="1">
            <a:spLocks noChangeArrowheads="1"/>
          </p:cNvSpPr>
          <p:nvPr/>
        </p:nvSpPr>
        <p:spPr bwMode="auto">
          <a:xfrm>
            <a:off x="609600" y="3581400"/>
            <a:ext cx="3048000" cy="461665"/>
          </a:xfrm>
          <a:prstGeom prst="rect">
            <a:avLst/>
          </a:prstGeom>
          <a:noFill/>
          <a:ln w="9525">
            <a:noFill/>
            <a:miter lim="800000"/>
            <a:headEnd/>
            <a:tailEnd/>
          </a:ln>
        </p:spPr>
        <p:txBody>
          <a:bodyPr>
            <a:spAutoFit/>
          </a:bodyPr>
          <a:lstStyle/>
          <a:p>
            <a:r>
              <a:rPr lang="en-US" sz="2400" dirty="0">
                <a:solidFill>
                  <a:srgbClr val="002060"/>
                </a:solidFill>
                <a:latin typeface="Arial" panose="020B0604020202020204" pitchFamily="34" charset="0"/>
                <a:cs typeface="Arial" panose="020B0604020202020204" pitchFamily="34" charset="0"/>
              </a:rPr>
              <a:t>Then</a:t>
            </a:r>
          </a:p>
        </p:txBody>
      </p:sp>
      <p:graphicFrame>
        <p:nvGraphicFramePr>
          <p:cNvPr id="12291" name="Object 3"/>
          <p:cNvGraphicFramePr>
            <a:graphicFrameLocks noChangeAspect="1"/>
          </p:cNvGraphicFramePr>
          <p:nvPr/>
        </p:nvGraphicFramePr>
        <p:xfrm>
          <a:off x="1752600" y="4419600"/>
          <a:ext cx="5715000" cy="1744663"/>
        </p:xfrm>
        <a:graphic>
          <a:graphicData uri="http://schemas.openxmlformats.org/presentationml/2006/ole">
            <mc:AlternateContent xmlns:mc="http://schemas.openxmlformats.org/markup-compatibility/2006">
              <mc:Choice xmlns:v="urn:schemas-microsoft-com:vml" Requires="v">
                <p:oleObj spid="_x0000_s2160" name="Equation" r:id="rId6" imgW="1955520" imgH="596880" progId="Equation.DSMT4">
                  <p:embed/>
                </p:oleObj>
              </mc:Choice>
              <mc:Fallback>
                <p:oleObj name="Equation" r:id="rId6" imgW="1955520" imgH="596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4419600"/>
                        <a:ext cx="5715000" cy="174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598625986"/>
              </p:ext>
            </p:extLst>
          </p:nvPr>
        </p:nvGraphicFramePr>
        <p:xfrm>
          <a:off x="6228272" y="457200"/>
          <a:ext cx="813505" cy="543336"/>
        </p:xfrm>
        <a:graphic>
          <a:graphicData uri="http://schemas.openxmlformats.org/presentationml/2006/ole">
            <mc:AlternateContent xmlns:mc="http://schemas.openxmlformats.org/markup-compatibility/2006">
              <mc:Choice xmlns:v="urn:schemas-microsoft-com:vml" Requires="v">
                <p:oleObj spid="_x0000_s2161" name="Equation" r:id="rId8" imgW="279360" imgH="190440" progId="Equation.DSMT4">
                  <p:embed/>
                </p:oleObj>
              </mc:Choice>
              <mc:Fallback>
                <p:oleObj name="Equation" r:id="rId8" imgW="279360" imgH="190440" progId="Equation.DSMT4">
                  <p:embed/>
                  <p:pic>
                    <p:nvPicPr>
                      <p:cNvPr id="0" name=""/>
                      <p:cNvPicPr/>
                      <p:nvPr/>
                    </p:nvPicPr>
                    <p:blipFill>
                      <a:blip r:embed="rId9"/>
                      <a:stretch>
                        <a:fillRect/>
                      </a:stretch>
                    </p:blipFill>
                    <p:spPr>
                      <a:xfrm>
                        <a:off x="6228272" y="457200"/>
                        <a:ext cx="813505" cy="543336"/>
                      </a:xfrm>
                      <a:prstGeom prst="rect">
                        <a:avLst/>
                      </a:prstGeom>
                    </p:spPr>
                  </p:pic>
                </p:oleObj>
              </mc:Fallback>
            </mc:AlternateContent>
          </a:graphicData>
        </a:graphic>
      </p:graphicFrame>
    </p:spTree>
    <p:extLst>
      <p:ext uri="{BB962C8B-B14F-4D97-AF65-F5344CB8AC3E}">
        <p14:creationId xmlns:p14="http://schemas.microsoft.com/office/powerpoint/2010/main" val="158406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blinds(horizontal)">
                                      <p:cBhvr>
                                        <p:cTn id="12" dur="500"/>
                                        <p:tgtEl>
                                          <p:spTgt spid="12293"/>
                                        </p:tgtEl>
                                      </p:cBhvr>
                                    </p:animEffect>
                                  </p:childTnLst>
                                </p:cTn>
                              </p:par>
                              <p:par>
                                <p:cTn id="13" presetID="3" presetClass="entr" presetSubtype="10" fill="hold" nodeType="withEffect">
                                  <p:stCondLst>
                                    <p:cond delay="0"/>
                                  </p:stCondLst>
                                  <p:childTnLst>
                                    <p:set>
                                      <p:cBhvr>
                                        <p:cTn id="14" dur="1" fill="hold">
                                          <p:stCondLst>
                                            <p:cond delay="0"/>
                                          </p:stCondLst>
                                        </p:cTn>
                                        <p:tgtEl>
                                          <p:spTgt spid="12291"/>
                                        </p:tgtEl>
                                        <p:attrNameLst>
                                          <p:attrName>style.visibility</p:attrName>
                                        </p:attrNameLst>
                                      </p:cBhvr>
                                      <p:to>
                                        <p:strVal val="visible"/>
                                      </p:to>
                                    </p:set>
                                    <p:animEffect transition="in" filter="blinds(horizontal)">
                                      <p:cBhvr>
                                        <p:cTn id="15"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3"/>
          <p:cNvGraphicFramePr>
            <a:graphicFrameLocks noChangeAspect="1"/>
          </p:cNvGraphicFramePr>
          <p:nvPr/>
        </p:nvGraphicFramePr>
        <p:xfrm>
          <a:off x="1779588" y="1905000"/>
          <a:ext cx="4897437" cy="1744663"/>
        </p:xfrm>
        <a:graphic>
          <a:graphicData uri="http://schemas.openxmlformats.org/presentationml/2006/ole">
            <mc:AlternateContent xmlns:mc="http://schemas.openxmlformats.org/markup-compatibility/2006">
              <mc:Choice xmlns:v="urn:schemas-microsoft-com:vml" Requires="v">
                <p:oleObj spid="_x0000_s3172" name="Equation" r:id="rId4" imgW="1676160" imgH="596880" progId="Equation.DSMT4">
                  <p:embed/>
                </p:oleObj>
              </mc:Choice>
              <mc:Fallback>
                <p:oleObj name="Equation" r:id="rId4" imgW="1676160" imgH="596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9588" y="1905000"/>
                        <a:ext cx="4897437" cy="174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75" name="Object 3"/>
          <p:cNvGraphicFramePr>
            <a:graphicFrameLocks noChangeAspect="1"/>
          </p:cNvGraphicFramePr>
          <p:nvPr/>
        </p:nvGraphicFramePr>
        <p:xfrm>
          <a:off x="1524000" y="304800"/>
          <a:ext cx="3429000" cy="1343025"/>
        </p:xfrm>
        <a:graphic>
          <a:graphicData uri="http://schemas.openxmlformats.org/presentationml/2006/ole">
            <mc:AlternateContent xmlns:mc="http://schemas.openxmlformats.org/markup-compatibility/2006">
              <mc:Choice xmlns:v="urn:schemas-microsoft-com:vml" Requires="v">
                <p:oleObj spid="_x0000_s3173" name="Equation" r:id="rId6" imgW="1231560" imgH="482400" progId="Equation.DSMT4">
                  <p:embed/>
                </p:oleObj>
              </mc:Choice>
              <mc:Fallback>
                <p:oleObj name="Equation" r:id="rId6" imgW="1231560" imgH="48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04800"/>
                        <a:ext cx="3429000" cy="134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6" name="Text Box 6"/>
          <p:cNvSpPr txBox="1">
            <a:spLocks noChangeArrowheads="1"/>
          </p:cNvSpPr>
          <p:nvPr/>
        </p:nvSpPr>
        <p:spPr bwMode="auto">
          <a:xfrm>
            <a:off x="1752600" y="3810000"/>
            <a:ext cx="2743200" cy="461665"/>
          </a:xfrm>
          <a:prstGeom prst="rect">
            <a:avLst/>
          </a:prstGeom>
          <a:noFill/>
          <a:ln w="9525">
            <a:noFill/>
            <a:miter lim="800000"/>
            <a:headEnd/>
            <a:tailEnd/>
          </a:ln>
        </p:spPr>
        <p:txBody>
          <a:bodyPr>
            <a:spAutoFit/>
          </a:bodyPr>
          <a:lstStyle/>
          <a:p>
            <a:pPr>
              <a:spcBef>
                <a:spcPct val="50000"/>
              </a:spcBef>
            </a:pPr>
            <a:r>
              <a:rPr lang="en-US" sz="2400" dirty="0">
                <a:solidFill>
                  <a:srgbClr val="002060"/>
                </a:solidFill>
                <a:latin typeface="Arial" panose="020B0604020202020204" pitchFamily="34" charset="0"/>
                <a:cs typeface="Arial" panose="020B0604020202020204" pitchFamily="34" charset="0"/>
              </a:rPr>
              <a:t>Climate sensitivity</a:t>
            </a:r>
          </a:p>
        </p:txBody>
      </p:sp>
      <p:sp>
        <p:nvSpPr>
          <p:cNvPr id="54277" name="Line 7"/>
          <p:cNvSpPr>
            <a:spLocks noChangeShapeType="1"/>
          </p:cNvSpPr>
          <p:nvPr/>
        </p:nvSpPr>
        <p:spPr bwMode="auto">
          <a:xfrm flipV="1">
            <a:off x="2667000" y="2743200"/>
            <a:ext cx="381000" cy="1066800"/>
          </a:xfrm>
          <a:prstGeom prst="line">
            <a:avLst/>
          </a:prstGeom>
          <a:noFill/>
          <a:ln w="38100">
            <a:solidFill>
              <a:schemeClr val="tx1"/>
            </a:solidFill>
            <a:round/>
            <a:headEnd/>
            <a:tailEnd type="triangle" w="med" len="med"/>
          </a:ln>
        </p:spPr>
        <p:txBody>
          <a:bodyPr/>
          <a:lstStyle/>
          <a:p>
            <a:endParaRPr lang="en-US"/>
          </a:p>
        </p:txBody>
      </p:sp>
      <p:sp>
        <p:nvSpPr>
          <p:cNvPr id="54278" name="Text Box 8"/>
          <p:cNvSpPr txBox="1">
            <a:spLocks noChangeArrowheads="1"/>
          </p:cNvSpPr>
          <p:nvPr/>
        </p:nvSpPr>
        <p:spPr bwMode="auto">
          <a:xfrm>
            <a:off x="5334000" y="762000"/>
            <a:ext cx="3276600" cy="457200"/>
          </a:xfrm>
          <a:prstGeom prst="rect">
            <a:avLst/>
          </a:prstGeom>
          <a:noFill/>
          <a:ln w="9525">
            <a:noFill/>
            <a:miter lim="800000"/>
            <a:headEnd/>
            <a:tailEnd/>
          </a:ln>
        </p:spPr>
        <p:txBody>
          <a:bodyPr>
            <a:spAutoFit/>
          </a:bodyPr>
          <a:lstStyle/>
          <a:p>
            <a:pPr>
              <a:spcBef>
                <a:spcPct val="50000"/>
              </a:spcBef>
            </a:pPr>
            <a:endParaRPr lang="en-US"/>
          </a:p>
        </p:txBody>
      </p:sp>
      <p:sp>
        <p:nvSpPr>
          <p:cNvPr id="54279" name="Text Box 9"/>
          <p:cNvSpPr txBox="1">
            <a:spLocks noChangeArrowheads="1"/>
          </p:cNvSpPr>
          <p:nvPr/>
        </p:nvSpPr>
        <p:spPr bwMode="auto">
          <a:xfrm>
            <a:off x="5257800" y="762000"/>
            <a:ext cx="3657600" cy="830997"/>
          </a:xfrm>
          <a:prstGeom prst="rect">
            <a:avLst/>
          </a:prstGeom>
          <a:noFill/>
          <a:ln w="9525">
            <a:noFill/>
            <a:miter lim="800000"/>
            <a:headEnd/>
            <a:tailEnd/>
          </a:ln>
        </p:spPr>
        <p:txBody>
          <a:bodyPr>
            <a:spAutoFit/>
          </a:bodyPr>
          <a:lstStyle/>
          <a:p>
            <a:pPr algn="ctr">
              <a:spcBef>
                <a:spcPct val="50000"/>
              </a:spcBef>
            </a:pPr>
            <a:r>
              <a:rPr lang="en-US" sz="2400" dirty="0">
                <a:solidFill>
                  <a:srgbClr val="002060"/>
                </a:solidFill>
                <a:latin typeface="Arial" panose="020B0604020202020204" pitchFamily="34" charset="0"/>
                <a:cs typeface="Arial" panose="020B0604020202020204" pitchFamily="34" charset="0"/>
              </a:rPr>
              <a:t>Climate sensitivity without feedbacks</a:t>
            </a:r>
          </a:p>
        </p:txBody>
      </p:sp>
      <p:sp>
        <p:nvSpPr>
          <p:cNvPr id="54280" name="Line 10"/>
          <p:cNvSpPr>
            <a:spLocks noChangeShapeType="1"/>
          </p:cNvSpPr>
          <p:nvPr/>
        </p:nvSpPr>
        <p:spPr bwMode="auto">
          <a:xfrm flipH="1" flipV="1">
            <a:off x="4800600" y="990600"/>
            <a:ext cx="381000" cy="152400"/>
          </a:xfrm>
          <a:prstGeom prst="line">
            <a:avLst/>
          </a:prstGeom>
          <a:noFill/>
          <a:ln w="38100">
            <a:solidFill>
              <a:schemeClr val="tx1"/>
            </a:solidFill>
            <a:round/>
            <a:headEnd/>
            <a:tailEnd type="triangle" w="med" len="med"/>
          </a:ln>
        </p:spPr>
        <p:txBody>
          <a:bodyPr/>
          <a:lstStyle/>
          <a:p>
            <a:endParaRPr lang="en-US"/>
          </a:p>
        </p:txBody>
      </p:sp>
      <p:sp>
        <p:nvSpPr>
          <p:cNvPr id="54281" name="Line 11"/>
          <p:cNvSpPr>
            <a:spLocks noChangeShapeType="1"/>
          </p:cNvSpPr>
          <p:nvPr/>
        </p:nvSpPr>
        <p:spPr bwMode="auto">
          <a:xfrm flipH="1">
            <a:off x="5334000" y="1600200"/>
            <a:ext cx="838200" cy="381000"/>
          </a:xfrm>
          <a:prstGeom prst="line">
            <a:avLst/>
          </a:prstGeom>
          <a:noFill/>
          <a:ln w="38100">
            <a:solidFill>
              <a:schemeClr val="tx1"/>
            </a:solidFill>
            <a:round/>
            <a:headEnd/>
            <a:tailEnd type="triangle" w="med" len="med"/>
          </a:ln>
        </p:spPr>
        <p:txBody>
          <a:bodyPr/>
          <a:lstStyle/>
          <a:p>
            <a:endParaRPr lang="en-US"/>
          </a:p>
        </p:txBody>
      </p:sp>
      <p:sp>
        <p:nvSpPr>
          <p:cNvPr id="54282" name="Text Box 12"/>
          <p:cNvSpPr txBox="1">
            <a:spLocks noChangeArrowheads="1"/>
          </p:cNvSpPr>
          <p:nvPr/>
        </p:nvSpPr>
        <p:spPr bwMode="auto">
          <a:xfrm>
            <a:off x="5181600" y="3886200"/>
            <a:ext cx="2971800" cy="830997"/>
          </a:xfrm>
          <a:prstGeom prst="rect">
            <a:avLst/>
          </a:prstGeom>
          <a:noFill/>
          <a:ln w="9525">
            <a:noFill/>
            <a:miter lim="800000"/>
            <a:headEnd/>
            <a:tailEnd/>
          </a:ln>
        </p:spPr>
        <p:txBody>
          <a:bodyPr>
            <a:spAutoFit/>
          </a:bodyPr>
          <a:lstStyle/>
          <a:p>
            <a:pPr algn="ctr">
              <a:spcBef>
                <a:spcPct val="50000"/>
              </a:spcBef>
            </a:pPr>
            <a:r>
              <a:rPr lang="en-US" sz="2400" dirty="0">
                <a:solidFill>
                  <a:srgbClr val="002060"/>
                </a:solidFill>
                <a:latin typeface="Arial" panose="020B0604020202020204" pitchFamily="34" charset="0"/>
                <a:cs typeface="Arial" panose="020B0604020202020204" pitchFamily="34" charset="0"/>
              </a:rPr>
              <a:t>Feedback factors; can be of either sign</a:t>
            </a:r>
          </a:p>
        </p:txBody>
      </p:sp>
      <p:sp>
        <p:nvSpPr>
          <p:cNvPr id="54283" name="Line 13"/>
          <p:cNvSpPr>
            <a:spLocks noChangeShapeType="1"/>
          </p:cNvSpPr>
          <p:nvPr/>
        </p:nvSpPr>
        <p:spPr bwMode="auto">
          <a:xfrm flipH="1" flipV="1">
            <a:off x="5715000" y="3657600"/>
            <a:ext cx="533400" cy="304800"/>
          </a:xfrm>
          <a:prstGeom prst="line">
            <a:avLst/>
          </a:prstGeom>
          <a:noFill/>
          <a:ln w="38100">
            <a:solidFill>
              <a:schemeClr val="tx1"/>
            </a:solidFill>
            <a:round/>
            <a:headEnd/>
            <a:tailEnd type="triangle" w="med" len="med"/>
          </a:ln>
        </p:spPr>
        <p:txBody>
          <a:bodyPr/>
          <a:lstStyle/>
          <a:p>
            <a:endParaRPr lang="en-US"/>
          </a:p>
        </p:txBody>
      </p:sp>
      <p:sp>
        <p:nvSpPr>
          <p:cNvPr id="54284" name="Text Box 14"/>
          <p:cNvSpPr txBox="1">
            <a:spLocks noChangeArrowheads="1"/>
          </p:cNvSpPr>
          <p:nvPr/>
        </p:nvSpPr>
        <p:spPr bwMode="auto">
          <a:xfrm>
            <a:off x="609600" y="5486400"/>
            <a:ext cx="7848600" cy="954088"/>
          </a:xfrm>
          <a:prstGeom prst="rect">
            <a:avLst/>
          </a:prstGeom>
          <a:noFill/>
          <a:ln w="9525">
            <a:noFill/>
            <a:miter lim="800000"/>
            <a:headEnd/>
            <a:tailEnd/>
          </a:ln>
        </p:spPr>
        <p:txBody>
          <a:bodyPr>
            <a:spAutoFit/>
          </a:bodyPr>
          <a:lstStyle/>
          <a:p>
            <a:pPr algn="ctr">
              <a:spcBef>
                <a:spcPct val="50000"/>
              </a:spcBef>
            </a:pPr>
            <a:r>
              <a:rPr lang="en-US" sz="2800" dirty="0">
                <a:solidFill>
                  <a:srgbClr val="0000FF"/>
                </a:solidFill>
                <a:latin typeface="Arial" panose="020B0604020202020204" pitchFamily="34" charset="0"/>
                <a:cs typeface="Arial" panose="020B0604020202020204" pitchFamily="34" charset="0"/>
              </a:rPr>
              <a:t>Note that feedback factors do NOT add linearly in their collective effects on climate sensitivity</a:t>
            </a:r>
          </a:p>
        </p:txBody>
      </p:sp>
    </p:spTree>
    <p:extLst>
      <p:ext uri="{BB962C8B-B14F-4D97-AF65-F5344CB8AC3E}">
        <p14:creationId xmlns:p14="http://schemas.microsoft.com/office/powerpoint/2010/main" val="422210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500"/>
                                        <p:tgtEl>
                                          <p:spTgt spid="542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281"/>
                                        </p:tgtEl>
                                        <p:attrNameLst>
                                          <p:attrName>style.visibility</p:attrName>
                                        </p:attrNameLst>
                                      </p:cBhvr>
                                      <p:to>
                                        <p:strVal val="visible"/>
                                      </p:to>
                                    </p:set>
                                    <p:animEffect transition="in" filter="fade">
                                      <p:cBhvr>
                                        <p:cTn id="10" dur="500"/>
                                        <p:tgtEl>
                                          <p:spTgt spid="5428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276"/>
                                        </p:tgtEl>
                                        <p:attrNameLst>
                                          <p:attrName>style.visibility</p:attrName>
                                        </p:attrNameLst>
                                      </p:cBhvr>
                                      <p:to>
                                        <p:strVal val="visible"/>
                                      </p:to>
                                    </p:set>
                                    <p:animEffect transition="in" filter="fade">
                                      <p:cBhvr>
                                        <p:cTn id="13" dur="500"/>
                                        <p:tgtEl>
                                          <p:spTgt spid="5427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283"/>
                                        </p:tgtEl>
                                        <p:attrNameLst>
                                          <p:attrName>style.visibility</p:attrName>
                                        </p:attrNameLst>
                                      </p:cBhvr>
                                      <p:to>
                                        <p:strVal val="visible"/>
                                      </p:to>
                                    </p:set>
                                    <p:animEffect transition="in" filter="fade">
                                      <p:cBhvr>
                                        <p:cTn id="16" dur="500"/>
                                        <p:tgtEl>
                                          <p:spTgt spid="5428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4282"/>
                                        </p:tgtEl>
                                        <p:attrNameLst>
                                          <p:attrName>style.visibility</p:attrName>
                                        </p:attrNameLst>
                                      </p:cBhvr>
                                      <p:to>
                                        <p:strVal val="visible"/>
                                      </p:to>
                                    </p:set>
                                    <p:animEffect transition="in" filter="fade">
                                      <p:cBhvr>
                                        <p:cTn id="19" dur="500"/>
                                        <p:tgtEl>
                                          <p:spTgt spid="5428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4277"/>
                                        </p:tgtEl>
                                        <p:attrNameLst>
                                          <p:attrName>style.visibility</p:attrName>
                                        </p:attrNameLst>
                                      </p:cBhvr>
                                      <p:to>
                                        <p:strVal val="visible"/>
                                      </p:to>
                                    </p:set>
                                    <p:animEffect transition="in" filter="fade">
                                      <p:cBhvr>
                                        <p:cTn id="22" dur="500"/>
                                        <p:tgtEl>
                                          <p:spTgt spid="5427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4284"/>
                                        </p:tgtEl>
                                        <p:attrNameLst>
                                          <p:attrName>style.visibility</p:attrName>
                                        </p:attrNameLst>
                                      </p:cBhvr>
                                      <p:to>
                                        <p:strVal val="visible"/>
                                      </p:to>
                                    </p:set>
                                    <p:animEffect transition="in" filter="fade">
                                      <p:cBhvr>
                                        <p:cTn id="27" dur="500"/>
                                        <p:tgtEl>
                                          <p:spTgt spid="54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7" grpId="0" animBg="1"/>
      <p:bldP spid="54281" grpId="0" animBg="1"/>
      <p:bldP spid="54282" grpId="0"/>
      <p:bldP spid="54283" grpId="0" animBg="1"/>
      <p:bldP spid="54284"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w="9525">
          <a:noFill/>
          <a:miter lim="800000"/>
          <a:headEnd/>
          <a:tailEnd/>
        </a:ln>
      </a:spPr>
      <a:bodyPr>
        <a:spAutoFit/>
      </a:bodyPr>
      <a:lstStyle>
        <a:defPPr>
          <a:defRPr sz="2400" dirty="0">
            <a:solidFill>
              <a:srgbClr val="00206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xmlns="" name="Ariel2.potx" id="{8D7F14D1-26D0-4A26-ABBD-DD2D7DC99EAF}" vid="{DA866886-4644-4880-8314-28E7856239F6}"/>
    </a:ext>
  </a:ext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Ariel2</Template>
  <TotalTime>3521</TotalTime>
  <Words>1487</Words>
  <Application>Microsoft Office PowerPoint</Application>
  <PresentationFormat>On-screen Show (4:3)</PresentationFormat>
  <Paragraphs>126</Paragraphs>
  <Slides>44</Slides>
  <Notes>28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44</vt:i4>
      </vt:variant>
    </vt:vector>
  </HeadingPairs>
  <TitlesOfParts>
    <vt:vector size="48" baseType="lpstr">
      <vt:lpstr>Office Theme</vt:lpstr>
      <vt:lpstr>Angles</vt:lpstr>
      <vt:lpstr>Technic</vt:lpstr>
      <vt:lpstr>Equation</vt:lpstr>
      <vt:lpstr>Climate Sensitivity, Forcings, And Feedbacks</vt:lpstr>
      <vt:lpstr>Accelerating Rates</vt:lpstr>
      <vt:lpstr>Feedbacks likely kicking in now</vt:lpstr>
      <vt:lpstr>Ocean Heat Content (1997-2005 reference period)</vt:lpstr>
      <vt:lpstr>The rise in OHC</vt:lpstr>
      <vt:lpstr>PowerPoint Presentation</vt:lpstr>
      <vt:lpstr>Forcings and Feedbacks –this is similar to what has already been introduced</vt:lpstr>
      <vt:lpstr>PowerPoint Presentation</vt:lpstr>
      <vt:lpstr>PowerPoint Presentation</vt:lpstr>
      <vt:lpstr>Examples of Forcing:</vt:lpstr>
      <vt:lpstr>Earth Rotation and Orbital Variations</vt:lpstr>
      <vt:lpstr>Climate Forcing by Orbital Variations</vt:lpstr>
      <vt:lpstr>Climate Forcing and Response</vt:lpstr>
      <vt:lpstr>PowerPoint Presentation</vt:lpstr>
      <vt:lpstr>Solar Variability</vt:lpstr>
      <vt:lpstr>Observations of Sunspots</vt:lpstr>
      <vt:lpstr>Satellite Observations of Solar Irradiance</vt:lpstr>
      <vt:lpstr>Solar Irradiance, Sunspots, and Solar Flares</vt:lpstr>
      <vt:lpstr>Proxies for Solar Activity</vt:lpstr>
      <vt:lpstr>PowerPoint Presentation</vt:lpstr>
      <vt:lpstr>Examples of Forcing Magnitudes:</vt:lpstr>
      <vt:lpstr>PowerPoint Presentation</vt:lpstr>
      <vt:lpstr>PowerPoint Presentation</vt:lpstr>
      <vt:lpstr>PowerPoint Presentation</vt:lpstr>
      <vt:lpstr>Aerosols</vt:lpstr>
      <vt:lpstr>PowerPoint Presentation</vt:lpstr>
      <vt:lpstr>PowerPoint Presentation</vt:lpstr>
      <vt:lpstr>PowerPoint Presentation</vt:lpstr>
      <vt:lpstr>PowerPoint Presentation</vt:lpstr>
      <vt:lpstr>Uncertainties in aerosol and greenhouse gas forcings</vt:lpstr>
      <vt:lpstr>Examples of Feedbacks:</vt:lpstr>
      <vt:lpstr>Estimates of Climate Sensitivity</vt:lpstr>
      <vt:lpstr>Examples of feedback magnitudes:</vt:lpstr>
      <vt:lpstr>Note that Water Vapor Is Complicated</vt:lpstr>
      <vt:lpstr>20% increase since 1980 but much qualitatively different behavior 2000 - current</vt:lpstr>
      <vt:lpstr>Cloud Cover Data – maybe low level clouds are decreasing</vt:lpstr>
      <vt:lpstr>https://isccp.giss.nasa.gov/climanal7.html</vt:lpstr>
      <vt:lpstr>Ice-Albedo Feedback</vt:lpstr>
      <vt:lpstr>The Problem with Consensus</vt:lpstr>
      <vt:lpstr>PowerPoint Presentation</vt:lpstr>
      <vt:lpstr>PowerPoint Presentation</vt:lpstr>
      <vt:lpstr>Full Feedbacks are Complicated</vt:lpstr>
      <vt:lpstr>PowerPoint Presentation</vt:lpstr>
      <vt:lpstr>PowerPoint Presentation</vt:lpstr>
    </vt:vector>
  </TitlesOfParts>
  <Company>Massachusetts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Emanuel</dc:creator>
  <cp:lastModifiedBy>Dr. Nuts</cp:lastModifiedBy>
  <cp:revision>54</cp:revision>
  <dcterms:created xsi:type="dcterms:W3CDTF">2013-12-17T14:55:28Z</dcterms:created>
  <dcterms:modified xsi:type="dcterms:W3CDTF">2018-05-23T18:08:29Z</dcterms:modified>
</cp:coreProperties>
</file>