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68" r:id="rId4"/>
    <p:sldId id="270" r:id="rId5"/>
    <p:sldId id="271" r:id="rId6"/>
    <p:sldId id="267" r:id="rId7"/>
    <p:sldId id="272" r:id="rId8"/>
    <p:sldId id="259" r:id="rId9"/>
    <p:sldId id="258" r:id="rId10"/>
    <p:sldId id="261" r:id="rId11"/>
    <p:sldId id="260" r:id="rId12"/>
    <p:sldId id="262" r:id="rId13"/>
    <p:sldId id="265" r:id="rId14"/>
    <p:sldId id="264" r:id="rId15"/>
    <p:sldId id="26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56C4-5D98-420E-8313-7A36F10651D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39BB1-2BC8-44C2-9AC9-B68D0A30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1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220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Estimated climate forcings; error bars are partly subjective 1σ uncertainties.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6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6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1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8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3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5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27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790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0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81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9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34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8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014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26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2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2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5DC883-EF71-4A64-BCFA-D01781A466A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8"/>
            <a:ext cx="4114800" cy="32918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288"/>
            <a:ext cx="1066800" cy="32918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84BFE0-E794-4310-80A5-27B4ED143A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5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61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44" indent="-182861" algn="l" defTabSz="914305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35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597" indent="-137145" algn="l" defTabSz="914305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58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9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80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41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3141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1"/>
            <a:ext cx="8229600" cy="180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1"/>
            <a:ext cx="5181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4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heat content of the land-atmosphere-ocean system 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1"/>
            <a:ext cx="21336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8382000" cy="254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vapor changes</a:t>
            </a:r>
          </a:p>
          <a:p>
            <a:r>
              <a:rPr lang="en-US" dirty="0" smtClean="0"/>
              <a:t>Clouds</a:t>
            </a:r>
          </a:p>
          <a:p>
            <a:r>
              <a:rPr lang="en-US" dirty="0" smtClean="0"/>
              <a:t>Albedo changes</a:t>
            </a:r>
          </a:p>
          <a:p>
            <a:r>
              <a:rPr lang="en-US" dirty="0" smtClean="0"/>
              <a:t>Lapse rate</a:t>
            </a:r>
          </a:p>
          <a:p>
            <a:r>
              <a:rPr lang="en-US" dirty="0" smtClean="0"/>
              <a:t>Added GHGs</a:t>
            </a:r>
          </a:p>
          <a:p>
            <a:r>
              <a:rPr lang="en-US" dirty="0" smtClean="0"/>
              <a:t>These all change OLR (outgoing long wavelength radiation)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752600"/>
            <a:ext cx="304800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At equilibrium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179880"/>
            <a:ext cx="3305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0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5200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667001"/>
            <a:ext cx="3581400" cy="203132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First term = changes in solar output</a:t>
            </a:r>
          </a:p>
          <a:p>
            <a:r>
              <a:rPr lang="en-US" dirty="0" smtClean="0"/>
              <a:t>Second term = changes in lapse rate</a:t>
            </a:r>
          </a:p>
          <a:p>
            <a:r>
              <a:rPr lang="en-US" dirty="0" smtClean="0"/>
              <a:t>Third term = water vapor</a:t>
            </a:r>
          </a:p>
          <a:p>
            <a:r>
              <a:rPr lang="en-US" dirty="0" smtClean="0"/>
              <a:t>Fourth term = GHG</a:t>
            </a:r>
          </a:p>
          <a:p>
            <a:r>
              <a:rPr lang="en-US" dirty="0" smtClean="0"/>
              <a:t>Fifth term = Clouds</a:t>
            </a:r>
          </a:p>
          <a:p>
            <a:r>
              <a:rPr lang="en-US" dirty="0" smtClean="0"/>
              <a:t>Sixth Term = Albedo change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667000"/>
            <a:ext cx="3429000" cy="14773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If each degree C of warming leads to a feedback factor f of additional warming this then leads to: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82662"/>
            <a:ext cx="3476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46" y="4495800"/>
            <a:ext cx="253555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45" y="4698326"/>
            <a:ext cx="1805793" cy="4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599" y="5334000"/>
            <a:ext cx="6905625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Constraints:  0&lt;f&lt;1 for the series to converge;  f &gt; 1 = runaway (Venus)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1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4801"/>
            <a:ext cx="862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4" y="1524000"/>
            <a:ext cx="518325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83860"/>
            <a:ext cx="7543800" cy="378564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dirty="0"/>
              <a:t>F </a:t>
            </a:r>
            <a:r>
              <a:rPr lang="en-US" sz="2400" baseline="-25000" dirty="0" smtClean="0"/>
              <a:t>H2O</a:t>
            </a:r>
            <a:r>
              <a:rPr lang="en-US" sz="2400" dirty="0" smtClean="0"/>
              <a:t> </a:t>
            </a:r>
            <a:r>
              <a:rPr lang="en-US" sz="2400" dirty="0"/>
              <a:t>is about 0.5 so doubling of C02 with H20 Feedback is now 1.5/.5 = 3 C</a:t>
            </a:r>
          </a:p>
          <a:p>
            <a:endParaRPr lang="en-US" sz="2400" dirty="0"/>
          </a:p>
          <a:p>
            <a:r>
              <a:rPr lang="en-US" sz="2400" dirty="0"/>
              <a:t>Suppose this results in </a:t>
            </a:r>
            <a:r>
              <a:rPr lang="en-US" sz="2400" dirty="0" smtClean="0"/>
              <a:t>more low </a:t>
            </a:r>
            <a:r>
              <a:rPr lang="en-US" sz="2400" dirty="0"/>
              <a:t>clouds and </a:t>
            </a:r>
            <a:r>
              <a:rPr lang="en-US" sz="2400" dirty="0" smtClean="0"/>
              <a:t>lowers </a:t>
            </a:r>
            <a:r>
              <a:rPr lang="en-US" sz="2400" dirty="0"/>
              <a:t>the albedo by </a:t>
            </a:r>
            <a:r>
              <a:rPr lang="en-US" sz="2400" dirty="0" smtClean="0"/>
              <a:t>0.2 (positive feedback) </a:t>
            </a:r>
            <a:r>
              <a:rPr lang="en-US" sz="2400" dirty="0"/>
              <a:t>then this results in </a:t>
            </a:r>
            <a:endParaRPr lang="en-US" sz="2400" dirty="0" smtClean="0"/>
          </a:p>
          <a:p>
            <a:r>
              <a:rPr lang="en-US" sz="2400" dirty="0" smtClean="0"/>
              <a:t>1.5</a:t>
            </a:r>
            <a:r>
              <a:rPr lang="en-US" sz="2400" dirty="0"/>
              <a:t>/(1-.5-.2) = 5 </a:t>
            </a:r>
            <a:r>
              <a:rPr lang="en-US" sz="2400" dirty="0" smtClean="0"/>
              <a:t>C – shit!</a:t>
            </a:r>
          </a:p>
          <a:p>
            <a:endParaRPr lang="en-US" sz="2400" dirty="0"/>
          </a:p>
          <a:p>
            <a:r>
              <a:rPr lang="en-US" sz="2400" dirty="0" smtClean="0"/>
              <a:t>Some feedback scenarios that include methane release can lead to +10 C by the year 2100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900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8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500" b="1">
                <a:latin typeface="Arial" charset="0"/>
              </a:rPr>
              <a:t>Estimated climate forcings; error bars are partly subjective 1σ uncertainties.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00" y="6002551"/>
            <a:ext cx="1991520" cy="63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834753"/>
            <a:ext cx="7804800" cy="318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7"/>
            <a:ext cx="3918240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100" b="1">
                <a:latin typeface="Arial" charset="0"/>
              </a:rPr>
              <a:t>James E. Hansen, and Makiko Sato PNAS 2001;98:26:14778-14783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6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0">
                <a:latin typeface="Arial" charset="0"/>
              </a:rPr>
              <a:t>©2001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2337578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208837" cy="559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65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Forcing from Volcanoes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477000" cy="44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19812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Equatorial Volcanoes</a:t>
            </a:r>
          </a:p>
          <a:p>
            <a:endParaRPr lang="en-US" dirty="0"/>
          </a:p>
          <a:p>
            <a:r>
              <a:rPr lang="en-US" dirty="0" smtClean="0"/>
              <a:t>1902 </a:t>
            </a:r>
            <a:r>
              <a:rPr lang="en-US" dirty="0" err="1" smtClean="0"/>
              <a:t>Pelee</a:t>
            </a:r>
            <a:endParaRPr lang="en-US" dirty="0" smtClean="0"/>
          </a:p>
          <a:p>
            <a:r>
              <a:rPr lang="en-US" dirty="0" smtClean="0"/>
              <a:t>1964 Mt. </a:t>
            </a:r>
            <a:r>
              <a:rPr lang="en-US" dirty="0" err="1" smtClean="0"/>
              <a:t>Agung</a:t>
            </a:r>
            <a:endParaRPr lang="en-US" dirty="0" smtClean="0"/>
          </a:p>
          <a:p>
            <a:r>
              <a:rPr lang="en-US" dirty="0" smtClean="0"/>
              <a:t>1982 El </a:t>
            </a:r>
            <a:r>
              <a:rPr lang="en-US" dirty="0" err="1" smtClean="0"/>
              <a:t>Chicon</a:t>
            </a:r>
            <a:endParaRPr lang="en-US" dirty="0" smtClean="0"/>
          </a:p>
          <a:p>
            <a:r>
              <a:rPr lang="en-US" dirty="0" smtClean="0"/>
              <a:t>1991 </a:t>
            </a:r>
            <a:r>
              <a:rPr lang="en-US" dirty="0" err="1" smtClean="0"/>
              <a:t>Pinatuabo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6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The solar constant does very a small amount and can vary on minutes time scale – The Earth only cares about an annual average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0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9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524000"/>
            <a:ext cx="3638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4" y="4085329"/>
            <a:ext cx="3067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43338"/>
            <a:ext cx="505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757738"/>
            <a:ext cx="563880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Assumptions:  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1"/>
            <a:ext cx="4038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715000"/>
            <a:ext cx="1419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2231" y="4768495"/>
            <a:ext cx="3538369" cy="203131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extra W per square meter gives you 0.25K increase in surface temperature but this requires 6 extra watts per square meter from the sun given the albedo.  So +/- 2 watts per sq. meter is negligible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96" y="2438401"/>
            <a:ext cx="3912126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3064" y="3429000"/>
            <a:ext cx="746536" cy="304800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2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Forcing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water vapor is considered the constant is about double that of just BB radiation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because water vapor</a:t>
            </a:r>
          </a:p>
          <a:p>
            <a:pPr marL="0" indent="0">
              <a:buNone/>
            </a:pPr>
            <a:r>
              <a:rPr lang="en-US" dirty="0" smtClean="0"/>
              <a:t> has high emissivity in the IR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819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97" y="3962400"/>
            <a:ext cx="358880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94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Ice Age Calibration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26975"/>
            <a:ext cx="6781800" cy="338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507959"/>
            <a:ext cx="6867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6" y="381001"/>
            <a:ext cx="28765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48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Doubling CO2 scenario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1"/>
            <a:ext cx="2571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048001"/>
            <a:ext cx="5257800" cy="203132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Double CO2 = 5.35(ln2) = 3.7 Watts per square meter;</a:t>
            </a:r>
          </a:p>
          <a:p>
            <a:endParaRPr lang="en-US" dirty="0"/>
          </a:p>
          <a:p>
            <a:r>
              <a:rPr lang="en-US" dirty="0" smtClean="0"/>
              <a:t>Flux on ground is about 160 watts per square meter so this is equivalent to increase in sun’s output by</a:t>
            </a:r>
          </a:p>
          <a:p>
            <a:r>
              <a:rPr lang="en-US" dirty="0" smtClean="0"/>
              <a:t>3.7/160 = 2.3%; (1370 </a:t>
            </a:r>
            <a:r>
              <a:rPr lang="en-US" dirty="0" smtClean="0">
                <a:sym typeface="Wingdings" panose="05000000000000000000" pitchFamily="2" charset="2"/>
              </a:rPr>
              <a:t> 1400 for TSI)</a:t>
            </a:r>
            <a:r>
              <a:rPr lang="en-US" dirty="0" smtClean="0"/>
              <a:t>   Increase S in below relation  by 2.3% to get 1.5 C of </a:t>
            </a:r>
          </a:p>
          <a:p>
            <a:r>
              <a:rPr lang="en-US" dirty="0" smtClean="0"/>
              <a:t>Temperature increase.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36401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1" y="2286000"/>
            <a:ext cx="2209800" cy="14773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 of 2000 Combined positive (GHG) + negative (aerosols) seems to be about 2 Wm</a:t>
            </a:r>
            <a:r>
              <a:rPr lang="en-US" baseline="30000" dirty="0" smtClean="0">
                <a:solidFill>
                  <a:srgbClr val="FF0000"/>
                </a:solidFill>
              </a:rPr>
              <a:t>-2   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1" y="3810000"/>
            <a:ext cx="2057400" cy="2862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This is equivalent to 2/160 = 1.25% leading to 0.8 C increase in the year 2000</a:t>
            </a:r>
          </a:p>
          <a:p>
            <a:endParaRPr lang="en-US" dirty="0" smtClean="0"/>
          </a:p>
          <a:p>
            <a:r>
              <a:rPr lang="en-US" dirty="0" smtClean="0"/>
              <a:t>Data suggest bigger increase most likely due to water vapor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595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436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Clarity</vt:lpstr>
      <vt:lpstr>1_Office Theme</vt:lpstr>
      <vt:lpstr>PowerPoint Presentation</vt:lpstr>
      <vt:lpstr>PowerPoint Presentation</vt:lpstr>
      <vt:lpstr>PowerPoint Presentation</vt:lpstr>
      <vt:lpstr>Direct Forcing from Volcanoes</vt:lpstr>
      <vt:lpstr>The solar constant does very a small amount and can vary on minutes time scale – The Earth only cares about an annual average</vt:lpstr>
      <vt:lpstr>PowerPoint Presentation</vt:lpstr>
      <vt:lpstr>Extra Forcing</vt:lpstr>
      <vt:lpstr>Ice Age Calibration</vt:lpstr>
      <vt:lpstr>Doubling CO2 scenario</vt:lpstr>
      <vt:lpstr>PowerPoint Presentation</vt:lpstr>
      <vt:lpstr>Feedbacks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Forcings</dc:title>
  <dc:creator>Dr. Nuts</dc:creator>
  <cp:lastModifiedBy>Dr. Nuts</cp:lastModifiedBy>
  <cp:revision>14</cp:revision>
  <dcterms:created xsi:type="dcterms:W3CDTF">2015-11-16T20:34:33Z</dcterms:created>
  <dcterms:modified xsi:type="dcterms:W3CDTF">2018-05-21T20:33:58Z</dcterms:modified>
</cp:coreProperties>
</file>