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1" r:id="rId5"/>
    <p:sldId id="262" r:id="rId6"/>
    <p:sldId id="266" r:id="rId7"/>
    <p:sldId id="263" r:id="rId8"/>
    <p:sldId id="265" r:id="rId9"/>
    <p:sldId id="259" r:id="rId10"/>
    <p:sldId id="258" r:id="rId11"/>
    <p:sldId id="26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6C3F6D5-7709-4118-9032-05197737B4BF}" type="datetimeFigureOut">
              <a:rPr lang="en-US" smtClean="0"/>
              <a:t>5/23/2018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F868C7-1E03-4B9F-8ABA-7A3B70849065}" type="slidenum">
              <a:rPr lang="en-US" smtClean="0"/>
              <a:t>‹#›</a:t>
            </a:fld>
            <a:endParaRPr lang="en-US"/>
          </a:p>
        </p:txBody>
      </p:sp>
    </p:spTree>
    <p:extLst>
      <p:ext uri="{BB962C8B-B14F-4D97-AF65-F5344CB8AC3E}">
        <p14:creationId xmlns:p14="http://schemas.microsoft.com/office/powerpoint/2010/main" val="82661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C3F6D5-7709-4118-9032-05197737B4BF}" type="datetimeFigureOut">
              <a:rPr lang="en-US" smtClean="0"/>
              <a:t>5/23/2018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F868C7-1E03-4B9F-8ABA-7A3B70849065}" type="slidenum">
              <a:rPr lang="en-US" smtClean="0"/>
              <a:t>‹#›</a:t>
            </a:fld>
            <a:endParaRPr lang="en-US"/>
          </a:p>
        </p:txBody>
      </p:sp>
    </p:spTree>
    <p:extLst>
      <p:ext uri="{BB962C8B-B14F-4D97-AF65-F5344CB8AC3E}">
        <p14:creationId xmlns:p14="http://schemas.microsoft.com/office/powerpoint/2010/main" val="2525329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C3F6D5-7709-4118-9032-05197737B4BF}" type="datetimeFigureOut">
              <a:rPr lang="en-US" smtClean="0"/>
              <a:t>5/23/2018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F868C7-1E03-4B9F-8ABA-7A3B70849065}" type="slidenum">
              <a:rPr lang="en-US" smtClean="0"/>
              <a:t>‹#›</a:t>
            </a:fld>
            <a:endParaRPr lang="en-US"/>
          </a:p>
        </p:txBody>
      </p:sp>
    </p:spTree>
    <p:extLst>
      <p:ext uri="{BB962C8B-B14F-4D97-AF65-F5344CB8AC3E}">
        <p14:creationId xmlns:p14="http://schemas.microsoft.com/office/powerpoint/2010/main" val="1383219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C3F6D5-7709-4118-9032-05197737B4BF}" type="datetimeFigureOut">
              <a:rPr lang="en-US" smtClean="0"/>
              <a:t>5/23/2018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F868C7-1E03-4B9F-8ABA-7A3B70849065}" type="slidenum">
              <a:rPr lang="en-US" smtClean="0"/>
              <a:t>‹#›</a:t>
            </a:fld>
            <a:endParaRPr lang="en-US"/>
          </a:p>
        </p:txBody>
      </p:sp>
    </p:spTree>
    <p:extLst>
      <p:ext uri="{BB962C8B-B14F-4D97-AF65-F5344CB8AC3E}">
        <p14:creationId xmlns:p14="http://schemas.microsoft.com/office/powerpoint/2010/main" val="1212473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C3F6D5-7709-4118-9032-05197737B4BF}" type="datetimeFigureOut">
              <a:rPr lang="en-US" smtClean="0"/>
              <a:t>5/23/2018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F868C7-1E03-4B9F-8ABA-7A3B70849065}" type="slidenum">
              <a:rPr lang="en-US" smtClean="0"/>
              <a:t>‹#›</a:t>
            </a:fld>
            <a:endParaRPr lang="en-US"/>
          </a:p>
        </p:txBody>
      </p:sp>
    </p:spTree>
    <p:extLst>
      <p:ext uri="{BB962C8B-B14F-4D97-AF65-F5344CB8AC3E}">
        <p14:creationId xmlns:p14="http://schemas.microsoft.com/office/powerpoint/2010/main" val="1768944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6C3F6D5-7709-4118-9032-05197737B4BF}" type="datetimeFigureOut">
              <a:rPr lang="en-US" smtClean="0"/>
              <a:t>5/23/2018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F868C7-1E03-4B9F-8ABA-7A3B70849065}" type="slidenum">
              <a:rPr lang="en-US" smtClean="0"/>
              <a:t>‹#›</a:t>
            </a:fld>
            <a:endParaRPr lang="en-US"/>
          </a:p>
        </p:txBody>
      </p:sp>
    </p:spTree>
    <p:extLst>
      <p:ext uri="{BB962C8B-B14F-4D97-AF65-F5344CB8AC3E}">
        <p14:creationId xmlns:p14="http://schemas.microsoft.com/office/powerpoint/2010/main" val="1171901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C3F6D5-7709-4118-9032-05197737B4BF}" type="datetimeFigureOut">
              <a:rPr lang="en-US" smtClean="0"/>
              <a:t>5/23/2018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F868C7-1E03-4B9F-8ABA-7A3B70849065}" type="slidenum">
              <a:rPr lang="en-US" smtClean="0"/>
              <a:t>‹#›</a:t>
            </a:fld>
            <a:endParaRPr lang="en-US"/>
          </a:p>
        </p:txBody>
      </p:sp>
    </p:spTree>
    <p:extLst>
      <p:ext uri="{BB962C8B-B14F-4D97-AF65-F5344CB8AC3E}">
        <p14:creationId xmlns:p14="http://schemas.microsoft.com/office/powerpoint/2010/main" val="661628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6C3F6D5-7709-4118-9032-05197737B4BF}" type="datetimeFigureOut">
              <a:rPr lang="en-US" smtClean="0"/>
              <a:t>5/23/2018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F868C7-1E03-4B9F-8ABA-7A3B70849065}" type="slidenum">
              <a:rPr lang="en-US" smtClean="0"/>
              <a:t>‹#›</a:t>
            </a:fld>
            <a:endParaRPr lang="en-US"/>
          </a:p>
        </p:txBody>
      </p:sp>
    </p:spTree>
    <p:extLst>
      <p:ext uri="{BB962C8B-B14F-4D97-AF65-F5344CB8AC3E}">
        <p14:creationId xmlns:p14="http://schemas.microsoft.com/office/powerpoint/2010/main" val="2133995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C3F6D5-7709-4118-9032-05197737B4BF}" type="datetimeFigureOut">
              <a:rPr lang="en-US" smtClean="0"/>
              <a:t>5/23/2018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F868C7-1E03-4B9F-8ABA-7A3B70849065}" type="slidenum">
              <a:rPr lang="en-US" smtClean="0"/>
              <a:t>‹#›</a:t>
            </a:fld>
            <a:endParaRPr lang="en-US"/>
          </a:p>
        </p:txBody>
      </p:sp>
    </p:spTree>
    <p:extLst>
      <p:ext uri="{BB962C8B-B14F-4D97-AF65-F5344CB8AC3E}">
        <p14:creationId xmlns:p14="http://schemas.microsoft.com/office/powerpoint/2010/main" val="1845999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C3F6D5-7709-4118-9032-05197737B4BF}" type="datetimeFigureOut">
              <a:rPr lang="en-US" smtClean="0"/>
              <a:t>5/23/2018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F868C7-1E03-4B9F-8ABA-7A3B70849065}" type="slidenum">
              <a:rPr lang="en-US" smtClean="0"/>
              <a:t>‹#›</a:t>
            </a:fld>
            <a:endParaRPr lang="en-US"/>
          </a:p>
        </p:txBody>
      </p:sp>
    </p:spTree>
    <p:extLst>
      <p:ext uri="{BB962C8B-B14F-4D97-AF65-F5344CB8AC3E}">
        <p14:creationId xmlns:p14="http://schemas.microsoft.com/office/powerpoint/2010/main" val="1120365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C3F6D5-7709-4118-9032-05197737B4BF}" type="datetimeFigureOut">
              <a:rPr lang="en-US" smtClean="0"/>
              <a:t>5/23/2018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F868C7-1E03-4B9F-8ABA-7A3B70849065}" type="slidenum">
              <a:rPr lang="en-US" smtClean="0"/>
              <a:t>‹#›</a:t>
            </a:fld>
            <a:endParaRPr lang="en-US"/>
          </a:p>
        </p:txBody>
      </p:sp>
    </p:spTree>
    <p:extLst>
      <p:ext uri="{BB962C8B-B14F-4D97-AF65-F5344CB8AC3E}">
        <p14:creationId xmlns:p14="http://schemas.microsoft.com/office/powerpoint/2010/main" val="737716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C3F6D5-7709-4118-9032-05197737B4BF}" type="datetimeFigureOut">
              <a:rPr lang="en-US" smtClean="0"/>
              <a:t>5/23/2018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F868C7-1E03-4B9F-8ABA-7A3B70849065}" type="slidenum">
              <a:rPr lang="en-US" smtClean="0"/>
              <a:t>‹#›</a:t>
            </a:fld>
            <a:endParaRPr lang="en-US"/>
          </a:p>
        </p:txBody>
      </p:sp>
    </p:spTree>
    <p:extLst>
      <p:ext uri="{BB962C8B-B14F-4D97-AF65-F5344CB8AC3E}">
        <p14:creationId xmlns:p14="http://schemas.microsoft.com/office/powerpoint/2010/main" val="3897947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Ice Ages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8588821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43000" y="1524000"/>
            <a:ext cx="6769141" cy="5153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585151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921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3400" y="304800"/>
            <a:ext cx="8077200" cy="1209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76200" y="1796534"/>
            <a:ext cx="9144000" cy="4801314"/>
          </a:xfrm>
          <a:prstGeom prst="rect">
            <a:avLst/>
          </a:prstGeom>
          <a:noFill/>
        </p:spPr>
        <p:txBody>
          <a:bodyPr wrap="square" rtlCol="0">
            <a:spAutoFit/>
          </a:bodyPr>
          <a:lstStyle/>
          <a:p>
            <a:r>
              <a:rPr lang="en-US" dirty="0" smtClean="0"/>
              <a:t>Qualitative Albedo Feedback loop</a:t>
            </a:r>
            <a:r>
              <a:rPr lang="en-US" dirty="0" smtClean="0"/>
              <a:t>:   Albedo of Ope</a:t>
            </a:r>
            <a:r>
              <a:rPr lang="en-US" dirty="0" smtClean="0"/>
              <a:t>n Ocean ~ 0.06; Sea Ice ~0.60</a:t>
            </a:r>
            <a:endParaRPr lang="en-US" dirty="0" smtClean="0"/>
          </a:p>
          <a:p>
            <a:endParaRPr lang="en-US" dirty="0"/>
          </a:p>
          <a:p>
            <a:pPr marL="342900" indent="-342900">
              <a:buFont typeface="Arial" panose="020B0604020202020204" pitchFamily="34" charset="0"/>
              <a:buChar char="•"/>
            </a:pPr>
            <a:r>
              <a:rPr lang="en-US" dirty="0" smtClean="0"/>
              <a:t>Earth has more biomass on it and absorbs more CO2 so CO2 lowers pre ice age  =&gt; this is negative radiative forcing by an amount of ~ 5.35 ln(180/280) = -2.3 watts per square meter</a:t>
            </a:r>
          </a:p>
          <a:p>
            <a:pPr marL="285750" indent="-28575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Planetary Albedo has decreased at max biomass (min ice extent) to something like 0.27 which increases solar radiation on the ground by 11% so the earth is net warmer during this period as the albedo change dominates the loss of CO2</a:t>
            </a:r>
          </a:p>
          <a:p>
            <a:pPr marL="285750" indent="-28575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Orbital forcing then provide the threshold to overcome the albedo change  surface warming to lead to surface global cooling which rapidly depletes the biomass thus allowing the CO2  (as well as CH4) to rapidly build back into the atmosphere</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This then enhances the “greenhouse effect” which rapidly causes glacial melt (thus releasing more H2O for the H2O feedback signal to come into play thus accelerating surface warming)</a:t>
            </a:r>
          </a:p>
          <a:p>
            <a:pPr marL="342900" indent="-342900">
              <a:buFont typeface="Arial" panose="020B0604020202020204" pitchFamily="34" charset="0"/>
              <a:buChar char="•"/>
            </a:pPr>
            <a:r>
              <a:rPr lang="en-US" dirty="0" smtClean="0"/>
              <a:t>For the last ice age it seems the onset and advancement of glaciation occurred over about a 12,000 year period and the “meltwater phase” occurs over about a 2000 year period.</a:t>
            </a:r>
            <a:endParaRPr lang="en-US" dirty="0"/>
          </a:p>
        </p:txBody>
      </p:sp>
    </p:spTree>
    <p:extLst>
      <p:ext uri="{BB962C8B-B14F-4D97-AF65-F5344CB8AC3E}">
        <p14:creationId xmlns:p14="http://schemas.microsoft.com/office/powerpoint/2010/main" val="17195626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353629"/>
            <a:ext cx="5943600" cy="57614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859608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524000"/>
            <a:ext cx="7239423" cy="4667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750647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23950" y="1772444"/>
            <a:ext cx="6896100" cy="4181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240088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3475" y="1447800"/>
            <a:ext cx="6877050" cy="426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445488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2932873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5" name="TextBox 4"/>
          <p:cNvSpPr txBox="1"/>
          <p:nvPr/>
        </p:nvSpPr>
        <p:spPr>
          <a:xfrm>
            <a:off x="5791200" y="1905000"/>
            <a:ext cx="2590800" cy="2585323"/>
          </a:xfrm>
          <a:prstGeom prst="rect">
            <a:avLst/>
          </a:prstGeom>
          <a:noFill/>
        </p:spPr>
        <p:txBody>
          <a:bodyPr wrap="square" rtlCol="0">
            <a:spAutoFit/>
          </a:bodyPr>
          <a:lstStyle/>
          <a:p>
            <a:r>
              <a:rPr lang="en-US" dirty="0" smtClean="0"/>
              <a:t>From the Last class, this implies a change of  05 6.6/160  = 4% change in the incoming solar constant – this is too small of variation for the amplitude of the orbital variations.  Some thing else is happening </a:t>
            </a:r>
            <a:r>
              <a:rPr lang="en-US" dirty="0" smtClean="0">
                <a:sym typeface="Wingdings" panose="05000000000000000000" pitchFamily="2" charset="2"/>
              </a:rPr>
              <a:t></a:t>
            </a:r>
            <a:endParaRPr lang="en-US" dirty="0"/>
          </a:p>
        </p:txBody>
      </p:sp>
      <p:pic>
        <p:nvPicPr>
          <p:cNvPr id="71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80290"/>
            <a:ext cx="5429250" cy="4400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685800" y="4876800"/>
            <a:ext cx="7467600" cy="923330"/>
          </a:xfrm>
          <a:prstGeom prst="rect">
            <a:avLst/>
          </a:prstGeom>
          <a:noFill/>
        </p:spPr>
        <p:txBody>
          <a:bodyPr wrap="square" rtlCol="0">
            <a:spAutoFit/>
          </a:bodyPr>
          <a:lstStyle/>
          <a:p>
            <a:r>
              <a:rPr lang="en-US" dirty="0" smtClean="0">
                <a:solidFill>
                  <a:srgbClr val="FF0000"/>
                </a:solidFill>
              </a:rPr>
              <a:t>Albedo increases due to more ice coverage to something like about 0.35 which is then equivalent to a 6% change (3 % change in mean geometric distance from the Sun)</a:t>
            </a:r>
            <a:endParaRPr lang="en-US" dirty="0">
              <a:solidFill>
                <a:srgbClr val="FF0000"/>
              </a:solidFill>
            </a:endParaRPr>
          </a:p>
        </p:txBody>
      </p:sp>
    </p:spTree>
    <p:extLst>
      <p:ext uri="{BB962C8B-B14F-4D97-AF65-F5344CB8AC3E}">
        <p14:creationId xmlns:p14="http://schemas.microsoft.com/office/powerpoint/2010/main" val="37525436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3463" y="819150"/>
            <a:ext cx="7077075" cy="5219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603451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4800" y="2209800"/>
            <a:ext cx="8592572"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784506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281</Words>
  <Application>Microsoft Office PowerPoint</Application>
  <PresentationFormat>On-screen Show (4:3)</PresentationFormat>
  <Paragraphs>13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Ice 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Ice Ages</dc:title>
  <dc:creator>Dr. Nuts</dc:creator>
  <cp:lastModifiedBy>Dr. Nuts</cp:lastModifiedBy>
  <cp:revision>7</cp:revision>
  <dcterms:created xsi:type="dcterms:W3CDTF">2015-11-18T21:11:22Z</dcterms:created>
  <dcterms:modified xsi:type="dcterms:W3CDTF">2018-05-23T22:54:37Z</dcterms:modified>
</cp:coreProperties>
</file>