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1"/>
    <p:sldMasterId id="2147483712" r:id="rId2"/>
    <p:sldMasterId id="2147483745" r:id="rId3"/>
    <p:sldMasterId id="2147483757" r:id="rId4"/>
  </p:sldMasterIdLst>
  <p:notesMasterIdLst>
    <p:notesMasterId r:id="rId25"/>
  </p:notesMasterIdLst>
  <p:sldIdLst>
    <p:sldId id="426" r:id="rId5"/>
    <p:sldId id="411" r:id="rId6"/>
    <p:sldId id="412" r:id="rId7"/>
    <p:sldId id="413" r:id="rId8"/>
    <p:sldId id="414" r:id="rId9"/>
    <p:sldId id="423" r:id="rId10"/>
    <p:sldId id="422" r:id="rId11"/>
    <p:sldId id="421" r:id="rId12"/>
    <p:sldId id="425" r:id="rId13"/>
    <p:sldId id="424" r:id="rId14"/>
    <p:sldId id="418" r:id="rId15"/>
    <p:sldId id="295" r:id="rId16"/>
    <p:sldId id="355" r:id="rId17"/>
    <p:sldId id="287" r:id="rId18"/>
    <p:sldId id="298" r:id="rId19"/>
    <p:sldId id="283" r:id="rId20"/>
    <p:sldId id="299" r:id="rId21"/>
    <p:sldId id="300" r:id="rId22"/>
    <p:sldId id="301" r:id="rId23"/>
    <p:sldId id="361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47"/>
    <a:srgbClr val="000000"/>
    <a:srgbClr val="DDDDDD"/>
    <a:srgbClr val="FFFA06"/>
    <a:srgbClr val="00F200"/>
    <a:srgbClr val="00FF00"/>
    <a:srgbClr val="FBFB0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82406" autoAdjust="0"/>
  </p:normalViewPr>
  <p:slideViewPr>
    <p:cSldViewPr snapToGrid="0">
      <p:cViewPr>
        <p:scale>
          <a:sx n="66" d="100"/>
          <a:sy n="66" d="100"/>
        </p:scale>
        <p:origin x="-142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>
            <a:lvl1pPr defTabSz="963613" eaLnBrk="1" hangingPunct="1">
              <a:defRPr sz="13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 defTabSz="963613" eaLnBrk="1" hangingPunct="1">
              <a:defRPr sz="13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300">
                <a:latin typeface="Arial" pitchFamily="34" charset="0"/>
              </a:defRPr>
            </a:lvl1pPr>
          </a:lstStyle>
          <a:p>
            <a:fld id="{7817D29E-2D39-480C-9F13-0FD5AE369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0832A-98CB-42AF-9514-7B0299B012C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5" tIns="48173" rIns="96345" bIns="48173" anchor="b"/>
          <a:lstStyle>
            <a:lvl1pPr defTabSz="9636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30188" defTabSz="9636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5AAEB46-D150-43E1-AA11-3F44CF09D353}" type="slidenum">
              <a:rPr lang="en-US" altLang="en-US" sz="1300"/>
              <a:pPr algn="r" eaLnBrk="1" hangingPunct="1"/>
              <a:t>2</a:t>
            </a:fld>
            <a:endParaRPr lang="en-US" altLang="en-US" sz="1300"/>
          </a:p>
        </p:txBody>
      </p:sp>
      <p:sp>
        <p:nvSpPr>
          <p:cNvPr id="400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345" tIns="48173" rIns="96345" bIns="481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65FAC-87B4-44B9-B8FC-160F8C0C136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9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“E,T, H” = can be applied to electric, transport, or heating sectors, $-$$=rough indication of cost (on a scale of $ to $$$)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F9C08-8610-473D-B034-23139D56D54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“E” = can be applied to electric sector, $$$=rough indication of cost (on a scale of $ to $$$)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0539C-E533-4DBA-8CBE-201D4281F3B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22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“T, H” = can be applied to transport or heating sectors, $$=rough indication of cost (on a scale of $ to $$$)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D807B-32C2-4092-ABAF-414D489FA9D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“B” = biostorage sector, $=rough indication of cost (on a scale of $ to $$$)</a:t>
            </a:r>
          </a:p>
          <a:p>
            <a:endParaRPr lang="en-US" altLang="en-US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30ABA-73B5-461C-B6BE-2702E5413E5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23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8ADEA-C816-4E62-98E7-88C6D4E3A2E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24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5" tIns="48173" rIns="96345" bIns="48173" anchor="b"/>
          <a:lstStyle>
            <a:lvl1pPr defTabSz="9636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30188" defTabSz="9636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08C1FEF-4C1B-4121-A282-8C3ACF434434}" type="slidenum">
              <a:rPr lang="en-US" altLang="en-US" sz="1300"/>
              <a:pPr algn="r" eaLnBrk="1" hangingPunct="1"/>
              <a:t>3</a:t>
            </a:fld>
            <a:endParaRPr lang="en-US" altLang="en-US" sz="1300"/>
          </a:p>
        </p:txBody>
      </p:sp>
      <p:sp>
        <p:nvSpPr>
          <p:cNvPr id="402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345" tIns="48173" rIns="96345" bIns="481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D7338-BD42-4504-8020-642BEE45D33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448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5" tIns="48173" rIns="96345" bIns="48173" anchor="b"/>
          <a:lstStyle>
            <a:lvl1pPr defTabSz="9636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30188" defTabSz="9636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1F8AD5E-F5AD-4CC6-9951-A3A820DAECAB}" type="slidenum">
              <a:rPr lang="en-US" altLang="en-US" sz="1300"/>
              <a:pPr algn="r" eaLnBrk="1" hangingPunct="1"/>
              <a:t>4</a:t>
            </a:fld>
            <a:endParaRPr lang="en-US" altLang="en-US" sz="1300"/>
          </a:p>
        </p:txBody>
      </p:sp>
      <p:sp>
        <p:nvSpPr>
          <p:cNvPr id="404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345" tIns="48173" rIns="96345" bIns="481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4E4CF-26E2-4E08-A49C-26C2314E858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65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5" tIns="48173" rIns="96345" bIns="48173" anchor="b"/>
          <a:lstStyle>
            <a:lvl1pPr defTabSz="9636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30188" defTabSz="9636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D5F3502-7035-4B5F-BC30-7D1BFC69257C}" type="slidenum">
              <a:rPr lang="en-US" altLang="en-US" sz="1300"/>
              <a:pPr algn="r" eaLnBrk="1" hangingPunct="1"/>
              <a:t>5</a:t>
            </a:fld>
            <a:endParaRPr lang="en-US" altLang="en-US" sz="1300"/>
          </a:p>
        </p:txBody>
      </p:sp>
      <p:sp>
        <p:nvSpPr>
          <p:cNvPr id="406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345" tIns="48173" rIns="96345" bIns="481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39B61-2075-4CB8-93D2-DD11AC366F5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8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5212E-35DE-4278-88BE-1C4F944BB22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“E,H” = can be applied to electric or heating sectors, $=rough indication of cost (on a scale of $ to $$$)</a:t>
            </a:r>
          </a:p>
          <a:p>
            <a:r>
              <a:rPr lang="en-US" altLang="en-US" b="1" dirty="0"/>
              <a:t>Effort needed for 1 wedge:</a:t>
            </a:r>
          </a:p>
          <a:p>
            <a:r>
              <a:rPr lang="en-US" altLang="en-US" dirty="0"/>
              <a:t>Build 1400 GW of capacity powered by natural gas instead of coal (60% of current fossil fuel electric capacity)</a:t>
            </a:r>
          </a:p>
          <a:p>
            <a:r>
              <a:rPr lang="en-US" altLang="en-US" dirty="0"/>
              <a:t>Requires an amount of natural gas equal to that used for all purposes today</a:t>
            </a:r>
          </a:p>
          <a:p>
            <a:r>
              <a:rPr lang="en-US" altLang="en-US" dirty="0"/>
              <a:t>So a slice is </a:t>
            </a:r>
            <a:r>
              <a:rPr lang="en-US" altLang="en-US" b="1" dirty="0"/>
              <a:t>50 LNG tanker discharges/day </a:t>
            </a:r>
            <a:r>
              <a:rPr lang="en-US" altLang="en-US" dirty="0"/>
              <a:t>by 2054 @200,000 m3/tanker, or </a:t>
            </a:r>
          </a:p>
          <a:p>
            <a:r>
              <a:rPr lang="en-US" altLang="en-US" b="1" dirty="0"/>
              <a:t>one new “Alaska” pipeline/year </a:t>
            </a:r>
            <a:r>
              <a:rPr lang="en-US" altLang="en-US" dirty="0"/>
              <a:t>@ 4 </a:t>
            </a:r>
            <a:r>
              <a:rPr lang="en-US" altLang="en-US" dirty="0" err="1"/>
              <a:t>Bscfd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Detailed Description: </a:t>
            </a:r>
            <a:r>
              <a:rPr lang="en-US" altLang="en-US" dirty="0"/>
              <a:t>NATURAL GAS TURBINES ARE BEING DEVELOPED TO PRODUCE ELECTRICITY IN A SIMPLE, LOW COST ENVIRONMENTALLY FRIENDLY WAY. DOE'S NATIONAL ENERGY TECHNOLOGY LABORATORY (NETL) INITIATED THE ADVANCED TURBINE SYSTEMS (ATS) PROGRAM AND HAS PARTNERED WITH INDUSTRY TO PRODUCE A NEW GENERATION OF HIGH EFFICIENCY GAS TURBINES FOR CENTRAL STATION ELECTRICITY PRODUCTION, USING CLEAN BURNING NATURAL GAS.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700 1-GW baseload coal plants (5400 </a:t>
            </a:r>
            <a:r>
              <a:rPr lang="en-US" altLang="en-US" dirty="0" err="1"/>
              <a:t>TWh</a:t>
            </a:r>
            <a:r>
              <a:rPr lang="en-US" altLang="en-US" dirty="0"/>
              <a:t>/y) emit 1 </a:t>
            </a:r>
            <a:r>
              <a:rPr lang="en-US" altLang="en-US" dirty="0" err="1"/>
              <a:t>GtC</a:t>
            </a:r>
            <a:r>
              <a:rPr lang="en-US" altLang="en-US" dirty="0"/>
              <a:t>/y.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Natural gas: 1 </a:t>
            </a:r>
            <a:r>
              <a:rPr lang="en-US" altLang="en-US" dirty="0" err="1"/>
              <a:t>GtC</a:t>
            </a:r>
            <a:r>
              <a:rPr lang="en-US" altLang="en-US" dirty="0"/>
              <a:t>/y = 190 </a:t>
            </a:r>
            <a:r>
              <a:rPr lang="en-US" altLang="en-US" dirty="0" err="1"/>
              <a:t>Bscfd</a:t>
            </a:r>
            <a:r>
              <a:rPr lang="en-US" altLang="en-US" dirty="0"/>
              <a:t> 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r>
              <a:rPr lang="en-US" altLang="en-US" dirty="0" err="1"/>
              <a:t>Yr</a:t>
            </a:r>
            <a:r>
              <a:rPr lang="en-US" altLang="en-US" dirty="0"/>
              <a:t> 2000 electricity: </a:t>
            </a:r>
          </a:p>
          <a:p>
            <a:r>
              <a:rPr lang="en-US" altLang="en-US" dirty="0"/>
              <a:t>Coal :           6000 </a:t>
            </a:r>
            <a:r>
              <a:rPr lang="en-US" altLang="en-US" dirty="0" err="1"/>
              <a:t>TWh</a:t>
            </a:r>
            <a:r>
              <a:rPr lang="en-US" altLang="en-US" dirty="0"/>
              <a:t>/y; Natural gas: 2700 </a:t>
            </a:r>
            <a:r>
              <a:rPr lang="en-US" altLang="en-US" dirty="0" err="1"/>
              <a:t>TWh</a:t>
            </a:r>
            <a:r>
              <a:rPr lang="en-US" altLang="en-US" dirty="0"/>
              <a:t>/y.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7527B-C96B-484C-AA7E-DA1286FA74A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1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“E,T, H” = can be applied to electric, transport, or heating sectors, $=rough indication of cost (on a scale of $ to $$$)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F9F5F-4482-43FF-8BA7-A84481807F9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“E,T, H” = can be applied to electric, transport, or heating sectors, $=rough indication of cost (on a scale of $ to $$$)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008C0-1507-42B6-AA8A-45B9D9ECFDC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“E” = can be applied to electric sector, $$=rough indication of cost (on a scale of $ to $$$)</a:t>
            </a:r>
          </a:p>
          <a:p>
            <a:endParaRPr lang="en-US" altLang="en-US"/>
          </a:p>
          <a:p>
            <a:r>
              <a:rPr lang="en-US" altLang="en-US"/>
              <a:t>Plutonium (Pu) production by 2054, if fuel cycles are unchanged: 4000 t Pu (and another 4000 t Pu if current capacity is continued). </a:t>
            </a:r>
          </a:p>
          <a:p>
            <a:r>
              <a:rPr lang="en-US" altLang="en-US"/>
              <a:t>Compare with ~ 1000 t Pu in all current spent fuel, ~ 100 t Pu in all U.S. weapons.</a:t>
            </a:r>
          </a:p>
          <a:p>
            <a:r>
              <a:rPr lang="en-US" altLang="en-US"/>
              <a:t>5 kg ~ Pu critical mass.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341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431C24-4CF3-4540-9D49-6666BBC1AC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5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3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0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1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1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54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62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22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094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2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BE5638-C77A-4721-9E32-C02FB75BF9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D8BD697-0462-4D79-937F-1D8AC27C7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AA81F6-1040-444B-B8F4-0C425C5D73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9EB99-B43C-4933-9CAB-DF85B4F8A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F4B3C7-9CA9-4E41-9649-80041ABE3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ECCF53C-3CD9-4B6F-A5B9-6AB27313D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2E00BD-A4A0-41B1-BBAF-3D7552C12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05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0EB686-8CD4-496C-8AA0-B7AC50AB4B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F5CEBEF-CC8B-4442-9BDA-C67CA6F5C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46D13-528B-4EAC-9CC2-341814CAF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7E73E81-2B08-4D6B-85A3-02240B51D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31C24-4CF3-4540-9D49-6666BBC1ACC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04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63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69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73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41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6BFF"/>
            </a:gs>
            <a:gs pos="100000">
              <a:srgbClr val="2900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238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altLang="en-US" smtClean="0"/>
          </a:p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1" y="1509486"/>
            <a:ext cx="8435179" cy="50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9829" y="188686"/>
            <a:ext cx="673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Princeton University CMI:   The idea of Stabilization Wedges - 2004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588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66888"/>
            <a:ext cx="8305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60" name="Rectangle 2"/>
          <p:cNvSpPr>
            <a:spLocks noChangeAspect="1" noChangeArrowheads="1"/>
          </p:cNvSpPr>
          <p:nvPr/>
        </p:nvSpPr>
        <p:spPr bwMode="auto">
          <a:xfrm>
            <a:off x="665163" y="2147888"/>
            <a:ext cx="1652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Energy Efficiency 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&amp;</a:t>
            </a:r>
            <a:r>
              <a:rPr lang="en-US" altLang="en-US" sz="20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Conservation</a:t>
            </a:r>
            <a:endParaRPr lang="en-US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1" name="Freeform 5"/>
          <p:cNvSpPr>
            <a:spLocks noChangeAspect="1"/>
          </p:cNvSpPr>
          <p:nvPr/>
        </p:nvSpPr>
        <p:spPr bwMode="auto">
          <a:xfrm>
            <a:off x="609600" y="2986088"/>
            <a:ext cx="1679575" cy="379412"/>
          </a:xfrm>
          <a:custGeom>
            <a:avLst/>
            <a:gdLst>
              <a:gd name="T0" fmla="*/ 0 w 777"/>
              <a:gd name="T1" fmla="*/ 99 h 99"/>
              <a:gd name="T2" fmla="*/ 777 w 777"/>
              <a:gd name="T3" fmla="*/ 0 h 99"/>
              <a:gd name="T4" fmla="*/ 777 w 777"/>
              <a:gd name="T5" fmla="*/ 99 h 99"/>
              <a:gd name="T6" fmla="*/ 0 w 777"/>
              <a:gd name="T7" fmla="*/ 99 h 99"/>
              <a:gd name="T8" fmla="*/ 0 60000 65536"/>
              <a:gd name="T9" fmla="*/ 0 60000 65536"/>
              <a:gd name="T10" fmla="*/ 0 60000 65536"/>
              <a:gd name="T11" fmla="*/ 0 60000 65536"/>
              <a:gd name="T12" fmla="*/ 0 w 777"/>
              <a:gd name="T13" fmla="*/ 0 h 99"/>
              <a:gd name="T14" fmla="*/ 777 w 77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" h="99">
                <a:moveTo>
                  <a:pt x="0" y="99"/>
                </a:moveTo>
                <a:lnTo>
                  <a:pt x="777" y="0"/>
                </a:lnTo>
                <a:lnTo>
                  <a:pt x="777" y="99"/>
                </a:lnTo>
                <a:lnTo>
                  <a:pt x="0" y="9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2" name="Freeform 13"/>
          <p:cNvSpPr>
            <a:spLocks noChangeAspect="1"/>
          </p:cNvSpPr>
          <p:nvPr/>
        </p:nvSpPr>
        <p:spPr bwMode="auto">
          <a:xfrm>
            <a:off x="3794125" y="3087688"/>
            <a:ext cx="1627188" cy="1374775"/>
          </a:xfrm>
          <a:custGeom>
            <a:avLst/>
            <a:gdLst>
              <a:gd name="T0" fmla="*/ 0 w 1280"/>
              <a:gd name="T1" fmla="*/ 1081 h 1081"/>
              <a:gd name="T2" fmla="*/ 1280 w 1280"/>
              <a:gd name="T3" fmla="*/ 0 h 1081"/>
              <a:gd name="T4" fmla="*/ 1280 w 1280"/>
              <a:gd name="T5" fmla="*/ 1081 h 1081"/>
              <a:gd name="T6" fmla="*/ 0 w 1280"/>
              <a:gd name="T7" fmla="*/ 1081 h 1081"/>
              <a:gd name="T8" fmla="*/ 0 60000 65536"/>
              <a:gd name="T9" fmla="*/ 0 60000 65536"/>
              <a:gd name="T10" fmla="*/ 0 60000 65536"/>
              <a:gd name="T11" fmla="*/ 0 60000 65536"/>
              <a:gd name="T12" fmla="*/ 0 w 1280"/>
              <a:gd name="T13" fmla="*/ 0 h 1081"/>
              <a:gd name="T14" fmla="*/ 1280 w 1280"/>
              <a:gd name="T15" fmla="*/ 1081 h 10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0" h="1081">
                <a:moveTo>
                  <a:pt x="0" y="1081"/>
                </a:moveTo>
                <a:lnTo>
                  <a:pt x="1280" y="0"/>
                </a:lnTo>
                <a:lnTo>
                  <a:pt x="1280" y="1081"/>
                </a:lnTo>
                <a:lnTo>
                  <a:pt x="0" y="1081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3" name="Freeform 14"/>
          <p:cNvSpPr>
            <a:spLocks noChangeAspect="1"/>
          </p:cNvSpPr>
          <p:nvPr/>
        </p:nvSpPr>
        <p:spPr bwMode="auto">
          <a:xfrm>
            <a:off x="3794125" y="3087688"/>
            <a:ext cx="1627188" cy="1374775"/>
          </a:xfrm>
          <a:custGeom>
            <a:avLst/>
            <a:gdLst>
              <a:gd name="T0" fmla="*/ 0 w 1280"/>
              <a:gd name="T1" fmla="*/ 1081 h 1081"/>
              <a:gd name="T2" fmla="*/ 1280 w 1280"/>
              <a:gd name="T3" fmla="*/ 0 h 1081"/>
              <a:gd name="T4" fmla="*/ 1280 w 1280"/>
              <a:gd name="T5" fmla="*/ 1081 h 1081"/>
              <a:gd name="T6" fmla="*/ 0 w 1280"/>
              <a:gd name="T7" fmla="*/ 1081 h 1081"/>
              <a:gd name="T8" fmla="*/ 0 60000 65536"/>
              <a:gd name="T9" fmla="*/ 0 60000 65536"/>
              <a:gd name="T10" fmla="*/ 0 60000 65536"/>
              <a:gd name="T11" fmla="*/ 0 60000 65536"/>
              <a:gd name="T12" fmla="*/ 0 w 1280"/>
              <a:gd name="T13" fmla="*/ 0 h 1081"/>
              <a:gd name="T14" fmla="*/ 1280 w 1280"/>
              <a:gd name="T15" fmla="*/ 1081 h 10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0" h="1081">
                <a:moveTo>
                  <a:pt x="0" y="1081"/>
                </a:moveTo>
                <a:lnTo>
                  <a:pt x="1280" y="0"/>
                </a:lnTo>
                <a:lnTo>
                  <a:pt x="1280" y="1081"/>
                </a:lnTo>
                <a:lnTo>
                  <a:pt x="0" y="1081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4" name="Freeform 15"/>
          <p:cNvSpPr>
            <a:spLocks noChangeAspect="1"/>
          </p:cNvSpPr>
          <p:nvPr/>
        </p:nvSpPr>
        <p:spPr bwMode="auto">
          <a:xfrm>
            <a:off x="3794125" y="3087688"/>
            <a:ext cx="1627188" cy="1374775"/>
          </a:xfrm>
          <a:custGeom>
            <a:avLst/>
            <a:gdLst>
              <a:gd name="T0" fmla="*/ 0 w 1280"/>
              <a:gd name="T1" fmla="*/ 1081 h 1081"/>
              <a:gd name="T2" fmla="*/ 1280 w 1280"/>
              <a:gd name="T3" fmla="*/ 0 h 1081"/>
              <a:gd name="T4" fmla="*/ 1280 w 1280"/>
              <a:gd name="T5" fmla="*/ 1081 h 1081"/>
              <a:gd name="T6" fmla="*/ 0 w 1280"/>
              <a:gd name="T7" fmla="*/ 1081 h 1081"/>
              <a:gd name="T8" fmla="*/ 0 60000 65536"/>
              <a:gd name="T9" fmla="*/ 0 60000 65536"/>
              <a:gd name="T10" fmla="*/ 0 60000 65536"/>
              <a:gd name="T11" fmla="*/ 0 60000 65536"/>
              <a:gd name="T12" fmla="*/ 0 w 1280"/>
              <a:gd name="T13" fmla="*/ 0 h 1081"/>
              <a:gd name="T14" fmla="*/ 1280 w 1280"/>
              <a:gd name="T15" fmla="*/ 1081 h 10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0" h="1081">
                <a:moveTo>
                  <a:pt x="0" y="1081"/>
                </a:moveTo>
                <a:lnTo>
                  <a:pt x="1280" y="0"/>
                </a:lnTo>
                <a:lnTo>
                  <a:pt x="1280" y="1081"/>
                </a:lnTo>
                <a:lnTo>
                  <a:pt x="0" y="108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5" name="Freeform 16"/>
          <p:cNvSpPr>
            <a:spLocks noChangeAspect="1"/>
          </p:cNvSpPr>
          <p:nvPr/>
        </p:nvSpPr>
        <p:spPr bwMode="auto">
          <a:xfrm>
            <a:off x="3794125" y="3087688"/>
            <a:ext cx="1627188" cy="1374775"/>
          </a:xfrm>
          <a:custGeom>
            <a:avLst/>
            <a:gdLst>
              <a:gd name="T0" fmla="*/ 0 w 1280"/>
              <a:gd name="T1" fmla="*/ 1081 h 1081"/>
              <a:gd name="T2" fmla="*/ 1280 w 1280"/>
              <a:gd name="T3" fmla="*/ 0 h 1081"/>
              <a:gd name="T4" fmla="*/ 1280 w 1280"/>
              <a:gd name="T5" fmla="*/ 1081 h 1081"/>
              <a:gd name="T6" fmla="*/ 0 w 1280"/>
              <a:gd name="T7" fmla="*/ 1081 h 1081"/>
              <a:gd name="T8" fmla="*/ 0 60000 65536"/>
              <a:gd name="T9" fmla="*/ 0 60000 65536"/>
              <a:gd name="T10" fmla="*/ 0 60000 65536"/>
              <a:gd name="T11" fmla="*/ 0 60000 65536"/>
              <a:gd name="T12" fmla="*/ 0 w 1280"/>
              <a:gd name="T13" fmla="*/ 0 h 1081"/>
              <a:gd name="T14" fmla="*/ 1280 w 1280"/>
              <a:gd name="T15" fmla="*/ 1081 h 10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0" h="1081">
                <a:moveTo>
                  <a:pt x="0" y="1081"/>
                </a:moveTo>
                <a:lnTo>
                  <a:pt x="1280" y="0"/>
                </a:lnTo>
                <a:lnTo>
                  <a:pt x="1280" y="1081"/>
                </a:lnTo>
                <a:lnTo>
                  <a:pt x="0" y="1081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6" name="Freeform 17"/>
          <p:cNvSpPr>
            <a:spLocks noChangeAspect="1"/>
          </p:cNvSpPr>
          <p:nvPr/>
        </p:nvSpPr>
        <p:spPr bwMode="auto">
          <a:xfrm>
            <a:off x="3800475" y="3289300"/>
            <a:ext cx="1620838" cy="1173163"/>
          </a:xfrm>
          <a:custGeom>
            <a:avLst/>
            <a:gdLst>
              <a:gd name="T0" fmla="*/ 0 w 1274"/>
              <a:gd name="T1" fmla="*/ 923 h 923"/>
              <a:gd name="T2" fmla="*/ 1274 w 1274"/>
              <a:gd name="T3" fmla="*/ 923 h 923"/>
              <a:gd name="T4" fmla="*/ 1274 w 1274"/>
              <a:gd name="T5" fmla="*/ 0 h 923"/>
              <a:gd name="T6" fmla="*/ 0 w 1274"/>
              <a:gd name="T7" fmla="*/ 923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1274"/>
              <a:gd name="T13" fmla="*/ 0 h 923"/>
              <a:gd name="T14" fmla="*/ 1274 w 127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4" h="923">
                <a:moveTo>
                  <a:pt x="0" y="923"/>
                </a:moveTo>
                <a:lnTo>
                  <a:pt x="1274" y="923"/>
                </a:lnTo>
                <a:lnTo>
                  <a:pt x="1274" y="0"/>
                </a:lnTo>
                <a:lnTo>
                  <a:pt x="0" y="92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7" name="Freeform 18"/>
          <p:cNvSpPr>
            <a:spLocks noChangeAspect="1"/>
          </p:cNvSpPr>
          <p:nvPr/>
        </p:nvSpPr>
        <p:spPr bwMode="auto">
          <a:xfrm>
            <a:off x="3800475" y="3289300"/>
            <a:ext cx="1620838" cy="1173163"/>
          </a:xfrm>
          <a:custGeom>
            <a:avLst/>
            <a:gdLst>
              <a:gd name="T0" fmla="*/ 0 w 1274"/>
              <a:gd name="T1" fmla="*/ 923 h 923"/>
              <a:gd name="T2" fmla="*/ 1274 w 1274"/>
              <a:gd name="T3" fmla="*/ 923 h 923"/>
              <a:gd name="T4" fmla="*/ 1274 w 1274"/>
              <a:gd name="T5" fmla="*/ 0 h 923"/>
              <a:gd name="T6" fmla="*/ 0 w 1274"/>
              <a:gd name="T7" fmla="*/ 923 h 923"/>
              <a:gd name="T8" fmla="*/ 0 60000 65536"/>
              <a:gd name="T9" fmla="*/ 0 60000 65536"/>
              <a:gd name="T10" fmla="*/ 0 60000 65536"/>
              <a:gd name="T11" fmla="*/ 0 60000 65536"/>
              <a:gd name="T12" fmla="*/ 0 w 1274"/>
              <a:gd name="T13" fmla="*/ 0 h 923"/>
              <a:gd name="T14" fmla="*/ 1274 w 1274"/>
              <a:gd name="T15" fmla="*/ 923 h 9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4" h="923">
                <a:moveTo>
                  <a:pt x="0" y="923"/>
                </a:moveTo>
                <a:lnTo>
                  <a:pt x="1274" y="923"/>
                </a:lnTo>
                <a:lnTo>
                  <a:pt x="1274" y="0"/>
                </a:lnTo>
                <a:lnTo>
                  <a:pt x="0" y="92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8" name="Freeform 19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69" name="Freeform 20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0" name="Freeform 21"/>
          <p:cNvSpPr>
            <a:spLocks noChangeAspect="1"/>
          </p:cNvSpPr>
          <p:nvPr/>
        </p:nvSpPr>
        <p:spPr bwMode="auto">
          <a:xfrm>
            <a:off x="3805238" y="3702050"/>
            <a:ext cx="1616075" cy="754063"/>
          </a:xfrm>
          <a:custGeom>
            <a:avLst/>
            <a:gdLst>
              <a:gd name="T0" fmla="*/ 0 w 1271"/>
              <a:gd name="T1" fmla="*/ 594 h 594"/>
              <a:gd name="T2" fmla="*/ 1271 w 1271"/>
              <a:gd name="T3" fmla="*/ 0 h 594"/>
              <a:gd name="T4" fmla="*/ 1271 w 1271"/>
              <a:gd name="T5" fmla="*/ 149 h 594"/>
              <a:gd name="T6" fmla="*/ 0 w 1271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594"/>
              <a:gd name="T14" fmla="*/ 1271 w 1271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594">
                <a:moveTo>
                  <a:pt x="0" y="594"/>
                </a:moveTo>
                <a:lnTo>
                  <a:pt x="1271" y="0"/>
                </a:lnTo>
                <a:lnTo>
                  <a:pt x="1271" y="149"/>
                </a:lnTo>
                <a:lnTo>
                  <a:pt x="0" y="59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1" name="Freeform 22"/>
          <p:cNvSpPr>
            <a:spLocks noChangeAspect="1"/>
          </p:cNvSpPr>
          <p:nvPr/>
        </p:nvSpPr>
        <p:spPr bwMode="auto">
          <a:xfrm>
            <a:off x="3805238" y="3702050"/>
            <a:ext cx="1616075" cy="754063"/>
          </a:xfrm>
          <a:custGeom>
            <a:avLst/>
            <a:gdLst>
              <a:gd name="T0" fmla="*/ 0 w 1271"/>
              <a:gd name="T1" fmla="*/ 594 h 594"/>
              <a:gd name="T2" fmla="*/ 1271 w 1271"/>
              <a:gd name="T3" fmla="*/ 0 h 594"/>
              <a:gd name="T4" fmla="*/ 1271 w 1271"/>
              <a:gd name="T5" fmla="*/ 149 h 594"/>
              <a:gd name="T6" fmla="*/ 0 w 1271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594"/>
              <a:gd name="T14" fmla="*/ 1271 w 1271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594">
                <a:moveTo>
                  <a:pt x="0" y="594"/>
                </a:moveTo>
                <a:lnTo>
                  <a:pt x="1271" y="0"/>
                </a:lnTo>
                <a:lnTo>
                  <a:pt x="1271" y="149"/>
                </a:lnTo>
                <a:lnTo>
                  <a:pt x="0" y="594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2" name="Freeform 23"/>
          <p:cNvSpPr>
            <a:spLocks noChangeAspect="1"/>
          </p:cNvSpPr>
          <p:nvPr/>
        </p:nvSpPr>
        <p:spPr bwMode="auto">
          <a:xfrm>
            <a:off x="3808413" y="3500438"/>
            <a:ext cx="1612900" cy="962025"/>
          </a:xfrm>
          <a:custGeom>
            <a:avLst/>
            <a:gdLst>
              <a:gd name="T0" fmla="*/ 0 w 1268"/>
              <a:gd name="T1" fmla="*/ 756 h 756"/>
              <a:gd name="T2" fmla="*/ 1268 w 1268"/>
              <a:gd name="T3" fmla="*/ 0 h 756"/>
              <a:gd name="T4" fmla="*/ 1268 w 1268"/>
              <a:gd name="T5" fmla="*/ 158 h 756"/>
              <a:gd name="T6" fmla="*/ 0 w 1268"/>
              <a:gd name="T7" fmla="*/ 756 h 756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756"/>
              <a:gd name="T14" fmla="*/ 1268 w 1268"/>
              <a:gd name="T15" fmla="*/ 756 h 7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756">
                <a:moveTo>
                  <a:pt x="0" y="756"/>
                </a:moveTo>
                <a:lnTo>
                  <a:pt x="1268" y="0"/>
                </a:lnTo>
                <a:lnTo>
                  <a:pt x="1268" y="158"/>
                </a:lnTo>
                <a:lnTo>
                  <a:pt x="0" y="756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3" name="Freeform 24"/>
          <p:cNvSpPr>
            <a:spLocks noChangeAspect="1"/>
          </p:cNvSpPr>
          <p:nvPr/>
        </p:nvSpPr>
        <p:spPr bwMode="auto">
          <a:xfrm>
            <a:off x="3808413" y="3500438"/>
            <a:ext cx="1612900" cy="962025"/>
          </a:xfrm>
          <a:custGeom>
            <a:avLst/>
            <a:gdLst>
              <a:gd name="T0" fmla="*/ 0 w 1268"/>
              <a:gd name="T1" fmla="*/ 756 h 756"/>
              <a:gd name="T2" fmla="*/ 1268 w 1268"/>
              <a:gd name="T3" fmla="*/ 0 h 756"/>
              <a:gd name="T4" fmla="*/ 1268 w 1268"/>
              <a:gd name="T5" fmla="*/ 158 h 756"/>
              <a:gd name="T6" fmla="*/ 0 w 1268"/>
              <a:gd name="T7" fmla="*/ 756 h 756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756"/>
              <a:gd name="T14" fmla="*/ 1268 w 1268"/>
              <a:gd name="T15" fmla="*/ 756 h 7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756">
                <a:moveTo>
                  <a:pt x="0" y="756"/>
                </a:moveTo>
                <a:lnTo>
                  <a:pt x="1268" y="0"/>
                </a:lnTo>
                <a:lnTo>
                  <a:pt x="1268" y="158"/>
                </a:lnTo>
                <a:lnTo>
                  <a:pt x="0" y="756"/>
                </a:lnTo>
              </a:path>
            </a:pathLst>
          </a:custGeom>
          <a:solidFill>
            <a:schemeClr val="hlink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4" name="Freeform 25"/>
          <p:cNvSpPr>
            <a:spLocks noChangeAspect="1"/>
          </p:cNvSpPr>
          <p:nvPr/>
        </p:nvSpPr>
        <p:spPr bwMode="auto">
          <a:xfrm>
            <a:off x="3806825" y="3292475"/>
            <a:ext cx="1614488" cy="1163638"/>
          </a:xfrm>
          <a:custGeom>
            <a:avLst/>
            <a:gdLst>
              <a:gd name="T0" fmla="*/ 0 w 1269"/>
              <a:gd name="T1" fmla="*/ 916 h 916"/>
              <a:gd name="T2" fmla="*/ 1269 w 1269"/>
              <a:gd name="T3" fmla="*/ 0 h 916"/>
              <a:gd name="T4" fmla="*/ 1269 w 1269"/>
              <a:gd name="T5" fmla="*/ 165 h 916"/>
              <a:gd name="T6" fmla="*/ 0 w 1269"/>
              <a:gd name="T7" fmla="*/ 916 h 916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916"/>
              <a:gd name="T14" fmla="*/ 1269 w 1269"/>
              <a:gd name="T15" fmla="*/ 916 h 9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916">
                <a:moveTo>
                  <a:pt x="0" y="916"/>
                </a:moveTo>
                <a:lnTo>
                  <a:pt x="1269" y="0"/>
                </a:lnTo>
                <a:lnTo>
                  <a:pt x="1269" y="165"/>
                </a:lnTo>
                <a:lnTo>
                  <a:pt x="0" y="91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5" name="Freeform 26"/>
          <p:cNvSpPr>
            <a:spLocks noChangeAspect="1"/>
          </p:cNvSpPr>
          <p:nvPr/>
        </p:nvSpPr>
        <p:spPr bwMode="auto">
          <a:xfrm>
            <a:off x="3806825" y="3292475"/>
            <a:ext cx="1614488" cy="1163638"/>
          </a:xfrm>
          <a:custGeom>
            <a:avLst/>
            <a:gdLst>
              <a:gd name="T0" fmla="*/ 0 w 1269"/>
              <a:gd name="T1" fmla="*/ 916 h 916"/>
              <a:gd name="T2" fmla="*/ 1269 w 1269"/>
              <a:gd name="T3" fmla="*/ 0 h 916"/>
              <a:gd name="T4" fmla="*/ 1269 w 1269"/>
              <a:gd name="T5" fmla="*/ 165 h 916"/>
              <a:gd name="T6" fmla="*/ 0 w 1269"/>
              <a:gd name="T7" fmla="*/ 916 h 916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916"/>
              <a:gd name="T14" fmla="*/ 1269 w 1269"/>
              <a:gd name="T15" fmla="*/ 916 h 9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916">
                <a:moveTo>
                  <a:pt x="0" y="916"/>
                </a:moveTo>
                <a:lnTo>
                  <a:pt x="1269" y="0"/>
                </a:lnTo>
                <a:lnTo>
                  <a:pt x="1269" y="165"/>
                </a:lnTo>
                <a:lnTo>
                  <a:pt x="0" y="916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6" name="Freeform 27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7" name="Freeform 28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8" name="Freeform 29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79" name="Freeform 30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0" name="Freeform 31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1" name="Freeform 32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2" name="Freeform 33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3" name="Freeform 34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4" name="Freeform 35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5" name="Freeform 36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6" name="Freeform 37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7" name="Freeform 38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8" name="Freeform 39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89" name="Freeform 40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0" name="Freeform 41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1" name="Freeform 42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2" name="Freeform 43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3" name="Freeform 44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4" name="Freeform 45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5" name="Freeform 46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6" name="Freeform 47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7" name="Freeform 48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8" name="Freeform 49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299" name="Freeform 50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0" name="Freeform 51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1" name="Freeform 52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2" name="Freeform 53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3" name="Freeform 54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4" name="Freeform 55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5" name="Freeform 56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6" name="Freeform 57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7" name="Freeform 58"/>
          <p:cNvSpPr>
            <a:spLocks noChangeAspect="1"/>
          </p:cNvSpPr>
          <p:nvPr/>
        </p:nvSpPr>
        <p:spPr bwMode="auto">
          <a:xfrm>
            <a:off x="3805238" y="3887788"/>
            <a:ext cx="1616075" cy="574675"/>
          </a:xfrm>
          <a:custGeom>
            <a:avLst/>
            <a:gdLst>
              <a:gd name="T0" fmla="*/ 0 w 1271"/>
              <a:gd name="T1" fmla="*/ 452 h 452"/>
              <a:gd name="T2" fmla="*/ 1271 w 1271"/>
              <a:gd name="T3" fmla="*/ 0 h 452"/>
              <a:gd name="T4" fmla="*/ 1271 w 1271"/>
              <a:gd name="T5" fmla="*/ 153 h 452"/>
              <a:gd name="T6" fmla="*/ 0 w 1271"/>
              <a:gd name="T7" fmla="*/ 452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271"/>
              <a:gd name="T13" fmla="*/ 0 h 452"/>
              <a:gd name="T14" fmla="*/ 1271 w 1271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1" h="452">
                <a:moveTo>
                  <a:pt x="0" y="452"/>
                </a:moveTo>
                <a:lnTo>
                  <a:pt x="1271" y="0"/>
                </a:lnTo>
                <a:lnTo>
                  <a:pt x="1271" y="153"/>
                </a:lnTo>
                <a:lnTo>
                  <a:pt x="0" y="452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8" name="Freeform 59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09" name="Freeform 60"/>
          <p:cNvSpPr>
            <a:spLocks noChangeAspect="1"/>
          </p:cNvSpPr>
          <p:nvPr/>
        </p:nvSpPr>
        <p:spPr bwMode="auto">
          <a:xfrm>
            <a:off x="3806825" y="4081463"/>
            <a:ext cx="1614488" cy="374650"/>
          </a:xfrm>
          <a:custGeom>
            <a:avLst/>
            <a:gdLst>
              <a:gd name="T0" fmla="*/ 0 w 1269"/>
              <a:gd name="T1" fmla="*/ 295 h 295"/>
              <a:gd name="T2" fmla="*/ 1269 w 1269"/>
              <a:gd name="T3" fmla="*/ 0 h 295"/>
              <a:gd name="T4" fmla="*/ 1269 w 1269"/>
              <a:gd name="T5" fmla="*/ 146 h 295"/>
              <a:gd name="T6" fmla="*/ 0 w 1269"/>
              <a:gd name="T7" fmla="*/ 29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1269"/>
              <a:gd name="T13" fmla="*/ 0 h 295"/>
              <a:gd name="T14" fmla="*/ 1269 w 1269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9" h="295">
                <a:moveTo>
                  <a:pt x="0" y="295"/>
                </a:moveTo>
                <a:lnTo>
                  <a:pt x="1269" y="0"/>
                </a:lnTo>
                <a:lnTo>
                  <a:pt x="1269" y="146"/>
                </a:lnTo>
                <a:lnTo>
                  <a:pt x="0" y="295"/>
                </a:lnTo>
              </a:path>
            </a:pathLst>
          </a:custGeom>
          <a:solidFill>
            <a:schemeClr val="hlink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0" name="Freeform 61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1" name="Freeform 62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2" name="Freeform 63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3" name="Freeform 64"/>
          <p:cNvSpPr>
            <a:spLocks noChangeAspect="1"/>
          </p:cNvSpPr>
          <p:nvPr/>
        </p:nvSpPr>
        <p:spPr bwMode="auto">
          <a:xfrm>
            <a:off x="3808413" y="4267200"/>
            <a:ext cx="1612900" cy="195263"/>
          </a:xfrm>
          <a:custGeom>
            <a:avLst/>
            <a:gdLst>
              <a:gd name="T0" fmla="*/ 0 w 1268"/>
              <a:gd name="T1" fmla="*/ 153 h 153"/>
              <a:gd name="T2" fmla="*/ 1268 w 1268"/>
              <a:gd name="T3" fmla="*/ 0 h 153"/>
              <a:gd name="T4" fmla="*/ 1268 w 1268"/>
              <a:gd name="T5" fmla="*/ 153 h 153"/>
              <a:gd name="T6" fmla="*/ 0 w 1268"/>
              <a:gd name="T7" fmla="*/ 153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268"/>
              <a:gd name="T13" fmla="*/ 0 h 153"/>
              <a:gd name="T14" fmla="*/ 1268 w 1268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" h="153">
                <a:moveTo>
                  <a:pt x="0" y="153"/>
                </a:moveTo>
                <a:lnTo>
                  <a:pt x="1268" y="0"/>
                </a:lnTo>
                <a:lnTo>
                  <a:pt x="1268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4" name="Rectangle 65"/>
          <p:cNvSpPr>
            <a:spLocks noChangeAspect="1" noChangeArrowheads="1"/>
          </p:cNvSpPr>
          <p:nvPr/>
        </p:nvSpPr>
        <p:spPr bwMode="auto">
          <a:xfrm>
            <a:off x="4451350" y="3944938"/>
            <a:ext cx="917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Stabilization</a:t>
            </a:r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5" name="Rectangle 66"/>
          <p:cNvSpPr>
            <a:spLocks noChangeAspect="1" noChangeArrowheads="1"/>
          </p:cNvSpPr>
          <p:nvPr/>
        </p:nvSpPr>
        <p:spPr bwMode="auto">
          <a:xfrm>
            <a:off x="4576763" y="4106863"/>
            <a:ext cx="635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 Triangle</a:t>
            </a:r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6" name="Freeform 67"/>
          <p:cNvSpPr>
            <a:spLocks noChangeAspect="1"/>
          </p:cNvSpPr>
          <p:nvPr/>
        </p:nvSpPr>
        <p:spPr bwMode="auto">
          <a:xfrm>
            <a:off x="3781425" y="4446588"/>
            <a:ext cx="1643063" cy="28575"/>
          </a:xfrm>
          <a:custGeom>
            <a:avLst/>
            <a:gdLst>
              <a:gd name="T0" fmla="*/ 1293 w 1293"/>
              <a:gd name="T1" fmla="*/ 12 h 22"/>
              <a:gd name="T2" fmla="*/ 1293 w 1293"/>
              <a:gd name="T3" fmla="*/ 0 h 22"/>
              <a:gd name="T4" fmla="*/ 0 w 1293"/>
              <a:gd name="T5" fmla="*/ 0 h 22"/>
              <a:gd name="T6" fmla="*/ 0 w 1293"/>
              <a:gd name="T7" fmla="*/ 22 h 22"/>
              <a:gd name="T8" fmla="*/ 1293 w 1293"/>
              <a:gd name="T9" fmla="*/ 22 h 22"/>
              <a:gd name="T10" fmla="*/ 1293 w 1293"/>
              <a:gd name="T11" fmla="*/ 1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3"/>
              <a:gd name="T19" fmla="*/ 0 h 22"/>
              <a:gd name="T20" fmla="*/ 1293 w 1293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3" h="22">
                <a:moveTo>
                  <a:pt x="1293" y="12"/>
                </a:moveTo>
                <a:lnTo>
                  <a:pt x="1293" y="0"/>
                </a:lnTo>
                <a:lnTo>
                  <a:pt x="0" y="0"/>
                </a:lnTo>
                <a:lnTo>
                  <a:pt x="0" y="22"/>
                </a:lnTo>
                <a:lnTo>
                  <a:pt x="1293" y="22"/>
                </a:lnTo>
                <a:lnTo>
                  <a:pt x="1293" y="12"/>
                </a:lnTo>
                <a:close/>
              </a:path>
            </a:pathLst>
          </a:custGeom>
          <a:solidFill>
            <a:srgbClr val="EE9C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17" name="Line 72"/>
          <p:cNvSpPr>
            <a:spLocks noChangeAspect="1" noChangeShapeType="1"/>
          </p:cNvSpPr>
          <p:nvPr/>
        </p:nvSpPr>
        <p:spPr bwMode="auto">
          <a:xfrm flipV="1">
            <a:off x="3771900" y="3059113"/>
            <a:ext cx="1647825" cy="13843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18" name="Text Box 73"/>
          <p:cNvSpPr txBox="1">
            <a:spLocks noChangeAspect="1" noChangeArrowheads="1"/>
          </p:cNvSpPr>
          <p:nvPr/>
        </p:nvSpPr>
        <p:spPr bwMode="auto">
          <a:xfrm>
            <a:off x="6705600" y="4495800"/>
            <a:ext cx="1979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Renewables &amp; Biostorage</a:t>
            </a:r>
          </a:p>
        </p:txBody>
      </p:sp>
      <p:sp>
        <p:nvSpPr>
          <p:cNvPr id="437319" name="Freeform 74"/>
          <p:cNvSpPr>
            <a:spLocks noChangeAspect="1"/>
          </p:cNvSpPr>
          <p:nvPr/>
        </p:nvSpPr>
        <p:spPr bwMode="auto">
          <a:xfrm>
            <a:off x="6865938" y="5257800"/>
            <a:ext cx="1677987" cy="381000"/>
          </a:xfrm>
          <a:custGeom>
            <a:avLst/>
            <a:gdLst>
              <a:gd name="T0" fmla="*/ 0 w 777"/>
              <a:gd name="T1" fmla="*/ 99 h 99"/>
              <a:gd name="T2" fmla="*/ 777 w 777"/>
              <a:gd name="T3" fmla="*/ 0 h 99"/>
              <a:gd name="T4" fmla="*/ 777 w 777"/>
              <a:gd name="T5" fmla="*/ 99 h 99"/>
              <a:gd name="T6" fmla="*/ 0 w 777"/>
              <a:gd name="T7" fmla="*/ 99 h 99"/>
              <a:gd name="T8" fmla="*/ 0 60000 65536"/>
              <a:gd name="T9" fmla="*/ 0 60000 65536"/>
              <a:gd name="T10" fmla="*/ 0 60000 65536"/>
              <a:gd name="T11" fmla="*/ 0 60000 65536"/>
              <a:gd name="T12" fmla="*/ 0 w 777"/>
              <a:gd name="T13" fmla="*/ 0 h 99"/>
              <a:gd name="T14" fmla="*/ 777 w 77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" h="99">
                <a:moveTo>
                  <a:pt x="0" y="99"/>
                </a:moveTo>
                <a:lnTo>
                  <a:pt x="777" y="0"/>
                </a:lnTo>
                <a:lnTo>
                  <a:pt x="777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37320" name="Text Box 80"/>
          <p:cNvSpPr txBox="1">
            <a:spLocks noChangeArrowheads="1"/>
          </p:cNvSpPr>
          <p:nvPr/>
        </p:nvSpPr>
        <p:spPr bwMode="auto">
          <a:xfrm>
            <a:off x="1625600" y="8382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15 Wedge Strategies in 4 Categories</a:t>
            </a:r>
          </a:p>
        </p:txBody>
      </p:sp>
      <p:sp>
        <p:nvSpPr>
          <p:cNvPr id="437321" name="Rectangle 83"/>
          <p:cNvSpPr>
            <a:spLocks noChangeArrowheads="1"/>
          </p:cNvSpPr>
          <p:nvPr/>
        </p:nvSpPr>
        <p:spPr bwMode="auto">
          <a:xfrm>
            <a:off x="3276600" y="990600"/>
            <a:ext cx="26035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37322" name="Rectangle 85"/>
          <p:cNvSpPr>
            <a:spLocks noChangeAspect="1" noChangeArrowheads="1"/>
          </p:cNvSpPr>
          <p:nvPr/>
        </p:nvSpPr>
        <p:spPr bwMode="auto">
          <a:xfrm>
            <a:off x="685800" y="4724400"/>
            <a:ext cx="149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Nuclear Power  </a:t>
            </a:r>
          </a:p>
        </p:txBody>
      </p:sp>
      <p:sp>
        <p:nvSpPr>
          <p:cNvPr id="437323" name="Freeform 86"/>
          <p:cNvSpPr>
            <a:spLocks noChangeAspect="1"/>
          </p:cNvSpPr>
          <p:nvPr/>
        </p:nvSpPr>
        <p:spPr bwMode="auto">
          <a:xfrm>
            <a:off x="541338" y="5189538"/>
            <a:ext cx="1679575" cy="379412"/>
          </a:xfrm>
          <a:custGeom>
            <a:avLst/>
            <a:gdLst>
              <a:gd name="T0" fmla="*/ 0 w 777"/>
              <a:gd name="T1" fmla="*/ 99 h 99"/>
              <a:gd name="T2" fmla="*/ 777 w 777"/>
              <a:gd name="T3" fmla="*/ 0 h 99"/>
              <a:gd name="T4" fmla="*/ 777 w 777"/>
              <a:gd name="T5" fmla="*/ 99 h 99"/>
              <a:gd name="T6" fmla="*/ 0 w 777"/>
              <a:gd name="T7" fmla="*/ 99 h 99"/>
              <a:gd name="T8" fmla="*/ 0 60000 65536"/>
              <a:gd name="T9" fmla="*/ 0 60000 65536"/>
              <a:gd name="T10" fmla="*/ 0 60000 65536"/>
              <a:gd name="T11" fmla="*/ 0 60000 65536"/>
              <a:gd name="T12" fmla="*/ 0 w 777"/>
              <a:gd name="T13" fmla="*/ 0 h 99"/>
              <a:gd name="T14" fmla="*/ 777 w 77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" h="99">
                <a:moveTo>
                  <a:pt x="0" y="99"/>
                </a:moveTo>
                <a:lnTo>
                  <a:pt x="777" y="0"/>
                </a:lnTo>
                <a:lnTo>
                  <a:pt x="777" y="99"/>
                </a:lnTo>
                <a:lnTo>
                  <a:pt x="0" y="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24" name="Rectangle 87"/>
          <p:cNvSpPr>
            <a:spLocks noChangeArrowheads="1"/>
          </p:cNvSpPr>
          <p:nvPr/>
        </p:nvSpPr>
        <p:spPr bwMode="auto">
          <a:xfrm>
            <a:off x="381000" y="4495800"/>
            <a:ext cx="2387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25" name="Freeform 91"/>
          <p:cNvSpPr>
            <a:spLocks/>
          </p:cNvSpPr>
          <p:nvPr/>
        </p:nvSpPr>
        <p:spPr bwMode="auto">
          <a:xfrm>
            <a:off x="3560763" y="2862263"/>
            <a:ext cx="2032000" cy="1716087"/>
          </a:xfrm>
          <a:custGeom>
            <a:avLst/>
            <a:gdLst>
              <a:gd name="T0" fmla="*/ 0 w 1280"/>
              <a:gd name="T1" fmla="*/ 1081 h 1081"/>
              <a:gd name="T2" fmla="*/ 1280 w 1280"/>
              <a:gd name="T3" fmla="*/ 0 h 1081"/>
              <a:gd name="T4" fmla="*/ 1280 w 1280"/>
              <a:gd name="T5" fmla="*/ 1081 h 1081"/>
              <a:gd name="T6" fmla="*/ 0 w 1280"/>
              <a:gd name="T7" fmla="*/ 1081 h 1081"/>
              <a:gd name="T8" fmla="*/ 0 60000 65536"/>
              <a:gd name="T9" fmla="*/ 0 60000 65536"/>
              <a:gd name="T10" fmla="*/ 0 60000 65536"/>
              <a:gd name="T11" fmla="*/ 0 60000 65536"/>
              <a:gd name="T12" fmla="*/ 0 w 1280"/>
              <a:gd name="T13" fmla="*/ 0 h 1081"/>
              <a:gd name="T14" fmla="*/ 1280 w 1280"/>
              <a:gd name="T15" fmla="*/ 1081 h 10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0" h="1081">
                <a:moveTo>
                  <a:pt x="0" y="1081"/>
                </a:moveTo>
                <a:lnTo>
                  <a:pt x="1280" y="0"/>
                </a:lnTo>
                <a:lnTo>
                  <a:pt x="1280" y="1081"/>
                </a:lnTo>
                <a:lnTo>
                  <a:pt x="0" y="1081"/>
                </a:lnTo>
              </a:path>
            </a:pathLst>
          </a:custGeom>
          <a:solidFill>
            <a:srgbClr val="FFCC99"/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26" name="Freeform 92"/>
          <p:cNvSpPr>
            <a:spLocks/>
          </p:cNvSpPr>
          <p:nvPr/>
        </p:nvSpPr>
        <p:spPr bwMode="auto">
          <a:xfrm>
            <a:off x="3544888" y="4559300"/>
            <a:ext cx="2052637" cy="34925"/>
          </a:xfrm>
          <a:custGeom>
            <a:avLst/>
            <a:gdLst>
              <a:gd name="T0" fmla="*/ 1293 w 1293"/>
              <a:gd name="T1" fmla="*/ 12 h 22"/>
              <a:gd name="T2" fmla="*/ 1293 w 1293"/>
              <a:gd name="T3" fmla="*/ 0 h 22"/>
              <a:gd name="T4" fmla="*/ 0 w 1293"/>
              <a:gd name="T5" fmla="*/ 0 h 22"/>
              <a:gd name="T6" fmla="*/ 0 w 1293"/>
              <a:gd name="T7" fmla="*/ 22 h 22"/>
              <a:gd name="T8" fmla="*/ 1293 w 1293"/>
              <a:gd name="T9" fmla="*/ 22 h 22"/>
              <a:gd name="T10" fmla="*/ 1293 w 1293"/>
              <a:gd name="T11" fmla="*/ 1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3"/>
              <a:gd name="T19" fmla="*/ 0 h 22"/>
              <a:gd name="T20" fmla="*/ 1293 w 1293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3" h="22">
                <a:moveTo>
                  <a:pt x="1293" y="12"/>
                </a:moveTo>
                <a:lnTo>
                  <a:pt x="1293" y="0"/>
                </a:lnTo>
                <a:lnTo>
                  <a:pt x="0" y="0"/>
                </a:lnTo>
                <a:lnTo>
                  <a:pt x="0" y="22"/>
                </a:lnTo>
                <a:lnTo>
                  <a:pt x="1293" y="22"/>
                </a:lnTo>
                <a:lnTo>
                  <a:pt x="1293" y="12"/>
                </a:lnTo>
                <a:close/>
              </a:path>
            </a:pathLst>
          </a:custGeom>
          <a:solidFill>
            <a:srgbClr val="EE9C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27" name="Rectangle 93"/>
          <p:cNvSpPr>
            <a:spLocks noChangeArrowheads="1"/>
          </p:cNvSpPr>
          <p:nvPr/>
        </p:nvSpPr>
        <p:spPr bwMode="auto">
          <a:xfrm>
            <a:off x="3392488" y="4654550"/>
            <a:ext cx="311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2010</a:t>
            </a:r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28" name="Rectangle 94"/>
          <p:cNvSpPr>
            <a:spLocks noChangeArrowheads="1"/>
          </p:cNvSpPr>
          <p:nvPr/>
        </p:nvSpPr>
        <p:spPr bwMode="auto">
          <a:xfrm>
            <a:off x="5376863" y="4654550"/>
            <a:ext cx="311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t>2060</a:t>
            </a:r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29" name="Line 97"/>
          <p:cNvSpPr>
            <a:spLocks noChangeShapeType="1"/>
          </p:cNvSpPr>
          <p:nvPr/>
        </p:nvSpPr>
        <p:spPr bwMode="auto">
          <a:xfrm flipV="1">
            <a:off x="3533775" y="2827338"/>
            <a:ext cx="2057400" cy="172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0" name="Line 99"/>
          <p:cNvSpPr>
            <a:spLocks noChangeShapeType="1"/>
          </p:cNvSpPr>
          <p:nvPr/>
        </p:nvSpPr>
        <p:spPr bwMode="auto">
          <a:xfrm flipV="1">
            <a:off x="3584575" y="4402138"/>
            <a:ext cx="1993900" cy="152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1" name="Line 100"/>
          <p:cNvSpPr>
            <a:spLocks noChangeShapeType="1"/>
          </p:cNvSpPr>
          <p:nvPr/>
        </p:nvSpPr>
        <p:spPr bwMode="auto">
          <a:xfrm flipV="1">
            <a:off x="3584575" y="4211638"/>
            <a:ext cx="2006600" cy="3429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2" name="Line 101"/>
          <p:cNvSpPr>
            <a:spLocks noChangeShapeType="1"/>
          </p:cNvSpPr>
          <p:nvPr/>
        </p:nvSpPr>
        <p:spPr bwMode="auto">
          <a:xfrm flipV="1">
            <a:off x="3571875" y="4008438"/>
            <a:ext cx="2006600" cy="5461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3" name="Line 102"/>
          <p:cNvSpPr>
            <a:spLocks noChangeShapeType="1"/>
          </p:cNvSpPr>
          <p:nvPr/>
        </p:nvSpPr>
        <p:spPr bwMode="auto">
          <a:xfrm flipV="1">
            <a:off x="3584575" y="3779838"/>
            <a:ext cx="2006600" cy="7747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4" name="Line 103"/>
          <p:cNvSpPr>
            <a:spLocks noChangeShapeType="1"/>
          </p:cNvSpPr>
          <p:nvPr/>
        </p:nvSpPr>
        <p:spPr bwMode="auto">
          <a:xfrm flipV="1">
            <a:off x="3597275" y="3563938"/>
            <a:ext cx="1968500" cy="9779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5" name="Line 104"/>
          <p:cNvSpPr>
            <a:spLocks noChangeShapeType="1"/>
          </p:cNvSpPr>
          <p:nvPr/>
        </p:nvSpPr>
        <p:spPr bwMode="auto">
          <a:xfrm flipV="1">
            <a:off x="3559175" y="3335338"/>
            <a:ext cx="2019300" cy="12319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6" name="Line 105"/>
          <p:cNvSpPr>
            <a:spLocks noChangeShapeType="1"/>
          </p:cNvSpPr>
          <p:nvPr/>
        </p:nvSpPr>
        <p:spPr bwMode="auto">
          <a:xfrm flipV="1">
            <a:off x="3533775" y="3106738"/>
            <a:ext cx="2044700" cy="1473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37" name="Rectangle 106"/>
          <p:cNvSpPr>
            <a:spLocks noChangeArrowheads="1"/>
          </p:cNvSpPr>
          <p:nvPr/>
        </p:nvSpPr>
        <p:spPr bwMode="auto">
          <a:xfrm>
            <a:off x="4564063" y="4097338"/>
            <a:ext cx="635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 Triangle</a:t>
            </a:r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38" name="Rectangle 107"/>
          <p:cNvSpPr>
            <a:spLocks noChangeArrowheads="1"/>
          </p:cNvSpPr>
          <p:nvPr/>
        </p:nvSpPr>
        <p:spPr bwMode="auto">
          <a:xfrm>
            <a:off x="4419600" y="3881438"/>
            <a:ext cx="917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Stabilization</a:t>
            </a:r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7339" name="Rectangle 4"/>
          <p:cNvSpPr>
            <a:spLocks noChangeAspect="1" noChangeArrowheads="1"/>
          </p:cNvSpPr>
          <p:nvPr/>
        </p:nvSpPr>
        <p:spPr bwMode="auto">
          <a:xfrm>
            <a:off x="7650163" y="1219200"/>
            <a:ext cx="222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00" b="1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en-US" altLang="en-US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37340" name="Freeform 75"/>
          <p:cNvSpPr>
            <a:spLocks noChangeAspect="1"/>
          </p:cNvSpPr>
          <p:nvPr/>
        </p:nvSpPr>
        <p:spPr bwMode="auto">
          <a:xfrm>
            <a:off x="6854825" y="2957513"/>
            <a:ext cx="1679575" cy="381000"/>
          </a:xfrm>
          <a:custGeom>
            <a:avLst/>
            <a:gdLst>
              <a:gd name="T0" fmla="*/ 0 w 777"/>
              <a:gd name="T1" fmla="*/ 99 h 99"/>
              <a:gd name="T2" fmla="*/ 777 w 777"/>
              <a:gd name="T3" fmla="*/ 0 h 99"/>
              <a:gd name="T4" fmla="*/ 777 w 777"/>
              <a:gd name="T5" fmla="*/ 99 h 99"/>
              <a:gd name="T6" fmla="*/ 0 w 777"/>
              <a:gd name="T7" fmla="*/ 99 h 99"/>
              <a:gd name="T8" fmla="*/ 0 60000 65536"/>
              <a:gd name="T9" fmla="*/ 0 60000 65536"/>
              <a:gd name="T10" fmla="*/ 0 60000 65536"/>
              <a:gd name="T11" fmla="*/ 0 60000 65536"/>
              <a:gd name="T12" fmla="*/ 0 w 777"/>
              <a:gd name="T13" fmla="*/ 0 h 99"/>
              <a:gd name="T14" fmla="*/ 777 w 777"/>
              <a:gd name="T15" fmla="*/ 99 h 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" h="99">
                <a:moveTo>
                  <a:pt x="0" y="99"/>
                </a:moveTo>
                <a:lnTo>
                  <a:pt x="777" y="0"/>
                </a:lnTo>
                <a:lnTo>
                  <a:pt x="777" y="99"/>
                </a:lnTo>
                <a:lnTo>
                  <a:pt x="0" y="9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37341" name="Rectangle 93"/>
          <p:cNvSpPr>
            <a:spLocks noChangeArrowheads="1"/>
          </p:cNvSpPr>
          <p:nvPr/>
        </p:nvSpPr>
        <p:spPr bwMode="auto">
          <a:xfrm>
            <a:off x="6705600" y="2103438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Fossil Fuel-Based Strategies</a:t>
            </a:r>
          </a:p>
        </p:txBody>
      </p:sp>
      <p:sp>
        <p:nvSpPr>
          <p:cNvPr id="437343" name="Line 95"/>
          <p:cNvSpPr>
            <a:spLocks noChangeShapeType="1"/>
          </p:cNvSpPr>
          <p:nvPr/>
        </p:nvSpPr>
        <p:spPr bwMode="auto">
          <a:xfrm flipV="1">
            <a:off x="2552700" y="5153025"/>
            <a:ext cx="609600" cy="261938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44" name="Line 96"/>
          <p:cNvSpPr>
            <a:spLocks noChangeShapeType="1"/>
          </p:cNvSpPr>
          <p:nvPr/>
        </p:nvSpPr>
        <p:spPr bwMode="auto">
          <a:xfrm flipH="1">
            <a:off x="6029325" y="3403600"/>
            <a:ext cx="609600" cy="261938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45" name="Line 97"/>
          <p:cNvSpPr>
            <a:spLocks noChangeShapeType="1"/>
          </p:cNvSpPr>
          <p:nvPr/>
        </p:nvSpPr>
        <p:spPr bwMode="auto">
          <a:xfrm>
            <a:off x="2581275" y="3440113"/>
            <a:ext cx="609600" cy="261937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346" name="Line 98"/>
          <p:cNvSpPr>
            <a:spLocks noChangeShapeType="1"/>
          </p:cNvSpPr>
          <p:nvPr/>
        </p:nvSpPr>
        <p:spPr bwMode="auto">
          <a:xfrm flipH="1" flipV="1">
            <a:off x="6072188" y="5143500"/>
            <a:ext cx="609600" cy="261938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74764" name="Picture 12" descr="bp_tanker_tech_semi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17713"/>
            <a:ext cx="3228975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4257675" y="2476500"/>
            <a:ext cx="1190625" cy="266700"/>
          </a:xfrm>
          <a:prstGeom prst="rightArrow">
            <a:avLst>
              <a:gd name="adj1" fmla="val 50000"/>
              <a:gd name="adj2" fmla="val 1116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478972" y="3495674"/>
            <a:ext cx="43740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Substitute 1400 natural gas electric plants for an equal number of coal-fired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facilities (no pipeline leakage)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4503510" y="4523805"/>
            <a:ext cx="3848100" cy="1015663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</a:rPr>
              <a:t>A wedge requires an amount of natural gas equal to that used for all purposes today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309563" y="152400"/>
            <a:ext cx="3465512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Fuel Switching</a:t>
            </a:r>
          </a:p>
        </p:txBody>
      </p:sp>
      <p:pic>
        <p:nvPicPr>
          <p:cNvPr id="7478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758825"/>
            <a:ext cx="334327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6096000" y="4105275"/>
            <a:ext cx="288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Photo by J.C. Willett (U.S. Geological Survey). </a:t>
            </a:r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323850" y="5343525"/>
            <a:ext cx="1562100" cy="742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593725" y="5527675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E, H / $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8343" y="5715000"/>
            <a:ext cx="4650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/>
              <a:t>50 LNG tanker discharges/day by 2054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/>
      <p:bldP spid="7477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55673" name="Oval 25"/>
          <p:cNvSpPr>
            <a:spLocks noChangeArrowheads="1"/>
          </p:cNvSpPr>
          <p:nvPr/>
        </p:nvSpPr>
        <p:spPr bwMode="auto">
          <a:xfrm>
            <a:off x="6815138" y="4165600"/>
            <a:ext cx="1676400" cy="742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2862263" y="2986088"/>
            <a:ext cx="34464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Double the fuel efficiency of the world’s cars </a:t>
            </a:r>
            <a:r>
              <a:rPr lang="en-US" altLang="en-US" sz="1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halve miles traveled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2819400" y="911225"/>
            <a:ext cx="2963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Produce today’s electric capacity with double today’s efficiency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2916238" y="5060950"/>
            <a:ext cx="28781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Use best efficiency practices in all residential and commercial buildings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2824163" y="5999163"/>
            <a:ext cx="3059112" cy="730250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Replacing all the world’s incandescent bulbs with CFL’s would provide 1/4 of one wedge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6246813" y="184150"/>
            <a:ext cx="346551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Efficiency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2838450" y="3806825"/>
            <a:ext cx="3070225" cy="517525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There are about 600 million cars today, with 2 billion projected for 2055</a:t>
            </a: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2822575" y="1612900"/>
            <a:ext cx="2609850" cy="517525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Average coal plant efficiency is 32% today</a:t>
            </a: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>
            <a:off x="7037388" y="434975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E, T, H / $</a:t>
            </a:r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>
            <a:off x="6577013" y="6410325"/>
            <a:ext cx="2566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/>
              <a:t>Photos courtesy of Ford Motor Co., DOE,  EPA </a:t>
            </a:r>
          </a:p>
        </p:txBody>
      </p:sp>
      <p:sp>
        <p:nvSpPr>
          <p:cNvPr id="155675" name="Text Box 27"/>
          <p:cNvSpPr txBox="1">
            <a:spLocks noChangeArrowheads="1"/>
          </p:cNvSpPr>
          <p:nvPr/>
        </p:nvSpPr>
        <p:spPr bwMode="auto">
          <a:xfrm>
            <a:off x="7016750" y="5067300"/>
            <a:ext cx="19685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2"/>
                </a:solidFill>
              </a:rPr>
              <a:t>Sector s affected: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2"/>
                </a:solidFill>
              </a:rPr>
              <a:t>E = Electricity, T =Transport,  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2"/>
                </a:solidFill>
              </a:rPr>
              <a:t>  H = Heat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2"/>
                </a:solidFill>
              </a:rPr>
              <a:t>Cost based on scale of $ to $$$</a:t>
            </a:r>
          </a:p>
        </p:txBody>
      </p:sp>
      <p:sp>
        <p:nvSpPr>
          <p:cNvPr id="155676" name="AutoShape 28"/>
          <p:cNvSpPr>
            <a:spLocks noChangeArrowheads="1"/>
          </p:cNvSpPr>
          <p:nvPr/>
        </p:nvSpPr>
        <p:spPr bwMode="auto">
          <a:xfrm rot="-5400000">
            <a:off x="6383338" y="4676775"/>
            <a:ext cx="977900" cy="431800"/>
          </a:xfrm>
          <a:prstGeom prst="curvedDownArrow">
            <a:avLst>
              <a:gd name="adj1" fmla="val 45294"/>
              <a:gd name="adj2" fmla="val 90588"/>
              <a:gd name="adj3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653" name="Picture 5" descr="AFB_Steam_plant_DOE_photo_h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6"/>
          <a:stretch>
            <a:fillRect/>
          </a:stretch>
        </p:blipFill>
        <p:spPr bwMode="auto">
          <a:xfrm>
            <a:off x="0" y="436563"/>
            <a:ext cx="283527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2" name="Picture 4" descr="escape_hyb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6"/>
          <a:stretch>
            <a:fillRect/>
          </a:stretch>
        </p:blipFill>
        <p:spPr bwMode="auto">
          <a:xfrm>
            <a:off x="0" y="2794000"/>
            <a:ext cx="285432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5" name="Picture 7" descr="Air Leakag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499" r="1904" b="10001"/>
          <a:stretch>
            <a:fillRect/>
          </a:stretch>
        </p:blipFill>
        <p:spPr bwMode="auto">
          <a:xfrm>
            <a:off x="0" y="4932363"/>
            <a:ext cx="28384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41300" y="2028825"/>
            <a:ext cx="3286125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tIns="274320" rIns="274320" bIns="45720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Implement CCS at </a:t>
            </a:r>
          </a:p>
          <a:p>
            <a:pPr eaLnBrk="1" hangingPunct="1"/>
            <a:endParaRPr lang="en-US" altLang="en-US" sz="16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800 GW coal electric plants </a:t>
            </a:r>
            <a:r>
              <a:rPr lang="en-US" alt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1600 GW natural gas electric plants </a:t>
            </a:r>
            <a:r>
              <a:rPr lang="en-US" alt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180 coal synfuels plants </a:t>
            </a:r>
            <a:r>
              <a:rPr lang="en-US" alt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10 times today’s capacity of hydrogen plants</a:t>
            </a:r>
          </a:p>
          <a:p>
            <a:pPr eaLnBrk="1" hangingPunct="1"/>
            <a:endParaRPr lang="en-US" altLang="en-US" sz="16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eaLnBrk="1" hangingPunct="1"/>
            <a:endParaRPr lang="en-US" altLang="en-US" sz="16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819775" y="4576763"/>
            <a:ext cx="2568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/>
              <a:t>Graphic courtesy of Alberta Geological Survey </a:t>
            </a:r>
          </a:p>
        </p:txBody>
      </p:sp>
      <p:pic>
        <p:nvPicPr>
          <p:cNvPr id="66571" name="Picture 11" descr="Alberta_USGS_sto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3676650" y="759505"/>
            <a:ext cx="4967288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04813" y="142875"/>
            <a:ext cx="4322762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Carbon Capture &amp; Storage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823029" y="4716009"/>
            <a:ext cx="5662839" cy="2062103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itchFamily="34" charset="0"/>
              </a:rPr>
              <a:t>There are currently three storage projects that each inject 1 million tons of CO</a:t>
            </a:r>
            <a:r>
              <a:rPr lang="en-US" altLang="en-US" sz="3200" b="1" baseline="-25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en-US" sz="3200" b="1" dirty="0">
                <a:solidFill>
                  <a:schemeClr val="bg1"/>
                </a:solidFill>
                <a:latin typeface="Calibri" pitchFamily="34" charset="0"/>
              </a:rPr>
              <a:t> per year – by 2055 need 3500.</a:t>
            </a: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323850" y="5343525"/>
            <a:ext cx="1876425" cy="742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08000" y="5514975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E, T, H / $$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44525" y="2387600"/>
            <a:ext cx="36004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tIns="274320" rIns="274320" bIns="4572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Triple the world’s nuclear electricity capacity by 2060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69875" y="201613"/>
            <a:ext cx="3465513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Nuclear Electricity</a:t>
            </a:r>
          </a:p>
        </p:txBody>
      </p:sp>
      <p:pic>
        <p:nvPicPr>
          <p:cNvPr id="79878" name="Picture 6" descr="nrc_Limeric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00150"/>
            <a:ext cx="3573463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470650" y="3865563"/>
            <a:ext cx="1438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/>
              <a:t>Graphic courtesy of NRC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790824" y="4391590"/>
            <a:ext cx="4829175" cy="2246769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The rate of installation required for a wedge from electricity  is equal to the global rate of nuclear expansion from 1975-1990.</a:t>
            </a:r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603250" y="5343525"/>
            <a:ext cx="1476375" cy="742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990600" y="5514975"/>
            <a:ext cx="231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E/ $$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9125" y="201613"/>
            <a:ext cx="382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lue Highway" panose="02010603020202020303" pitchFamily="2" charset="0"/>
              </a:rPr>
              <a:t>This is Never </a:t>
            </a:r>
            <a:r>
              <a:rPr lang="en-US" sz="2800" b="1" i="1" dirty="0" err="1" smtClean="0">
                <a:latin typeface="Blue Highway" panose="02010603020202020303" pitchFamily="2" charset="0"/>
              </a:rPr>
              <a:t>Gonna</a:t>
            </a:r>
            <a:r>
              <a:rPr lang="en-US" sz="2800" b="1" i="1" dirty="0" smtClean="0">
                <a:latin typeface="Blue Highway" panose="02010603020202020303" pitchFamily="2" charset="0"/>
              </a:rPr>
              <a:t> Happen</a:t>
            </a:r>
            <a:endParaRPr lang="en-US" sz="2800" b="1" i="1" dirty="0">
              <a:latin typeface="Blue Highway" panose="02010603020202020303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133350"/>
            <a:ext cx="411956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Wind Electricity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257675" y="1714500"/>
            <a:ext cx="350520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1E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0" tIns="274320" rIns="274320" bIns="4572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Install 1 million 2 MW windmills to replace coal-based electricity,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Use 2 million windmills to produce hydrogen fuel</a:t>
            </a:r>
          </a:p>
        </p:txBody>
      </p:sp>
      <p:pic>
        <p:nvPicPr>
          <p:cNvPr id="39945" name="Picture 9" descr="DOE_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31900"/>
            <a:ext cx="36576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667000" y="4852988"/>
            <a:ext cx="1350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/>
              <a:t>Photo courtesy of DOE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451350" y="5183188"/>
            <a:ext cx="3886200" cy="457200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A wedge worth of wind electricity will require increasing current capacity by a factor of 10</a:t>
            </a:r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323850" y="5343525"/>
            <a:ext cx="1905000" cy="742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31800" y="55276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E, T, H / $-$$</a:t>
            </a:r>
          </a:p>
        </p:txBody>
      </p:sp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643"/>
            <a:ext cx="9027886" cy="467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711200" y="2670629"/>
            <a:ext cx="6720114" cy="3004457"/>
          </a:xfrm>
          <a:custGeom>
            <a:avLst/>
            <a:gdLst>
              <a:gd name="connsiteX0" fmla="*/ 0 w 6720114"/>
              <a:gd name="connsiteY0" fmla="*/ 3004457 h 3004457"/>
              <a:gd name="connsiteX1" fmla="*/ 4354286 w 6720114"/>
              <a:gd name="connsiteY1" fmla="*/ 2438400 h 3004457"/>
              <a:gd name="connsiteX2" fmla="*/ 6720114 w 6720114"/>
              <a:gd name="connsiteY2" fmla="*/ 0 h 3004457"/>
              <a:gd name="connsiteX3" fmla="*/ 6720114 w 6720114"/>
              <a:gd name="connsiteY3" fmla="*/ 0 h 3004457"/>
              <a:gd name="connsiteX4" fmla="*/ 6633029 w 6720114"/>
              <a:gd name="connsiteY4" fmla="*/ 145142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114" h="3004457">
                <a:moveTo>
                  <a:pt x="0" y="3004457"/>
                </a:moveTo>
                <a:cubicBezTo>
                  <a:pt x="1617133" y="2971800"/>
                  <a:pt x="3234267" y="2939143"/>
                  <a:pt x="4354286" y="2438400"/>
                </a:cubicBezTo>
                <a:cubicBezTo>
                  <a:pt x="5474305" y="1937657"/>
                  <a:pt x="6720114" y="0"/>
                  <a:pt x="6720114" y="0"/>
                </a:cubicBezTo>
                <a:lnTo>
                  <a:pt x="6720114" y="0"/>
                </a:lnTo>
                <a:lnTo>
                  <a:pt x="6633029" y="145142"/>
                </a:ln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670629"/>
            <a:ext cx="364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Global Economic Meltdown of 2009 produced serious loss of momentum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80898" name="Picture 2" descr="sandia_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311400"/>
            <a:ext cx="3711575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Fig. 29 - The Carlisle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650875"/>
            <a:ext cx="3754437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41325" y="446088"/>
            <a:ext cx="34655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Solar Electricity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75163" y="6613525"/>
            <a:ext cx="4668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1" hangingPunct="1"/>
            <a:r>
              <a:rPr lang="en-US" altLang="en-US" sz="1000"/>
              <a:t>Photos courtesy of DOE Photovoltaics Program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84175" y="2832100"/>
            <a:ext cx="3295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Install 20,000 square kilometers for dedicated use by 2060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905125" y="4981575"/>
            <a:ext cx="5886450" cy="461665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bg1"/>
                </a:solidFill>
              </a:rPr>
              <a:t>A wedge of solar electricity would mean increasing current capacity 100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times in just the next 45-50  years!   UNLIKELY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323850" y="5343525"/>
            <a:ext cx="1419225" cy="742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09600" y="5527675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 / $$$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25450" y="515938"/>
            <a:ext cx="34655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Biofuels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083300" y="4006850"/>
            <a:ext cx="1573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000"/>
              <a:t>Photo courtesy of NREL 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743200" y="4953000"/>
            <a:ext cx="4829175" cy="457200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Using current practices, one wedge requires planting an area the size of India with biofuels crops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000125" y="2241550"/>
            <a:ext cx="297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Scale up current global ethanol production by ~12 times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323850" y="5343525"/>
            <a:ext cx="1562100" cy="742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527050" y="5502275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T, H / $$</a:t>
            </a:r>
          </a:p>
        </p:txBody>
      </p:sp>
      <p:pic>
        <p:nvPicPr>
          <p:cNvPr id="81933" name="Picture 13" descr="NREL_PIX_biof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363"/>
            <a:ext cx="29146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95288" y="228600"/>
            <a:ext cx="3465512" cy="6413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Natural Sinks</a:t>
            </a:r>
          </a:p>
        </p:txBody>
      </p:sp>
      <p:pic>
        <p:nvPicPr>
          <p:cNvPr id="82949" name="Picture 5" descr="SUNY_stonybrook_fore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>
            <a:fillRect/>
          </a:stretch>
        </p:blipFill>
        <p:spPr bwMode="auto">
          <a:xfrm>
            <a:off x="338138" y="1168400"/>
            <a:ext cx="42354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343400" y="6443663"/>
            <a:ext cx="348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/>
              <a:t>Photos courtesy of NREL, SUNY Stonybrook, United Nations FAO</a:t>
            </a:r>
          </a:p>
        </p:txBody>
      </p:sp>
      <p:pic>
        <p:nvPicPr>
          <p:cNvPr id="82954" name="Picture 10" descr="braz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633663"/>
            <a:ext cx="29908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172075" y="1304925"/>
            <a:ext cx="3419475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Eliminate tropical deforestation</a:t>
            </a:r>
          </a:p>
          <a:p>
            <a:endParaRPr lang="en-US" alt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  <a:p>
            <a:endParaRPr lang="en-US" alt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Plant new forests over an area the size of the continental U.S.</a:t>
            </a:r>
          </a:p>
          <a:p>
            <a:endParaRPr lang="en-US" alt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  <a:p>
            <a:endParaRPr lang="en-US" alt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Use conservation tillage on </a:t>
            </a:r>
            <a:r>
              <a:rPr lang="en-US" altLang="en-US" sz="1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all</a:t>
            </a: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cropland (1600 Mha)</a:t>
            </a:r>
          </a:p>
          <a:p>
            <a:pPr>
              <a:spcBef>
                <a:spcPct val="50000"/>
              </a:spcBef>
            </a:pPr>
            <a:endParaRPr lang="en-US" alt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323850" y="5343525"/>
            <a:ext cx="1419225" cy="742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685800" y="55149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B / $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5213350" y="4892675"/>
            <a:ext cx="3248025" cy="457200"/>
          </a:xfrm>
          <a:prstGeom prst="rect">
            <a:avLst/>
          </a:prstGeom>
          <a:solidFill>
            <a:srgbClr val="E2E1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Conservation tillage is currently practiced on less than 10% of global cropland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1119188" y="5305425"/>
            <a:ext cx="2628900" cy="438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63" name="Freeform 3"/>
          <p:cNvSpPr>
            <a:spLocks noChangeAspect="1"/>
          </p:cNvSpPr>
          <p:nvPr/>
        </p:nvSpPr>
        <p:spPr bwMode="auto">
          <a:xfrm>
            <a:off x="1123950" y="3648075"/>
            <a:ext cx="2627313" cy="1676400"/>
          </a:xfrm>
          <a:custGeom>
            <a:avLst/>
            <a:gdLst>
              <a:gd name="T0" fmla="*/ 246 w 1655"/>
              <a:gd name="T1" fmla="*/ 942 h 1056"/>
              <a:gd name="T2" fmla="*/ 294 w 1655"/>
              <a:gd name="T3" fmla="*/ 900 h 1056"/>
              <a:gd name="T4" fmla="*/ 324 w 1655"/>
              <a:gd name="T5" fmla="*/ 894 h 1056"/>
              <a:gd name="T6" fmla="*/ 384 w 1655"/>
              <a:gd name="T7" fmla="*/ 846 h 1056"/>
              <a:gd name="T8" fmla="*/ 471 w 1655"/>
              <a:gd name="T9" fmla="*/ 783 h 1056"/>
              <a:gd name="T10" fmla="*/ 515 w 1655"/>
              <a:gd name="T11" fmla="*/ 744 h 1056"/>
              <a:gd name="T12" fmla="*/ 555 w 1655"/>
              <a:gd name="T13" fmla="*/ 690 h 1056"/>
              <a:gd name="T14" fmla="*/ 615 w 1655"/>
              <a:gd name="T15" fmla="*/ 627 h 1056"/>
              <a:gd name="T16" fmla="*/ 648 w 1655"/>
              <a:gd name="T17" fmla="*/ 582 h 1056"/>
              <a:gd name="T18" fmla="*/ 669 w 1655"/>
              <a:gd name="T19" fmla="*/ 561 h 1056"/>
              <a:gd name="T20" fmla="*/ 690 w 1655"/>
              <a:gd name="T21" fmla="*/ 570 h 1056"/>
              <a:gd name="T22" fmla="*/ 714 w 1655"/>
              <a:gd name="T23" fmla="*/ 570 h 1056"/>
              <a:gd name="T24" fmla="*/ 757 w 1655"/>
              <a:gd name="T25" fmla="*/ 539 h 1056"/>
              <a:gd name="T26" fmla="*/ 771 w 1655"/>
              <a:gd name="T27" fmla="*/ 501 h 1056"/>
              <a:gd name="T28" fmla="*/ 822 w 1655"/>
              <a:gd name="T29" fmla="*/ 468 h 1056"/>
              <a:gd name="T30" fmla="*/ 843 w 1655"/>
              <a:gd name="T31" fmla="*/ 438 h 1056"/>
              <a:gd name="T32" fmla="*/ 884 w 1655"/>
              <a:gd name="T33" fmla="*/ 467 h 1056"/>
              <a:gd name="T34" fmla="*/ 927 w 1655"/>
              <a:gd name="T35" fmla="*/ 480 h 1056"/>
              <a:gd name="T36" fmla="*/ 966 w 1655"/>
              <a:gd name="T37" fmla="*/ 480 h 1056"/>
              <a:gd name="T38" fmla="*/ 1017 w 1655"/>
              <a:gd name="T39" fmla="*/ 429 h 1056"/>
              <a:gd name="T40" fmla="*/ 1068 w 1655"/>
              <a:gd name="T41" fmla="*/ 375 h 1056"/>
              <a:gd name="T42" fmla="*/ 1122 w 1655"/>
              <a:gd name="T43" fmla="*/ 330 h 1056"/>
              <a:gd name="T44" fmla="*/ 1176 w 1655"/>
              <a:gd name="T45" fmla="*/ 297 h 1056"/>
              <a:gd name="T46" fmla="*/ 1221 w 1655"/>
              <a:gd name="T47" fmla="*/ 312 h 1056"/>
              <a:gd name="T48" fmla="*/ 1311 w 1655"/>
              <a:gd name="T49" fmla="*/ 267 h 1056"/>
              <a:gd name="T50" fmla="*/ 1329 w 1655"/>
              <a:gd name="T51" fmla="*/ 219 h 1056"/>
              <a:gd name="T52" fmla="*/ 1356 w 1655"/>
              <a:gd name="T53" fmla="*/ 210 h 1056"/>
              <a:gd name="T54" fmla="*/ 1398 w 1655"/>
              <a:gd name="T55" fmla="*/ 213 h 1056"/>
              <a:gd name="T56" fmla="*/ 1449 w 1655"/>
              <a:gd name="T57" fmla="*/ 195 h 1056"/>
              <a:gd name="T58" fmla="*/ 1491 w 1655"/>
              <a:gd name="T59" fmla="*/ 153 h 1056"/>
              <a:gd name="T60" fmla="*/ 1527 w 1655"/>
              <a:gd name="T61" fmla="*/ 102 h 1056"/>
              <a:gd name="T62" fmla="*/ 1557 w 1655"/>
              <a:gd name="T63" fmla="*/ 42 h 1056"/>
              <a:gd name="T64" fmla="*/ 1650 w 1655"/>
              <a:gd name="T65" fmla="*/ 0 h 1056"/>
              <a:gd name="T66" fmla="*/ 1655 w 1655"/>
              <a:gd name="T67" fmla="*/ 167 h 1056"/>
              <a:gd name="T68" fmla="*/ 1653 w 1655"/>
              <a:gd name="T69" fmla="*/ 1056 h 1056"/>
              <a:gd name="T70" fmla="*/ 1302 w 1655"/>
              <a:gd name="T71" fmla="*/ 1056 h 1056"/>
              <a:gd name="T72" fmla="*/ 1068 w 1655"/>
              <a:gd name="T73" fmla="*/ 1056 h 1056"/>
              <a:gd name="T74" fmla="*/ 0 w 1655"/>
              <a:gd name="T75" fmla="*/ 1056 h 1056"/>
              <a:gd name="T76" fmla="*/ 57 w 1655"/>
              <a:gd name="T77" fmla="*/ 1023 h 1056"/>
              <a:gd name="T78" fmla="*/ 105 w 1655"/>
              <a:gd name="T79" fmla="*/ 1011 h 1056"/>
              <a:gd name="T80" fmla="*/ 141 w 1655"/>
              <a:gd name="T81" fmla="*/ 990 h 1056"/>
              <a:gd name="T82" fmla="*/ 195 w 1655"/>
              <a:gd name="T83" fmla="*/ 951 h 1056"/>
              <a:gd name="T84" fmla="*/ 246 w 1655"/>
              <a:gd name="T85" fmla="*/ 942 h 10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55"/>
              <a:gd name="T130" fmla="*/ 0 h 1056"/>
              <a:gd name="T131" fmla="*/ 1655 w 1655"/>
              <a:gd name="T132" fmla="*/ 1056 h 10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55" h="1056">
                <a:moveTo>
                  <a:pt x="246" y="942"/>
                </a:moveTo>
                <a:lnTo>
                  <a:pt x="294" y="900"/>
                </a:lnTo>
                <a:lnTo>
                  <a:pt x="324" y="894"/>
                </a:lnTo>
                <a:lnTo>
                  <a:pt x="384" y="846"/>
                </a:lnTo>
                <a:lnTo>
                  <a:pt x="471" y="783"/>
                </a:lnTo>
                <a:lnTo>
                  <a:pt x="515" y="744"/>
                </a:lnTo>
                <a:lnTo>
                  <a:pt x="555" y="690"/>
                </a:lnTo>
                <a:lnTo>
                  <a:pt x="615" y="627"/>
                </a:lnTo>
                <a:lnTo>
                  <a:pt x="648" y="582"/>
                </a:lnTo>
                <a:lnTo>
                  <a:pt x="669" y="561"/>
                </a:lnTo>
                <a:lnTo>
                  <a:pt x="690" y="570"/>
                </a:lnTo>
                <a:lnTo>
                  <a:pt x="714" y="570"/>
                </a:lnTo>
                <a:lnTo>
                  <a:pt x="757" y="539"/>
                </a:lnTo>
                <a:lnTo>
                  <a:pt x="771" y="501"/>
                </a:lnTo>
                <a:lnTo>
                  <a:pt x="822" y="468"/>
                </a:lnTo>
                <a:lnTo>
                  <a:pt x="843" y="438"/>
                </a:lnTo>
                <a:lnTo>
                  <a:pt x="884" y="467"/>
                </a:lnTo>
                <a:lnTo>
                  <a:pt x="927" y="480"/>
                </a:lnTo>
                <a:lnTo>
                  <a:pt x="966" y="480"/>
                </a:lnTo>
                <a:lnTo>
                  <a:pt x="1017" y="429"/>
                </a:lnTo>
                <a:lnTo>
                  <a:pt x="1068" y="375"/>
                </a:lnTo>
                <a:lnTo>
                  <a:pt x="1122" y="330"/>
                </a:lnTo>
                <a:lnTo>
                  <a:pt x="1176" y="297"/>
                </a:lnTo>
                <a:lnTo>
                  <a:pt x="1221" y="312"/>
                </a:lnTo>
                <a:lnTo>
                  <a:pt x="1311" y="267"/>
                </a:lnTo>
                <a:lnTo>
                  <a:pt x="1329" y="219"/>
                </a:lnTo>
                <a:lnTo>
                  <a:pt x="1356" y="210"/>
                </a:lnTo>
                <a:lnTo>
                  <a:pt x="1398" y="213"/>
                </a:lnTo>
                <a:lnTo>
                  <a:pt x="1449" y="195"/>
                </a:lnTo>
                <a:lnTo>
                  <a:pt x="1491" y="153"/>
                </a:lnTo>
                <a:lnTo>
                  <a:pt x="1527" y="102"/>
                </a:lnTo>
                <a:lnTo>
                  <a:pt x="1557" y="42"/>
                </a:lnTo>
                <a:lnTo>
                  <a:pt x="1650" y="0"/>
                </a:lnTo>
                <a:lnTo>
                  <a:pt x="1655" y="167"/>
                </a:lnTo>
                <a:lnTo>
                  <a:pt x="1653" y="1056"/>
                </a:lnTo>
                <a:lnTo>
                  <a:pt x="1302" y="1056"/>
                </a:lnTo>
                <a:lnTo>
                  <a:pt x="1068" y="1056"/>
                </a:lnTo>
                <a:lnTo>
                  <a:pt x="0" y="1056"/>
                </a:lnTo>
                <a:lnTo>
                  <a:pt x="57" y="1023"/>
                </a:lnTo>
                <a:lnTo>
                  <a:pt x="105" y="1011"/>
                </a:lnTo>
                <a:lnTo>
                  <a:pt x="141" y="990"/>
                </a:lnTo>
                <a:lnTo>
                  <a:pt x="195" y="951"/>
                </a:lnTo>
                <a:lnTo>
                  <a:pt x="246" y="942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64" name="Line 4"/>
          <p:cNvSpPr>
            <a:spLocks noChangeAspect="1" noChangeShapeType="1"/>
          </p:cNvSpPr>
          <p:nvPr/>
        </p:nvSpPr>
        <p:spPr bwMode="auto">
          <a:xfrm>
            <a:off x="2347913" y="3875088"/>
            <a:ext cx="3270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5" name="Text Box 5"/>
          <p:cNvSpPr txBox="1">
            <a:spLocks noChangeAspect="1" noChangeArrowheads="1"/>
          </p:cNvSpPr>
          <p:nvPr/>
        </p:nvSpPr>
        <p:spPr bwMode="auto">
          <a:xfrm>
            <a:off x="1201738" y="1316038"/>
            <a:ext cx="1974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Billions of Tons  Carbon Emitted per Year</a:t>
            </a:r>
          </a:p>
        </p:txBody>
      </p:sp>
      <p:sp>
        <p:nvSpPr>
          <p:cNvPr id="399366" name="Rectangle 6"/>
          <p:cNvSpPr>
            <a:spLocks noChangeAspect="1" noChangeArrowheads="1"/>
          </p:cNvSpPr>
          <p:nvPr/>
        </p:nvSpPr>
        <p:spPr bwMode="auto">
          <a:xfrm>
            <a:off x="1085850" y="3495675"/>
            <a:ext cx="15716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Historical</a:t>
            </a:r>
          </a:p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 emissions</a:t>
            </a:r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052513" y="574040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1052513" y="367665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052513" y="1603375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0" name="Line 10"/>
          <p:cNvSpPr>
            <a:spLocks noChangeShapeType="1"/>
          </p:cNvSpPr>
          <p:nvPr/>
        </p:nvSpPr>
        <p:spPr bwMode="auto">
          <a:xfrm flipV="1">
            <a:off x="1119188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 flipV="1">
            <a:off x="3421063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2" name="Line 12"/>
          <p:cNvSpPr>
            <a:spLocks noChangeShapeType="1"/>
          </p:cNvSpPr>
          <p:nvPr/>
        </p:nvSpPr>
        <p:spPr bwMode="auto">
          <a:xfrm flipV="1">
            <a:off x="5722938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 flipV="1">
            <a:off x="8016875" y="5740400"/>
            <a:ext cx="1588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4" name="Freeform 14"/>
          <p:cNvSpPr>
            <a:spLocks/>
          </p:cNvSpPr>
          <p:nvPr/>
        </p:nvSpPr>
        <p:spPr bwMode="auto">
          <a:xfrm>
            <a:off x="1119188" y="5283200"/>
            <a:ext cx="47625" cy="38100"/>
          </a:xfrm>
          <a:custGeom>
            <a:avLst/>
            <a:gdLst>
              <a:gd name="T0" fmla="*/ 0 w 30"/>
              <a:gd name="T1" fmla="*/ 24 h 24"/>
              <a:gd name="T2" fmla="*/ 12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75" name="Freeform 15"/>
          <p:cNvSpPr>
            <a:spLocks/>
          </p:cNvSpPr>
          <p:nvPr/>
        </p:nvSpPr>
        <p:spPr bwMode="auto">
          <a:xfrm>
            <a:off x="1166813" y="527367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214438" y="5264150"/>
            <a:ext cx="47625" cy="9525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7" name="Freeform 17"/>
          <p:cNvSpPr>
            <a:spLocks/>
          </p:cNvSpPr>
          <p:nvPr/>
        </p:nvSpPr>
        <p:spPr bwMode="auto">
          <a:xfrm>
            <a:off x="1262063" y="5254625"/>
            <a:ext cx="38100" cy="9525"/>
          </a:xfrm>
          <a:custGeom>
            <a:avLst/>
            <a:gdLst>
              <a:gd name="T0" fmla="*/ 0 w 24"/>
              <a:gd name="T1" fmla="*/ 6 h 6"/>
              <a:gd name="T2" fmla="*/ 12 w 24"/>
              <a:gd name="T3" fmla="*/ 6 h 6"/>
              <a:gd name="T4" fmla="*/ 24 w 24"/>
              <a:gd name="T5" fmla="*/ 0 h 6"/>
              <a:gd name="T6" fmla="*/ 0 60000 65536"/>
              <a:gd name="T7" fmla="*/ 0 60000 65536"/>
              <a:gd name="T8" fmla="*/ 0 60000 65536"/>
              <a:gd name="T9" fmla="*/ 0 w 24"/>
              <a:gd name="T10" fmla="*/ 0 h 6"/>
              <a:gd name="T11" fmla="*/ 24 w 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">
                <a:moveTo>
                  <a:pt x="0" y="6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78" name="Freeform 18"/>
          <p:cNvSpPr>
            <a:spLocks/>
          </p:cNvSpPr>
          <p:nvPr/>
        </p:nvSpPr>
        <p:spPr bwMode="auto">
          <a:xfrm>
            <a:off x="1300163" y="5207000"/>
            <a:ext cx="46037" cy="47625"/>
          </a:xfrm>
          <a:custGeom>
            <a:avLst/>
            <a:gdLst>
              <a:gd name="T0" fmla="*/ 0 w 29"/>
              <a:gd name="T1" fmla="*/ 30 h 30"/>
              <a:gd name="T2" fmla="*/ 12 w 29"/>
              <a:gd name="T3" fmla="*/ 18 h 30"/>
              <a:gd name="T4" fmla="*/ 29 w 29"/>
              <a:gd name="T5" fmla="*/ 0 h 30"/>
              <a:gd name="T6" fmla="*/ 0 60000 65536"/>
              <a:gd name="T7" fmla="*/ 0 60000 65536"/>
              <a:gd name="T8" fmla="*/ 0 60000 65536"/>
              <a:gd name="T9" fmla="*/ 0 w 29"/>
              <a:gd name="T10" fmla="*/ 0 h 30"/>
              <a:gd name="T11" fmla="*/ 29 w 2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30">
                <a:moveTo>
                  <a:pt x="0" y="30"/>
                </a:moveTo>
                <a:lnTo>
                  <a:pt x="12" y="18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79" name="Freeform 19"/>
          <p:cNvSpPr>
            <a:spLocks/>
          </p:cNvSpPr>
          <p:nvPr/>
        </p:nvSpPr>
        <p:spPr bwMode="auto">
          <a:xfrm>
            <a:off x="1346200" y="5178425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80" name="Freeform 20"/>
          <p:cNvSpPr>
            <a:spLocks/>
          </p:cNvSpPr>
          <p:nvPr/>
        </p:nvSpPr>
        <p:spPr bwMode="auto">
          <a:xfrm>
            <a:off x="1393825" y="5149850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81" name="Freeform 21"/>
          <p:cNvSpPr>
            <a:spLocks/>
          </p:cNvSpPr>
          <p:nvPr/>
        </p:nvSpPr>
        <p:spPr bwMode="auto">
          <a:xfrm>
            <a:off x="1441450" y="514032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82" name="Freeform 22"/>
          <p:cNvSpPr>
            <a:spLocks/>
          </p:cNvSpPr>
          <p:nvPr/>
        </p:nvSpPr>
        <p:spPr bwMode="auto">
          <a:xfrm>
            <a:off x="1489075" y="5103813"/>
            <a:ext cx="47625" cy="36512"/>
          </a:xfrm>
          <a:custGeom>
            <a:avLst/>
            <a:gdLst>
              <a:gd name="T0" fmla="*/ 0 w 30"/>
              <a:gd name="T1" fmla="*/ 23 h 23"/>
              <a:gd name="T2" fmla="*/ 18 w 30"/>
              <a:gd name="T3" fmla="*/ 11 h 23"/>
              <a:gd name="T4" fmla="*/ 30 w 30"/>
              <a:gd name="T5" fmla="*/ 0 h 23"/>
              <a:gd name="T6" fmla="*/ 0 60000 65536"/>
              <a:gd name="T7" fmla="*/ 0 60000 65536"/>
              <a:gd name="T8" fmla="*/ 0 60000 65536"/>
              <a:gd name="T9" fmla="*/ 0 w 30"/>
              <a:gd name="T10" fmla="*/ 0 h 23"/>
              <a:gd name="T11" fmla="*/ 30 w 3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3">
                <a:moveTo>
                  <a:pt x="0" y="23"/>
                </a:moveTo>
                <a:lnTo>
                  <a:pt x="18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83" name="Freeform 23"/>
          <p:cNvSpPr>
            <a:spLocks/>
          </p:cNvSpPr>
          <p:nvPr/>
        </p:nvSpPr>
        <p:spPr bwMode="auto">
          <a:xfrm>
            <a:off x="1536700" y="5075238"/>
            <a:ext cx="38100" cy="28575"/>
          </a:xfrm>
          <a:custGeom>
            <a:avLst/>
            <a:gdLst>
              <a:gd name="T0" fmla="*/ 0 w 24"/>
              <a:gd name="T1" fmla="*/ 18 h 18"/>
              <a:gd name="T2" fmla="*/ 12 w 24"/>
              <a:gd name="T3" fmla="*/ 6 h 18"/>
              <a:gd name="T4" fmla="*/ 24 w 24"/>
              <a:gd name="T5" fmla="*/ 0 h 18"/>
              <a:gd name="T6" fmla="*/ 0 60000 65536"/>
              <a:gd name="T7" fmla="*/ 0 60000 65536"/>
              <a:gd name="T8" fmla="*/ 0 60000 65536"/>
              <a:gd name="T9" fmla="*/ 0 w 24"/>
              <a:gd name="T10" fmla="*/ 0 h 18"/>
              <a:gd name="T11" fmla="*/ 24 w 2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8">
                <a:moveTo>
                  <a:pt x="0" y="18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84" name="Freeform 24"/>
          <p:cNvSpPr>
            <a:spLocks/>
          </p:cNvSpPr>
          <p:nvPr/>
        </p:nvSpPr>
        <p:spPr bwMode="auto">
          <a:xfrm>
            <a:off x="1574800" y="506571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V="1">
            <a:off x="1622425" y="5046663"/>
            <a:ext cx="47625" cy="1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1670050" y="50085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V="1">
            <a:off x="1717675" y="4960938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 flipV="1">
            <a:off x="1765300" y="4922838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 flipV="1">
            <a:off x="1812925" y="4884738"/>
            <a:ext cx="38100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0" name="Freeform 30"/>
          <p:cNvSpPr>
            <a:spLocks/>
          </p:cNvSpPr>
          <p:nvPr/>
        </p:nvSpPr>
        <p:spPr bwMode="auto">
          <a:xfrm>
            <a:off x="1851025" y="4856163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12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1" name="Freeform 31"/>
          <p:cNvSpPr>
            <a:spLocks/>
          </p:cNvSpPr>
          <p:nvPr/>
        </p:nvSpPr>
        <p:spPr bwMode="auto">
          <a:xfrm>
            <a:off x="1898650" y="4808538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2" name="Freeform 32"/>
          <p:cNvSpPr>
            <a:spLocks/>
          </p:cNvSpPr>
          <p:nvPr/>
        </p:nvSpPr>
        <p:spPr bwMode="auto">
          <a:xfrm>
            <a:off x="1946275" y="4760913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3" name="Freeform 33"/>
          <p:cNvSpPr>
            <a:spLocks/>
          </p:cNvSpPr>
          <p:nvPr/>
        </p:nvSpPr>
        <p:spPr bwMode="auto">
          <a:xfrm>
            <a:off x="1993900" y="4684713"/>
            <a:ext cx="47625" cy="76200"/>
          </a:xfrm>
          <a:custGeom>
            <a:avLst/>
            <a:gdLst>
              <a:gd name="T0" fmla="*/ 0 w 30"/>
              <a:gd name="T1" fmla="*/ 48 h 48"/>
              <a:gd name="T2" fmla="*/ 12 w 30"/>
              <a:gd name="T3" fmla="*/ 24 h 48"/>
              <a:gd name="T4" fmla="*/ 30 w 30"/>
              <a:gd name="T5" fmla="*/ 0 h 48"/>
              <a:gd name="T6" fmla="*/ 0 60000 65536"/>
              <a:gd name="T7" fmla="*/ 0 60000 65536"/>
              <a:gd name="T8" fmla="*/ 0 60000 65536"/>
              <a:gd name="T9" fmla="*/ 0 w 30"/>
              <a:gd name="T10" fmla="*/ 0 h 48"/>
              <a:gd name="T11" fmla="*/ 30 w 3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8">
                <a:moveTo>
                  <a:pt x="0" y="48"/>
                </a:moveTo>
                <a:lnTo>
                  <a:pt x="12" y="24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4" name="Freeform 34"/>
          <p:cNvSpPr>
            <a:spLocks/>
          </p:cNvSpPr>
          <p:nvPr/>
        </p:nvSpPr>
        <p:spPr bwMode="auto">
          <a:xfrm>
            <a:off x="2041525" y="464661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 flipV="1">
            <a:off x="2089150" y="4598988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6" name="Freeform 36"/>
          <p:cNvSpPr>
            <a:spLocks/>
          </p:cNvSpPr>
          <p:nvPr/>
        </p:nvSpPr>
        <p:spPr bwMode="auto">
          <a:xfrm>
            <a:off x="2127250" y="4541838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24 w 30"/>
              <a:gd name="T5" fmla="*/ 6 h 36"/>
              <a:gd name="T6" fmla="*/ 30 w 30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6"/>
              <a:gd name="T14" fmla="*/ 30 w 3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7" name="Freeform 37"/>
          <p:cNvSpPr>
            <a:spLocks/>
          </p:cNvSpPr>
          <p:nvPr/>
        </p:nvSpPr>
        <p:spPr bwMode="auto">
          <a:xfrm>
            <a:off x="2174875" y="4541838"/>
            <a:ext cx="47625" cy="1587"/>
          </a:xfrm>
          <a:custGeom>
            <a:avLst/>
            <a:gdLst>
              <a:gd name="T0" fmla="*/ 0 w 30"/>
              <a:gd name="T1" fmla="*/ 0 h 1587"/>
              <a:gd name="T2" fmla="*/ 12 w 30"/>
              <a:gd name="T3" fmla="*/ 0 h 1587"/>
              <a:gd name="T4" fmla="*/ 30 w 30"/>
              <a:gd name="T5" fmla="*/ 0 h 1587"/>
              <a:gd name="T6" fmla="*/ 0 60000 65536"/>
              <a:gd name="T7" fmla="*/ 0 60000 65536"/>
              <a:gd name="T8" fmla="*/ 0 60000 65536"/>
              <a:gd name="T9" fmla="*/ 0 w 30"/>
              <a:gd name="T10" fmla="*/ 0 h 1587"/>
              <a:gd name="T11" fmla="*/ 30 w 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7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8" name="Freeform 38"/>
          <p:cNvSpPr>
            <a:spLocks/>
          </p:cNvSpPr>
          <p:nvPr/>
        </p:nvSpPr>
        <p:spPr bwMode="auto">
          <a:xfrm>
            <a:off x="2222500" y="4541838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24 w 30"/>
              <a:gd name="T5" fmla="*/ 6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24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399" name="Freeform 39"/>
          <p:cNvSpPr>
            <a:spLocks/>
          </p:cNvSpPr>
          <p:nvPr/>
        </p:nvSpPr>
        <p:spPr bwMode="auto">
          <a:xfrm>
            <a:off x="2270125" y="447516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42 h 48"/>
              <a:gd name="T4" fmla="*/ 12 w 30"/>
              <a:gd name="T5" fmla="*/ 24 h 48"/>
              <a:gd name="T6" fmla="*/ 24 w 30"/>
              <a:gd name="T7" fmla="*/ 12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42"/>
                </a:lnTo>
                <a:lnTo>
                  <a:pt x="12" y="24"/>
                </a:lnTo>
                <a:lnTo>
                  <a:pt x="24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0" name="Freeform 40"/>
          <p:cNvSpPr>
            <a:spLocks/>
          </p:cNvSpPr>
          <p:nvPr/>
        </p:nvSpPr>
        <p:spPr bwMode="auto">
          <a:xfrm>
            <a:off x="2317750" y="443706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1" name="Freeform 41"/>
          <p:cNvSpPr>
            <a:spLocks/>
          </p:cNvSpPr>
          <p:nvPr/>
        </p:nvSpPr>
        <p:spPr bwMode="auto">
          <a:xfrm>
            <a:off x="2365375" y="4418013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2" name="Freeform 42"/>
          <p:cNvSpPr>
            <a:spLocks/>
          </p:cNvSpPr>
          <p:nvPr/>
        </p:nvSpPr>
        <p:spPr bwMode="auto">
          <a:xfrm>
            <a:off x="2403475" y="434181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36 h 48"/>
              <a:gd name="T4" fmla="*/ 12 w 30"/>
              <a:gd name="T5" fmla="*/ 24 h 48"/>
              <a:gd name="T6" fmla="*/ 24 w 30"/>
              <a:gd name="T7" fmla="*/ 6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36"/>
                </a:lnTo>
                <a:lnTo>
                  <a:pt x="12" y="24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3" name="Freeform 43"/>
          <p:cNvSpPr>
            <a:spLocks/>
          </p:cNvSpPr>
          <p:nvPr/>
        </p:nvSpPr>
        <p:spPr bwMode="auto">
          <a:xfrm>
            <a:off x="2451100" y="4341813"/>
            <a:ext cx="47625" cy="19050"/>
          </a:xfrm>
          <a:custGeom>
            <a:avLst/>
            <a:gdLst>
              <a:gd name="T0" fmla="*/ 0 w 30"/>
              <a:gd name="T1" fmla="*/ 0 h 12"/>
              <a:gd name="T2" fmla="*/ 6 w 30"/>
              <a:gd name="T3" fmla="*/ 0 h 12"/>
              <a:gd name="T4" fmla="*/ 12 w 30"/>
              <a:gd name="T5" fmla="*/ 0 h 12"/>
              <a:gd name="T6" fmla="*/ 30 w 30"/>
              <a:gd name="T7" fmla="*/ 12 h 12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2"/>
              <a:gd name="T14" fmla="*/ 30 w 30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12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4" name="Freeform 44"/>
          <p:cNvSpPr>
            <a:spLocks/>
          </p:cNvSpPr>
          <p:nvPr/>
        </p:nvSpPr>
        <p:spPr bwMode="auto">
          <a:xfrm>
            <a:off x="2498725" y="4360863"/>
            <a:ext cx="47625" cy="38100"/>
          </a:xfrm>
          <a:custGeom>
            <a:avLst/>
            <a:gdLst>
              <a:gd name="T0" fmla="*/ 0 w 30"/>
              <a:gd name="T1" fmla="*/ 0 h 24"/>
              <a:gd name="T2" fmla="*/ 12 w 30"/>
              <a:gd name="T3" fmla="*/ 12 h 24"/>
              <a:gd name="T4" fmla="*/ 30 w 30"/>
              <a:gd name="T5" fmla="*/ 24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0"/>
                </a:moveTo>
                <a:lnTo>
                  <a:pt x="12" y="12"/>
                </a:lnTo>
                <a:lnTo>
                  <a:pt x="30" y="24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5" name="Freeform 45"/>
          <p:cNvSpPr>
            <a:spLocks/>
          </p:cNvSpPr>
          <p:nvPr/>
        </p:nvSpPr>
        <p:spPr bwMode="auto">
          <a:xfrm>
            <a:off x="2546350" y="4398963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6" name="Freeform 46"/>
          <p:cNvSpPr>
            <a:spLocks/>
          </p:cNvSpPr>
          <p:nvPr/>
        </p:nvSpPr>
        <p:spPr bwMode="auto">
          <a:xfrm>
            <a:off x="2593975" y="4408488"/>
            <a:ext cx="47625" cy="9525"/>
          </a:xfrm>
          <a:custGeom>
            <a:avLst/>
            <a:gdLst>
              <a:gd name="T0" fmla="*/ 0 w 30"/>
              <a:gd name="T1" fmla="*/ 0 h 6"/>
              <a:gd name="T2" fmla="*/ 18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8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7" name="Freeform 47"/>
          <p:cNvSpPr>
            <a:spLocks/>
          </p:cNvSpPr>
          <p:nvPr/>
        </p:nvSpPr>
        <p:spPr bwMode="auto">
          <a:xfrm>
            <a:off x="2641600" y="4370388"/>
            <a:ext cx="38100" cy="47625"/>
          </a:xfrm>
          <a:custGeom>
            <a:avLst/>
            <a:gdLst>
              <a:gd name="T0" fmla="*/ 0 w 24"/>
              <a:gd name="T1" fmla="*/ 30 h 30"/>
              <a:gd name="T2" fmla="*/ 6 w 24"/>
              <a:gd name="T3" fmla="*/ 24 h 30"/>
              <a:gd name="T4" fmla="*/ 12 w 24"/>
              <a:gd name="T5" fmla="*/ 18 h 30"/>
              <a:gd name="T6" fmla="*/ 24 w 2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0"/>
              <a:gd name="T14" fmla="*/ 24 w 2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 flipV="1">
            <a:off x="2679700" y="4322763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9" name="Line 49"/>
          <p:cNvSpPr>
            <a:spLocks noChangeShapeType="1"/>
          </p:cNvSpPr>
          <p:nvPr/>
        </p:nvSpPr>
        <p:spPr bwMode="auto">
          <a:xfrm flipV="1">
            <a:off x="2727325" y="42846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0" name="Freeform 50"/>
          <p:cNvSpPr>
            <a:spLocks/>
          </p:cNvSpPr>
          <p:nvPr/>
        </p:nvSpPr>
        <p:spPr bwMode="auto">
          <a:xfrm>
            <a:off x="2774950" y="4246563"/>
            <a:ext cx="46038" cy="38100"/>
          </a:xfrm>
          <a:custGeom>
            <a:avLst/>
            <a:gdLst>
              <a:gd name="T0" fmla="*/ 0 w 29"/>
              <a:gd name="T1" fmla="*/ 24 h 24"/>
              <a:gd name="T2" fmla="*/ 11 w 29"/>
              <a:gd name="T3" fmla="*/ 12 h 24"/>
              <a:gd name="T4" fmla="*/ 29 w 29"/>
              <a:gd name="T5" fmla="*/ 0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0" y="24"/>
                </a:moveTo>
                <a:lnTo>
                  <a:pt x="11" y="12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1" name="Freeform 51"/>
          <p:cNvSpPr>
            <a:spLocks/>
          </p:cNvSpPr>
          <p:nvPr/>
        </p:nvSpPr>
        <p:spPr bwMode="auto">
          <a:xfrm>
            <a:off x="2820988" y="4189413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30 w 30"/>
              <a:gd name="T5" fmla="*/ 0 h 36"/>
              <a:gd name="T6" fmla="*/ 0 60000 65536"/>
              <a:gd name="T7" fmla="*/ 0 60000 65536"/>
              <a:gd name="T8" fmla="*/ 0 60000 65536"/>
              <a:gd name="T9" fmla="*/ 0 w 30"/>
              <a:gd name="T10" fmla="*/ 0 h 36"/>
              <a:gd name="T11" fmla="*/ 30 w 3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2" name="Freeform 52"/>
          <p:cNvSpPr>
            <a:spLocks/>
          </p:cNvSpPr>
          <p:nvPr/>
        </p:nvSpPr>
        <p:spPr bwMode="auto">
          <a:xfrm>
            <a:off x="2868613" y="4160838"/>
            <a:ext cx="47625" cy="28575"/>
          </a:xfrm>
          <a:custGeom>
            <a:avLst/>
            <a:gdLst>
              <a:gd name="T0" fmla="*/ 0 w 30"/>
              <a:gd name="T1" fmla="*/ 18 h 18"/>
              <a:gd name="T2" fmla="*/ 18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8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3" name="Freeform 53"/>
          <p:cNvSpPr>
            <a:spLocks/>
          </p:cNvSpPr>
          <p:nvPr/>
        </p:nvSpPr>
        <p:spPr bwMode="auto">
          <a:xfrm>
            <a:off x="2916238" y="4141788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24 w 24"/>
              <a:gd name="T5" fmla="*/ 0 h 12"/>
              <a:gd name="T6" fmla="*/ 0 60000 65536"/>
              <a:gd name="T7" fmla="*/ 0 60000 65536"/>
              <a:gd name="T8" fmla="*/ 0 60000 65536"/>
              <a:gd name="T9" fmla="*/ 0 w 24"/>
              <a:gd name="T10" fmla="*/ 0 h 12"/>
              <a:gd name="T11" fmla="*/ 24 w 2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4" name="Freeform 54"/>
          <p:cNvSpPr>
            <a:spLocks/>
          </p:cNvSpPr>
          <p:nvPr/>
        </p:nvSpPr>
        <p:spPr bwMode="auto">
          <a:xfrm>
            <a:off x="2954338" y="4105275"/>
            <a:ext cx="47625" cy="36513"/>
          </a:xfrm>
          <a:custGeom>
            <a:avLst/>
            <a:gdLst>
              <a:gd name="T0" fmla="*/ 0 w 30"/>
              <a:gd name="T1" fmla="*/ 23 h 23"/>
              <a:gd name="T2" fmla="*/ 12 w 30"/>
              <a:gd name="T3" fmla="*/ 11 h 23"/>
              <a:gd name="T4" fmla="*/ 24 w 30"/>
              <a:gd name="T5" fmla="*/ 0 h 23"/>
              <a:gd name="T6" fmla="*/ 30 w 30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3"/>
              <a:gd name="T14" fmla="*/ 30 w 30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3">
                <a:moveTo>
                  <a:pt x="0" y="23"/>
                </a:moveTo>
                <a:lnTo>
                  <a:pt x="12" y="1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5" name="Freeform 55"/>
          <p:cNvSpPr>
            <a:spLocks/>
          </p:cNvSpPr>
          <p:nvPr/>
        </p:nvSpPr>
        <p:spPr bwMode="auto">
          <a:xfrm>
            <a:off x="3001963" y="4105275"/>
            <a:ext cx="47625" cy="36513"/>
          </a:xfrm>
          <a:custGeom>
            <a:avLst/>
            <a:gdLst>
              <a:gd name="T0" fmla="*/ 0 w 30"/>
              <a:gd name="T1" fmla="*/ 0 h 23"/>
              <a:gd name="T2" fmla="*/ 6 w 30"/>
              <a:gd name="T3" fmla="*/ 6 h 23"/>
              <a:gd name="T4" fmla="*/ 12 w 30"/>
              <a:gd name="T5" fmla="*/ 11 h 23"/>
              <a:gd name="T6" fmla="*/ 24 w 30"/>
              <a:gd name="T7" fmla="*/ 17 h 23"/>
              <a:gd name="T8" fmla="*/ 30 w 30"/>
              <a:gd name="T9" fmla="*/ 23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3"/>
              <a:gd name="T17" fmla="*/ 30 w 3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3">
                <a:moveTo>
                  <a:pt x="0" y="0"/>
                </a:moveTo>
                <a:lnTo>
                  <a:pt x="6" y="6"/>
                </a:lnTo>
                <a:lnTo>
                  <a:pt x="12" y="11"/>
                </a:lnTo>
                <a:lnTo>
                  <a:pt x="24" y="17"/>
                </a:lnTo>
                <a:lnTo>
                  <a:pt x="30" y="23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6" name="Freeform 56"/>
          <p:cNvSpPr>
            <a:spLocks/>
          </p:cNvSpPr>
          <p:nvPr/>
        </p:nvSpPr>
        <p:spPr bwMode="auto">
          <a:xfrm>
            <a:off x="3049588" y="413226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7" name="Freeform 57"/>
          <p:cNvSpPr>
            <a:spLocks/>
          </p:cNvSpPr>
          <p:nvPr/>
        </p:nvSpPr>
        <p:spPr bwMode="auto">
          <a:xfrm>
            <a:off x="3097213" y="4105275"/>
            <a:ext cx="47625" cy="26988"/>
          </a:xfrm>
          <a:custGeom>
            <a:avLst/>
            <a:gdLst>
              <a:gd name="T0" fmla="*/ 0 w 30"/>
              <a:gd name="T1" fmla="*/ 17 h 17"/>
              <a:gd name="T2" fmla="*/ 12 w 30"/>
              <a:gd name="T3" fmla="*/ 11 h 17"/>
              <a:gd name="T4" fmla="*/ 30 w 30"/>
              <a:gd name="T5" fmla="*/ 0 h 17"/>
              <a:gd name="T6" fmla="*/ 0 60000 65536"/>
              <a:gd name="T7" fmla="*/ 0 60000 65536"/>
              <a:gd name="T8" fmla="*/ 0 60000 65536"/>
              <a:gd name="T9" fmla="*/ 0 w 30"/>
              <a:gd name="T10" fmla="*/ 0 h 17"/>
              <a:gd name="T11" fmla="*/ 30 w 3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7">
                <a:moveTo>
                  <a:pt x="0" y="17"/>
                </a:moveTo>
                <a:lnTo>
                  <a:pt x="12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 flipV="1">
            <a:off x="3144838" y="4067175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9" name="Line 59"/>
          <p:cNvSpPr>
            <a:spLocks noChangeShapeType="1"/>
          </p:cNvSpPr>
          <p:nvPr/>
        </p:nvSpPr>
        <p:spPr bwMode="auto">
          <a:xfrm flipV="1">
            <a:off x="3192463" y="4019550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0" name="Rectangle 60"/>
          <p:cNvSpPr>
            <a:spLocks noChangeArrowheads="1"/>
          </p:cNvSpPr>
          <p:nvPr/>
        </p:nvSpPr>
        <p:spPr bwMode="auto">
          <a:xfrm>
            <a:off x="823913" y="5616575"/>
            <a:ext cx="109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99421" name="Rectangle 61"/>
          <p:cNvSpPr>
            <a:spLocks noChangeArrowheads="1"/>
          </p:cNvSpPr>
          <p:nvPr/>
        </p:nvSpPr>
        <p:spPr bwMode="auto">
          <a:xfrm>
            <a:off x="823913" y="3552825"/>
            <a:ext cx="109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99422" name="Rectangle 62"/>
          <p:cNvSpPr>
            <a:spLocks noChangeArrowheads="1"/>
          </p:cNvSpPr>
          <p:nvPr/>
        </p:nvSpPr>
        <p:spPr bwMode="auto">
          <a:xfrm>
            <a:off x="700088" y="1479550"/>
            <a:ext cx="219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16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99423" name="Rectangle 63"/>
          <p:cNvSpPr>
            <a:spLocks noChangeArrowheads="1"/>
          </p:cNvSpPr>
          <p:nvPr/>
        </p:nvSpPr>
        <p:spPr bwMode="auto">
          <a:xfrm>
            <a:off x="871538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1950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99424" name="Rectangle 64"/>
          <p:cNvSpPr>
            <a:spLocks noChangeArrowheads="1"/>
          </p:cNvSpPr>
          <p:nvPr/>
        </p:nvSpPr>
        <p:spPr bwMode="auto">
          <a:xfrm>
            <a:off x="3173413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99425" name="Rectangle 65"/>
          <p:cNvSpPr>
            <a:spLocks noChangeArrowheads="1"/>
          </p:cNvSpPr>
          <p:nvPr/>
        </p:nvSpPr>
        <p:spPr bwMode="auto">
          <a:xfrm>
            <a:off x="5476875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99426" name="Rectangle 66"/>
          <p:cNvSpPr>
            <a:spLocks noChangeArrowheads="1"/>
          </p:cNvSpPr>
          <p:nvPr/>
        </p:nvSpPr>
        <p:spPr bwMode="auto">
          <a:xfrm>
            <a:off x="7769225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2100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99427" name="Freeform 67"/>
          <p:cNvSpPr>
            <a:spLocks/>
          </p:cNvSpPr>
          <p:nvPr/>
        </p:nvSpPr>
        <p:spPr bwMode="auto">
          <a:xfrm>
            <a:off x="1128713" y="3694113"/>
            <a:ext cx="2476500" cy="1611312"/>
          </a:xfrm>
          <a:custGeom>
            <a:avLst/>
            <a:gdLst>
              <a:gd name="T0" fmla="*/ 35 w 1560"/>
              <a:gd name="T1" fmla="*/ 999 h 1015"/>
              <a:gd name="T2" fmla="*/ 86 w 1560"/>
              <a:gd name="T3" fmla="*/ 993 h 1015"/>
              <a:gd name="T4" fmla="*/ 138 w 1560"/>
              <a:gd name="T5" fmla="*/ 951 h 1015"/>
              <a:gd name="T6" fmla="*/ 165 w 1560"/>
              <a:gd name="T7" fmla="*/ 934 h 1015"/>
              <a:gd name="T8" fmla="*/ 210 w 1560"/>
              <a:gd name="T9" fmla="*/ 915 h 1015"/>
              <a:gd name="T10" fmla="*/ 249 w 1560"/>
              <a:gd name="T11" fmla="*/ 895 h 1015"/>
              <a:gd name="T12" fmla="*/ 278 w 1560"/>
              <a:gd name="T13" fmla="*/ 868 h 1015"/>
              <a:gd name="T14" fmla="*/ 312 w 1560"/>
              <a:gd name="T15" fmla="*/ 864 h 1015"/>
              <a:gd name="T16" fmla="*/ 345 w 1560"/>
              <a:gd name="T17" fmla="*/ 847 h 1015"/>
              <a:gd name="T18" fmla="*/ 404 w 1560"/>
              <a:gd name="T19" fmla="*/ 793 h 1015"/>
              <a:gd name="T20" fmla="*/ 452 w 1560"/>
              <a:gd name="T21" fmla="*/ 751 h 1015"/>
              <a:gd name="T22" fmla="*/ 516 w 1560"/>
              <a:gd name="T23" fmla="*/ 703 h 1015"/>
              <a:gd name="T24" fmla="*/ 557 w 1560"/>
              <a:gd name="T25" fmla="*/ 646 h 1015"/>
              <a:gd name="T26" fmla="*/ 609 w 1560"/>
              <a:gd name="T27" fmla="*/ 598 h 1015"/>
              <a:gd name="T28" fmla="*/ 651 w 1560"/>
              <a:gd name="T29" fmla="*/ 538 h 1015"/>
              <a:gd name="T30" fmla="*/ 689 w 1560"/>
              <a:gd name="T31" fmla="*/ 534 h 1015"/>
              <a:gd name="T32" fmla="*/ 729 w 1560"/>
              <a:gd name="T33" fmla="*/ 520 h 1015"/>
              <a:gd name="T34" fmla="*/ 774 w 1560"/>
              <a:gd name="T35" fmla="*/ 474 h 1015"/>
              <a:gd name="T36" fmla="*/ 815 w 1560"/>
              <a:gd name="T37" fmla="*/ 430 h 1015"/>
              <a:gd name="T38" fmla="*/ 837 w 1560"/>
              <a:gd name="T39" fmla="*/ 406 h 1015"/>
              <a:gd name="T40" fmla="*/ 876 w 1560"/>
              <a:gd name="T41" fmla="*/ 430 h 1015"/>
              <a:gd name="T42" fmla="*/ 915 w 1560"/>
              <a:gd name="T43" fmla="*/ 448 h 1015"/>
              <a:gd name="T44" fmla="*/ 954 w 1560"/>
              <a:gd name="T45" fmla="*/ 451 h 1015"/>
              <a:gd name="T46" fmla="*/ 984 w 1560"/>
              <a:gd name="T47" fmla="*/ 418 h 1015"/>
              <a:gd name="T48" fmla="*/ 1011 w 1560"/>
              <a:gd name="T49" fmla="*/ 393 h 1015"/>
              <a:gd name="T50" fmla="*/ 1047 w 1560"/>
              <a:gd name="T51" fmla="*/ 360 h 1015"/>
              <a:gd name="T52" fmla="*/ 1085 w 1560"/>
              <a:gd name="T53" fmla="*/ 322 h 1015"/>
              <a:gd name="T54" fmla="*/ 1134 w 1560"/>
              <a:gd name="T55" fmla="*/ 289 h 1015"/>
              <a:gd name="T56" fmla="*/ 1164 w 1560"/>
              <a:gd name="T57" fmla="*/ 268 h 1015"/>
              <a:gd name="T58" fmla="*/ 1190 w 1560"/>
              <a:gd name="T59" fmla="*/ 267 h 1015"/>
              <a:gd name="T60" fmla="*/ 1238 w 1560"/>
              <a:gd name="T61" fmla="*/ 277 h 1015"/>
              <a:gd name="T62" fmla="*/ 1283 w 1560"/>
              <a:gd name="T63" fmla="*/ 249 h 1015"/>
              <a:gd name="T64" fmla="*/ 1313 w 1560"/>
              <a:gd name="T65" fmla="*/ 220 h 1015"/>
              <a:gd name="T66" fmla="*/ 1335 w 1560"/>
              <a:gd name="T67" fmla="*/ 189 h 1015"/>
              <a:gd name="T68" fmla="*/ 1359 w 1560"/>
              <a:gd name="T69" fmla="*/ 174 h 1015"/>
              <a:gd name="T70" fmla="*/ 1392 w 1560"/>
              <a:gd name="T71" fmla="*/ 181 h 1015"/>
              <a:gd name="T72" fmla="*/ 1427 w 1560"/>
              <a:gd name="T73" fmla="*/ 168 h 1015"/>
              <a:gd name="T74" fmla="*/ 1455 w 1560"/>
              <a:gd name="T75" fmla="*/ 144 h 1015"/>
              <a:gd name="T76" fmla="*/ 1490 w 1560"/>
              <a:gd name="T77" fmla="*/ 126 h 1015"/>
              <a:gd name="T78" fmla="*/ 1520 w 1560"/>
              <a:gd name="T79" fmla="*/ 76 h 1015"/>
              <a:gd name="T80" fmla="*/ 1545 w 1560"/>
              <a:gd name="T81" fmla="*/ 27 h 1015"/>
              <a:gd name="T82" fmla="*/ 1560 w 1560"/>
              <a:gd name="T83" fmla="*/ 0 h 10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60"/>
              <a:gd name="T127" fmla="*/ 0 h 1015"/>
              <a:gd name="T128" fmla="*/ 1560 w 1560"/>
              <a:gd name="T129" fmla="*/ 1015 h 101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60" h="1015">
                <a:moveTo>
                  <a:pt x="0" y="1015"/>
                </a:moveTo>
                <a:cubicBezTo>
                  <a:pt x="12" y="1009"/>
                  <a:pt x="24" y="1003"/>
                  <a:pt x="35" y="999"/>
                </a:cubicBezTo>
                <a:cubicBezTo>
                  <a:pt x="46" y="995"/>
                  <a:pt x="58" y="991"/>
                  <a:pt x="66" y="990"/>
                </a:cubicBezTo>
                <a:cubicBezTo>
                  <a:pt x="74" y="989"/>
                  <a:pt x="79" y="993"/>
                  <a:pt x="86" y="993"/>
                </a:cubicBezTo>
                <a:cubicBezTo>
                  <a:pt x="93" y="993"/>
                  <a:pt x="98" y="997"/>
                  <a:pt x="107" y="990"/>
                </a:cubicBezTo>
                <a:cubicBezTo>
                  <a:pt x="116" y="983"/>
                  <a:pt x="131" y="959"/>
                  <a:pt x="138" y="951"/>
                </a:cubicBezTo>
                <a:cubicBezTo>
                  <a:pt x="145" y="943"/>
                  <a:pt x="146" y="945"/>
                  <a:pt x="150" y="942"/>
                </a:cubicBezTo>
                <a:cubicBezTo>
                  <a:pt x="154" y="939"/>
                  <a:pt x="160" y="938"/>
                  <a:pt x="165" y="934"/>
                </a:cubicBezTo>
                <a:cubicBezTo>
                  <a:pt x="170" y="930"/>
                  <a:pt x="173" y="922"/>
                  <a:pt x="180" y="919"/>
                </a:cubicBezTo>
                <a:cubicBezTo>
                  <a:pt x="187" y="916"/>
                  <a:pt x="201" y="917"/>
                  <a:pt x="210" y="915"/>
                </a:cubicBezTo>
                <a:cubicBezTo>
                  <a:pt x="219" y="913"/>
                  <a:pt x="227" y="910"/>
                  <a:pt x="233" y="907"/>
                </a:cubicBezTo>
                <a:cubicBezTo>
                  <a:pt x="239" y="904"/>
                  <a:pt x="244" y="899"/>
                  <a:pt x="249" y="895"/>
                </a:cubicBezTo>
                <a:cubicBezTo>
                  <a:pt x="254" y="891"/>
                  <a:pt x="258" y="889"/>
                  <a:pt x="263" y="885"/>
                </a:cubicBezTo>
                <a:cubicBezTo>
                  <a:pt x="268" y="881"/>
                  <a:pt x="273" y="871"/>
                  <a:pt x="278" y="868"/>
                </a:cubicBezTo>
                <a:cubicBezTo>
                  <a:pt x="283" y="865"/>
                  <a:pt x="288" y="868"/>
                  <a:pt x="294" y="867"/>
                </a:cubicBezTo>
                <a:cubicBezTo>
                  <a:pt x="300" y="866"/>
                  <a:pt x="307" y="865"/>
                  <a:pt x="312" y="864"/>
                </a:cubicBezTo>
                <a:cubicBezTo>
                  <a:pt x="317" y="863"/>
                  <a:pt x="322" y="861"/>
                  <a:pt x="327" y="858"/>
                </a:cubicBezTo>
                <a:cubicBezTo>
                  <a:pt x="332" y="855"/>
                  <a:pt x="339" y="851"/>
                  <a:pt x="345" y="847"/>
                </a:cubicBezTo>
                <a:cubicBezTo>
                  <a:pt x="351" y="843"/>
                  <a:pt x="356" y="840"/>
                  <a:pt x="366" y="831"/>
                </a:cubicBezTo>
                <a:cubicBezTo>
                  <a:pt x="376" y="822"/>
                  <a:pt x="394" y="802"/>
                  <a:pt x="404" y="793"/>
                </a:cubicBezTo>
                <a:cubicBezTo>
                  <a:pt x="414" y="784"/>
                  <a:pt x="418" y="785"/>
                  <a:pt x="426" y="778"/>
                </a:cubicBezTo>
                <a:cubicBezTo>
                  <a:pt x="434" y="771"/>
                  <a:pt x="443" y="758"/>
                  <a:pt x="452" y="751"/>
                </a:cubicBezTo>
                <a:cubicBezTo>
                  <a:pt x="461" y="744"/>
                  <a:pt x="471" y="743"/>
                  <a:pt x="482" y="735"/>
                </a:cubicBezTo>
                <a:cubicBezTo>
                  <a:pt x="493" y="727"/>
                  <a:pt x="506" y="713"/>
                  <a:pt x="516" y="703"/>
                </a:cubicBezTo>
                <a:cubicBezTo>
                  <a:pt x="526" y="693"/>
                  <a:pt x="536" y="685"/>
                  <a:pt x="543" y="675"/>
                </a:cubicBezTo>
                <a:cubicBezTo>
                  <a:pt x="550" y="665"/>
                  <a:pt x="550" y="656"/>
                  <a:pt x="557" y="646"/>
                </a:cubicBezTo>
                <a:cubicBezTo>
                  <a:pt x="564" y="636"/>
                  <a:pt x="578" y="624"/>
                  <a:pt x="587" y="616"/>
                </a:cubicBezTo>
                <a:cubicBezTo>
                  <a:pt x="596" y="608"/>
                  <a:pt x="602" y="606"/>
                  <a:pt x="609" y="598"/>
                </a:cubicBezTo>
                <a:cubicBezTo>
                  <a:pt x="616" y="590"/>
                  <a:pt x="622" y="578"/>
                  <a:pt x="629" y="568"/>
                </a:cubicBezTo>
                <a:cubicBezTo>
                  <a:pt x="636" y="558"/>
                  <a:pt x="645" y="544"/>
                  <a:pt x="651" y="538"/>
                </a:cubicBezTo>
                <a:cubicBezTo>
                  <a:pt x="657" y="532"/>
                  <a:pt x="662" y="535"/>
                  <a:pt x="668" y="534"/>
                </a:cubicBezTo>
                <a:cubicBezTo>
                  <a:pt x="674" y="533"/>
                  <a:pt x="681" y="533"/>
                  <a:pt x="689" y="534"/>
                </a:cubicBezTo>
                <a:cubicBezTo>
                  <a:pt x="697" y="535"/>
                  <a:pt x="710" y="542"/>
                  <a:pt x="717" y="540"/>
                </a:cubicBezTo>
                <a:cubicBezTo>
                  <a:pt x="724" y="538"/>
                  <a:pt x="724" y="527"/>
                  <a:pt x="729" y="520"/>
                </a:cubicBezTo>
                <a:cubicBezTo>
                  <a:pt x="734" y="513"/>
                  <a:pt x="740" y="504"/>
                  <a:pt x="747" y="496"/>
                </a:cubicBezTo>
                <a:cubicBezTo>
                  <a:pt x="754" y="488"/>
                  <a:pt x="766" y="480"/>
                  <a:pt x="774" y="474"/>
                </a:cubicBezTo>
                <a:cubicBezTo>
                  <a:pt x="782" y="468"/>
                  <a:pt x="790" y="466"/>
                  <a:pt x="797" y="459"/>
                </a:cubicBezTo>
                <a:cubicBezTo>
                  <a:pt x="804" y="452"/>
                  <a:pt x="811" y="437"/>
                  <a:pt x="815" y="430"/>
                </a:cubicBezTo>
                <a:cubicBezTo>
                  <a:pt x="819" y="423"/>
                  <a:pt x="820" y="422"/>
                  <a:pt x="824" y="418"/>
                </a:cubicBezTo>
                <a:cubicBezTo>
                  <a:pt x="828" y="414"/>
                  <a:pt x="832" y="407"/>
                  <a:pt x="837" y="406"/>
                </a:cubicBezTo>
                <a:cubicBezTo>
                  <a:pt x="842" y="405"/>
                  <a:pt x="849" y="408"/>
                  <a:pt x="855" y="412"/>
                </a:cubicBezTo>
                <a:cubicBezTo>
                  <a:pt x="861" y="416"/>
                  <a:pt x="869" y="425"/>
                  <a:pt x="876" y="430"/>
                </a:cubicBezTo>
                <a:cubicBezTo>
                  <a:pt x="883" y="435"/>
                  <a:pt x="890" y="442"/>
                  <a:pt x="896" y="445"/>
                </a:cubicBezTo>
                <a:cubicBezTo>
                  <a:pt x="902" y="448"/>
                  <a:pt x="908" y="447"/>
                  <a:pt x="915" y="448"/>
                </a:cubicBezTo>
                <a:cubicBezTo>
                  <a:pt x="922" y="449"/>
                  <a:pt x="933" y="453"/>
                  <a:pt x="939" y="453"/>
                </a:cubicBezTo>
                <a:cubicBezTo>
                  <a:pt x="945" y="453"/>
                  <a:pt x="949" y="454"/>
                  <a:pt x="954" y="451"/>
                </a:cubicBezTo>
                <a:cubicBezTo>
                  <a:pt x="959" y="448"/>
                  <a:pt x="966" y="441"/>
                  <a:pt x="971" y="435"/>
                </a:cubicBezTo>
                <a:cubicBezTo>
                  <a:pt x="976" y="429"/>
                  <a:pt x="980" y="423"/>
                  <a:pt x="984" y="418"/>
                </a:cubicBezTo>
                <a:cubicBezTo>
                  <a:pt x="988" y="413"/>
                  <a:pt x="989" y="410"/>
                  <a:pt x="993" y="406"/>
                </a:cubicBezTo>
                <a:cubicBezTo>
                  <a:pt x="997" y="402"/>
                  <a:pt x="1006" y="397"/>
                  <a:pt x="1011" y="393"/>
                </a:cubicBezTo>
                <a:cubicBezTo>
                  <a:pt x="1016" y="389"/>
                  <a:pt x="1020" y="384"/>
                  <a:pt x="1026" y="379"/>
                </a:cubicBezTo>
                <a:cubicBezTo>
                  <a:pt x="1032" y="374"/>
                  <a:pt x="1040" y="365"/>
                  <a:pt x="1047" y="360"/>
                </a:cubicBezTo>
                <a:cubicBezTo>
                  <a:pt x="1054" y="355"/>
                  <a:pt x="1061" y="352"/>
                  <a:pt x="1067" y="346"/>
                </a:cubicBezTo>
                <a:cubicBezTo>
                  <a:pt x="1073" y="340"/>
                  <a:pt x="1079" y="329"/>
                  <a:pt x="1085" y="322"/>
                </a:cubicBezTo>
                <a:cubicBezTo>
                  <a:pt x="1091" y="315"/>
                  <a:pt x="1098" y="308"/>
                  <a:pt x="1106" y="303"/>
                </a:cubicBezTo>
                <a:cubicBezTo>
                  <a:pt x="1114" y="298"/>
                  <a:pt x="1126" y="293"/>
                  <a:pt x="1134" y="289"/>
                </a:cubicBezTo>
                <a:cubicBezTo>
                  <a:pt x="1142" y="285"/>
                  <a:pt x="1149" y="282"/>
                  <a:pt x="1154" y="279"/>
                </a:cubicBezTo>
                <a:cubicBezTo>
                  <a:pt x="1159" y="276"/>
                  <a:pt x="1161" y="271"/>
                  <a:pt x="1164" y="268"/>
                </a:cubicBezTo>
                <a:cubicBezTo>
                  <a:pt x="1167" y="265"/>
                  <a:pt x="1169" y="261"/>
                  <a:pt x="1173" y="261"/>
                </a:cubicBezTo>
                <a:cubicBezTo>
                  <a:pt x="1177" y="261"/>
                  <a:pt x="1184" y="264"/>
                  <a:pt x="1190" y="267"/>
                </a:cubicBezTo>
                <a:cubicBezTo>
                  <a:pt x="1196" y="270"/>
                  <a:pt x="1204" y="277"/>
                  <a:pt x="1212" y="279"/>
                </a:cubicBezTo>
                <a:cubicBezTo>
                  <a:pt x="1220" y="281"/>
                  <a:pt x="1229" y="280"/>
                  <a:pt x="1238" y="277"/>
                </a:cubicBezTo>
                <a:cubicBezTo>
                  <a:pt x="1247" y="274"/>
                  <a:pt x="1258" y="264"/>
                  <a:pt x="1265" y="259"/>
                </a:cubicBezTo>
                <a:cubicBezTo>
                  <a:pt x="1272" y="254"/>
                  <a:pt x="1278" y="253"/>
                  <a:pt x="1283" y="249"/>
                </a:cubicBezTo>
                <a:cubicBezTo>
                  <a:pt x="1288" y="245"/>
                  <a:pt x="1291" y="243"/>
                  <a:pt x="1296" y="238"/>
                </a:cubicBezTo>
                <a:cubicBezTo>
                  <a:pt x="1301" y="233"/>
                  <a:pt x="1309" y="226"/>
                  <a:pt x="1313" y="220"/>
                </a:cubicBezTo>
                <a:cubicBezTo>
                  <a:pt x="1317" y="214"/>
                  <a:pt x="1319" y="209"/>
                  <a:pt x="1323" y="204"/>
                </a:cubicBezTo>
                <a:cubicBezTo>
                  <a:pt x="1327" y="199"/>
                  <a:pt x="1331" y="193"/>
                  <a:pt x="1335" y="189"/>
                </a:cubicBezTo>
                <a:cubicBezTo>
                  <a:pt x="1339" y="185"/>
                  <a:pt x="1345" y="183"/>
                  <a:pt x="1349" y="180"/>
                </a:cubicBezTo>
                <a:cubicBezTo>
                  <a:pt x="1353" y="177"/>
                  <a:pt x="1355" y="174"/>
                  <a:pt x="1359" y="174"/>
                </a:cubicBezTo>
                <a:cubicBezTo>
                  <a:pt x="1363" y="174"/>
                  <a:pt x="1371" y="177"/>
                  <a:pt x="1376" y="178"/>
                </a:cubicBezTo>
                <a:cubicBezTo>
                  <a:pt x="1381" y="179"/>
                  <a:pt x="1386" y="181"/>
                  <a:pt x="1392" y="181"/>
                </a:cubicBezTo>
                <a:cubicBezTo>
                  <a:pt x="1398" y="181"/>
                  <a:pt x="1407" y="182"/>
                  <a:pt x="1413" y="180"/>
                </a:cubicBezTo>
                <a:cubicBezTo>
                  <a:pt x="1419" y="178"/>
                  <a:pt x="1423" y="172"/>
                  <a:pt x="1427" y="168"/>
                </a:cubicBezTo>
                <a:cubicBezTo>
                  <a:pt x="1431" y="164"/>
                  <a:pt x="1434" y="158"/>
                  <a:pt x="1439" y="154"/>
                </a:cubicBezTo>
                <a:cubicBezTo>
                  <a:pt x="1444" y="150"/>
                  <a:pt x="1450" y="147"/>
                  <a:pt x="1455" y="144"/>
                </a:cubicBezTo>
                <a:cubicBezTo>
                  <a:pt x="1460" y="141"/>
                  <a:pt x="1464" y="138"/>
                  <a:pt x="1470" y="135"/>
                </a:cubicBezTo>
                <a:cubicBezTo>
                  <a:pt x="1476" y="132"/>
                  <a:pt x="1484" y="132"/>
                  <a:pt x="1490" y="126"/>
                </a:cubicBezTo>
                <a:cubicBezTo>
                  <a:pt x="1496" y="120"/>
                  <a:pt x="1503" y="108"/>
                  <a:pt x="1508" y="100"/>
                </a:cubicBezTo>
                <a:cubicBezTo>
                  <a:pt x="1513" y="92"/>
                  <a:pt x="1516" y="84"/>
                  <a:pt x="1520" y="76"/>
                </a:cubicBezTo>
                <a:cubicBezTo>
                  <a:pt x="1524" y="68"/>
                  <a:pt x="1528" y="62"/>
                  <a:pt x="1532" y="54"/>
                </a:cubicBezTo>
                <a:cubicBezTo>
                  <a:pt x="1536" y="46"/>
                  <a:pt x="1542" y="34"/>
                  <a:pt x="1545" y="27"/>
                </a:cubicBezTo>
                <a:cubicBezTo>
                  <a:pt x="1548" y="20"/>
                  <a:pt x="1549" y="17"/>
                  <a:pt x="1551" y="13"/>
                </a:cubicBezTo>
                <a:cubicBezTo>
                  <a:pt x="1553" y="9"/>
                  <a:pt x="1558" y="3"/>
                  <a:pt x="1560" y="0"/>
                </a:cubicBezTo>
              </a:path>
            </a:pathLst>
          </a:cu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99428" name="Line 68"/>
          <p:cNvSpPr>
            <a:spLocks noChangeShapeType="1"/>
          </p:cNvSpPr>
          <p:nvPr/>
        </p:nvSpPr>
        <p:spPr bwMode="auto">
          <a:xfrm flipV="1">
            <a:off x="3725863" y="3644900"/>
            <a:ext cx="0" cy="2082800"/>
          </a:xfrm>
          <a:prstGeom prst="line">
            <a:avLst/>
          </a:prstGeom>
          <a:noFill/>
          <a:ln w="38100">
            <a:solidFill>
              <a:srgbClr val="FFFF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>
            <a:off x="1119188" y="5740400"/>
            <a:ext cx="73628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0" name="Line 70"/>
          <p:cNvSpPr>
            <a:spLocks noChangeShapeType="1"/>
          </p:cNvSpPr>
          <p:nvPr/>
        </p:nvSpPr>
        <p:spPr bwMode="auto">
          <a:xfrm>
            <a:off x="1119188" y="1196975"/>
            <a:ext cx="1587" cy="4543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1" name="Text Box 71"/>
          <p:cNvSpPr txBox="1">
            <a:spLocks noChangeArrowheads="1"/>
          </p:cNvSpPr>
          <p:nvPr/>
        </p:nvSpPr>
        <p:spPr bwMode="auto">
          <a:xfrm>
            <a:off x="3133725" y="176213"/>
            <a:ext cx="226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itchFamily="34" charset="0"/>
              </a:rPr>
              <a:t>Historical Emissions</a:t>
            </a:r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 flipV="1">
            <a:off x="3606800" y="3632200"/>
            <a:ext cx="114300" cy="762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884238"/>
            <a:ext cx="8229600" cy="881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Take Home Messages</a:t>
            </a:r>
          </a:p>
        </p:txBody>
      </p:sp>
      <p:sp>
        <p:nvSpPr>
          <p:cNvPr id="2222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00063" y="1846263"/>
            <a:ext cx="8229600" cy="4525962"/>
          </a:xfrm>
          <a:solidFill>
            <a:srgbClr val="FFFFFF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100000"/>
              </a:spcBef>
            </a:pPr>
            <a:r>
              <a:rPr lang="en-US" altLang="en-US" sz="2400" dirty="0"/>
              <a:t>In order to avoid a doubling of atmospheric 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we need to </a:t>
            </a:r>
            <a:r>
              <a:rPr lang="en-US" altLang="en-US" sz="2400" dirty="0">
                <a:solidFill>
                  <a:schemeClr val="hlink"/>
                </a:solidFill>
              </a:rPr>
              <a:t>rapidly</a:t>
            </a:r>
            <a:r>
              <a:rPr lang="en-US" altLang="en-US" sz="2400" dirty="0"/>
              <a:t> deploy low-carbon energy technologies and/or enhance natural sinks</a:t>
            </a:r>
          </a:p>
          <a:p>
            <a:pPr>
              <a:spcBef>
                <a:spcPct val="100000"/>
              </a:spcBef>
            </a:pPr>
            <a:r>
              <a:rPr lang="en-US" altLang="en-US" sz="2400" dirty="0"/>
              <a:t>We already have an adequate portfolio of technologies to make large cuts in emissions</a:t>
            </a:r>
          </a:p>
          <a:p>
            <a:pPr>
              <a:spcBef>
                <a:spcPct val="100000"/>
              </a:spcBef>
            </a:pPr>
            <a:r>
              <a:rPr lang="en-US" altLang="en-US" sz="2400" dirty="0"/>
              <a:t>No one technology can do the whole job – a variety of strategies will need to be used to stay on a path that avoids a 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doubling</a:t>
            </a:r>
          </a:p>
          <a:p>
            <a:pPr>
              <a:spcBef>
                <a:spcPct val="100000"/>
              </a:spcBef>
            </a:pPr>
            <a:r>
              <a:rPr lang="en-US" altLang="en-US" sz="2400" dirty="0"/>
              <a:t>Every “wedge” has associated impacts and costs </a:t>
            </a:r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4286" cy="67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3"/>
          <p:cNvSpPr txBox="1">
            <a:spLocks noChangeArrowheads="1"/>
          </p:cNvSpPr>
          <p:nvPr/>
        </p:nvSpPr>
        <p:spPr bwMode="auto">
          <a:xfrm>
            <a:off x="419100" y="4711700"/>
            <a:ext cx="48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1.6</a:t>
            </a:r>
          </a:p>
        </p:txBody>
      </p:sp>
      <p:sp>
        <p:nvSpPr>
          <p:cNvPr id="401411" name="Rectangle 4"/>
          <p:cNvSpPr>
            <a:spLocks noChangeArrowheads="1"/>
          </p:cNvSpPr>
          <p:nvPr/>
        </p:nvSpPr>
        <p:spPr bwMode="auto">
          <a:xfrm>
            <a:off x="1119188" y="5305425"/>
            <a:ext cx="2705100" cy="438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12" name="Rectangle 5"/>
          <p:cNvSpPr>
            <a:spLocks noChangeAspect="1" noChangeArrowheads="1"/>
          </p:cNvSpPr>
          <p:nvPr/>
        </p:nvSpPr>
        <p:spPr bwMode="auto">
          <a:xfrm>
            <a:off x="3736975" y="3638550"/>
            <a:ext cx="2303463" cy="2089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13" name="Freeform 6"/>
          <p:cNvSpPr>
            <a:spLocks noChangeAspect="1"/>
          </p:cNvSpPr>
          <p:nvPr/>
        </p:nvSpPr>
        <p:spPr bwMode="auto">
          <a:xfrm>
            <a:off x="1123950" y="3648075"/>
            <a:ext cx="2627313" cy="1676400"/>
          </a:xfrm>
          <a:custGeom>
            <a:avLst/>
            <a:gdLst>
              <a:gd name="T0" fmla="*/ 246 w 1655"/>
              <a:gd name="T1" fmla="*/ 942 h 1056"/>
              <a:gd name="T2" fmla="*/ 294 w 1655"/>
              <a:gd name="T3" fmla="*/ 900 h 1056"/>
              <a:gd name="T4" fmla="*/ 324 w 1655"/>
              <a:gd name="T5" fmla="*/ 894 h 1056"/>
              <a:gd name="T6" fmla="*/ 384 w 1655"/>
              <a:gd name="T7" fmla="*/ 846 h 1056"/>
              <a:gd name="T8" fmla="*/ 471 w 1655"/>
              <a:gd name="T9" fmla="*/ 783 h 1056"/>
              <a:gd name="T10" fmla="*/ 515 w 1655"/>
              <a:gd name="T11" fmla="*/ 744 h 1056"/>
              <a:gd name="T12" fmla="*/ 555 w 1655"/>
              <a:gd name="T13" fmla="*/ 690 h 1056"/>
              <a:gd name="T14" fmla="*/ 615 w 1655"/>
              <a:gd name="T15" fmla="*/ 627 h 1056"/>
              <a:gd name="T16" fmla="*/ 648 w 1655"/>
              <a:gd name="T17" fmla="*/ 582 h 1056"/>
              <a:gd name="T18" fmla="*/ 669 w 1655"/>
              <a:gd name="T19" fmla="*/ 561 h 1056"/>
              <a:gd name="T20" fmla="*/ 690 w 1655"/>
              <a:gd name="T21" fmla="*/ 570 h 1056"/>
              <a:gd name="T22" fmla="*/ 714 w 1655"/>
              <a:gd name="T23" fmla="*/ 570 h 1056"/>
              <a:gd name="T24" fmla="*/ 757 w 1655"/>
              <a:gd name="T25" fmla="*/ 539 h 1056"/>
              <a:gd name="T26" fmla="*/ 771 w 1655"/>
              <a:gd name="T27" fmla="*/ 501 h 1056"/>
              <a:gd name="T28" fmla="*/ 822 w 1655"/>
              <a:gd name="T29" fmla="*/ 468 h 1056"/>
              <a:gd name="T30" fmla="*/ 843 w 1655"/>
              <a:gd name="T31" fmla="*/ 438 h 1056"/>
              <a:gd name="T32" fmla="*/ 884 w 1655"/>
              <a:gd name="T33" fmla="*/ 467 h 1056"/>
              <a:gd name="T34" fmla="*/ 927 w 1655"/>
              <a:gd name="T35" fmla="*/ 480 h 1056"/>
              <a:gd name="T36" fmla="*/ 966 w 1655"/>
              <a:gd name="T37" fmla="*/ 480 h 1056"/>
              <a:gd name="T38" fmla="*/ 1017 w 1655"/>
              <a:gd name="T39" fmla="*/ 429 h 1056"/>
              <a:gd name="T40" fmla="*/ 1068 w 1655"/>
              <a:gd name="T41" fmla="*/ 375 h 1056"/>
              <a:gd name="T42" fmla="*/ 1122 w 1655"/>
              <a:gd name="T43" fmla="*/ 330 h 1056"/>
              <a:gd name="T44" fmla="*/ 1176 w 1655"/>
              <a:gd name="T45" fmla="*/ 297 h 1056"/>
              <a:gd name="T46" fmla="*/ 1221 w 1655"/>
              <a:gd name="T47" fmla="*/ 312 h 1056"/>
              <a:gd name="T48" fmla="*/ 1311 w 1655"/>
              <a:gd name="T49" fmla="*/ 267 h 1056"/>
              <a:gd name="T50" fmla="*/ 1329 w 1655"/>
              <a:gd name="T51" fmla="*/ 219 h 1056"/>
              <a:gd name="T52" fmla="*/ 1356 w 1655"/>
              <a:gd name="T53" fmla="*/ 210 h 1056"/>
              <a:gd name="T54" fmla="*/ 1398 w 1655"/>
              <a:gd name="T55" fmla="*/ 213 h 1056"/>
              <a:gd name="T56" fmla="*/ 1449 w 1655"/>
              <a:gd name="T57" fmla="*/ 195 h 1056"/>
              <a:gd name="T58" fmla="*/ 1491 w 1655"/>
              <a:gd name="T59" fmla="*/ 153 h 1056"/>
              <a:gd name="T60" fmla="*/ 1527 w 1655"/>
              <a:gd name="T61" fmla="*/ 102 h 1056"/>
              <a:gd name="T62" fmla="*/ 1557 w 1655"/>
              <a:gd name="T63" fmla="*/ 42 h 1056"/>
              <a:gd name="T64" fmla="*/ 1650 w 1655"/>
              <a:gd name="T65" fmla="*/ 0 h 1056"/>
              <a:gd name="T66" fmla="*/ 1655 w 1655"/>
              <a:gd name="T67" fmla="*/ 167 h 1056"/>
              <a:gd name="T68" fmla="*/ 1653 w 1655"/>
              <a:gd name="T69" fmla="*/ 1056 h 1056"/>
              <a:gd name="T70" fmla="*/ 1302 w 1655"/>
              <a:gd name="T71" fmla="*/ 1056 h 1056"/>
              <a:gd name="T72" fmla="*/ 1068 w 1655"/>
              <a:gd name="T73" fmla="*/ 1056 h 1056"/>
              <a:gd name="T74" fmla="*/ 0 w 1655"/>
              <a:gd name="T75" fmla="*/ 1056 h 1056"/>
              <a:gd name="T76" fmla="*/ 57 w 1655"/>
              <a:gd name="T77" fmla="*/ 1023 h 1056"/>
              <a:gd name="T78" fmla="*/ 105 w 1655"/>
              <a:gd name="T79" fmla="*/ 1011 h 1056"/>
              <a:gd name="T80" fmla="*/ 141 w 1655"/>
              <a:gd name="T81" fmla="*/ 990 h 1056"/>
              <a:gd name="T82" fmla="*/ 195 w 1655"/>
              <a:gd name="T83" fmla="*/ 951 h 1056"/>
              <a:gd name="T84" fmla="*/ 246 w 1655"/>
              <a:gd name="T85" fmla="*/ 942 h 10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55"/>
              <a:gd name="T130" fmla="*/ 0 h 1056"/>
              <a:gd name="T131" fmla="*/ 1655 w 1655"/>
              <a:gd name="T132" fmla="*/ 1056 h 10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55" h="1056">
                <a:moveTo>
                  <a:pt x="246" y="942"/>
                </a:moveTo>
                <a:lnTo>
                  <a:pt x="294" y="900"/>
                </a:lnTo>
                <a:lnTo>
                  <a:pt x="324" y="894"/>
                </a:lnTo>
                <a:lnTo>
                  <a:pt x="384" y="846"/>
                </a:lnTo>
                <a:lnTo>
                  <a:pt x="471" y="783"/>
                </a:lnTo>
                <a:lnTo>
                  <a:pt x="515" y="744"/>
                </a:lnTo>
                <a:lnTo>
                  <a:pt x="555" y="690"/>
                </a:lnTo>
                <a:lnTo>
                  <a:pt x="615" y="627"/>
                </a:lnTo>
                <a:lnTo>
                  <a:pt x="648" y="582"/>
                </a:lnTo>
                <a:lnTo>
                  <a:pt x="669" y="561"/>
                </a:lnTo>
                <a:lnTo>
                  <a:pt x="690" y="570"/>
                </a:lnTo>
                <a:lnTo>
                  <a:pt x="714" y="570"/>
                </a:lnTo>
                <a:lnTo>
                  <a:pt x="757" y="539"/>
                </a:lnTo>
                <a:lnTo>
                  <a:pt x="771" y="501"/>
                </a:lnTo>
                <a:lnTo>
                  <a:pt x="822" y="468"/>
                </a:lnTo>
                <a:lnTo>
                  <a:pt x="843" y="438"/>
                </a:lnTo>
                <a:lnTo>
                  <a:pt x="884" y="467"/>
                </a:lnTo>
                <a:lnTo>
                  <a:pt x="927" y="480"/>
                </a:lnTo>
                <a:lnTo>
                  <a:pt x="966" y="480"/>
                </a:lnTo>
                <a:lnTo>
                  <a:pt x="1017" y="429"/>
                </a:lnTo>
                <a:lnTo>
                  <a:pt x="1068" y="375"/>
                </a:lnTo>
                <a:lnTo>
                  <a:pt x="1122" y="330"/>
                </a:lnTo>
                <a:lnTo>
                  <a:pt x="1176" y="297"/>
                </a:lnTo>
                <a:lnTo>
                  <a:pt x="1221" y="312"/>
                </a:lnTo>
                <a:lnTo>
                  <a:pt x="1311" y="267"/>
                </a:lnTo>
                <a:lnTo>
                  <a:pt x="1329" y="219"/>
                </a:lnTo>
                <a:lnTo>
                  <a:pt x="1356" y="210"/>
                </a:lnTo>
                <a:lnTo>
                  <a:pt x="1398" y="213"/>
                </a:lnTo>
                <a:lnTo>
                  <a:pt x="1449" y="195"/>
                </a:lnTo>
                <a:lnTo>
                  <a:pt x="1491" y="153"/>
                </a:lnTo>
                <a:lnTo>
                  <a:pt x="1527" y="102"/>
                </a:lnTo>
                <a:lnTo>
                  <a:pt x="1557" y="42"/>
                </a:lnTo>
                <a:lnTo>
                  <a:pt x="1650" y="0"/>
                </a:lnTo>
                <a:lnTo>
                  <a:pt x="1655" y="167"/>
                </a:lnTo>
                <a:lnTo>
                  <a:pt x="1653" y="1056"/>
                </a:lnTo>
                <a:lnTo>
                  <a:pt x="1302" y="1056"/>
                </a:lnTo>
                <a:lnTo>
                  <a:pt x="1068" y="1056"/>
                </a:lnTo>
                <a:lnTo>
                  <a:pt x="0" y="1056"/>
                </a:lnTo>
                <a:lnTo>
                  <a:pt x="57" y="1023"/>
                </a:lnTo>
                <a:lnTo>
                  <a:pt x="105" y="1011"/>
                </a:lnTo>
                <a:lnTo>
                  <a:pt x="141" y="990"/>
                </a:lnTo>
                <a:lnTo>
                  <a:pt x="195" y="951"/>
                </a:lnTo>
                <a:lnTo>
                  <a:pt x="246" y="942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14" name="Line 7"/>
          <p:cNvSpPr>
            <a:spLocks noChangeAspect="1" noChangeShapeType="1"/>
          </p:cNvSpPr>
          <p:nvPr/>
        </p:nvSpPr>
        <p:spPr bwMode="auto">
          <a:xfrm>
            <a:off x="2347913" y="3875088"/>
            <a:ext cx="3270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5" name="AutoShape 8"/>
          <p:cNvSpPr>
            <a:spLocks noChangeAspect="1" noChangeArrowheads="1"/>
          </p:cNvSpPr>
          <p:nvPr/>
        </p:nvSpPr>
        <p:spPr bwMode="auto">
          <a:xfrm flipH="1">
            <a:off x="3805238" y="1603375"/>
            <a:ext cx="2230437" cy="2017713"/>
          </a:xfrm>
          <a:prstGeom prst="rtTriangl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1416" name="Line 9"/>
          <p:cNvSpPr>
            <a:spLocks noChangeAspect="1" noChangeShapeType="1"/>
          </p:cNvSpPr>
          <p:nvPr/>
        </p:nvSpPr>
        <p:spPr bwMode="auto">
          <a:xfrm>
            <a:off x="3762375" y="3652838"/>
            <a:ext cx="2276475" cy="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7" name="Line 10"/>
          <p:cNvSpPr>
            <a:spLocks noChangeAspect="1" noChangeShapeType="1"/>
          </p:cNvSpPr>
          <p:nvPr/>
        </p:nvSpPr>
        <p:spPr bwMode="auto">
          <a:xfrm>
            <a:off x="6019800" y="3648075"/>
            <a:ext cx="1003300" cy="576263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8" name="Text Box 11"/>
          <p:cNvSpPr txBox="1">
            <a:spLocks noChangeAspect="1" noChangeArrowheads="1"/>
          </p:cNvSpPr>
          <p:nvPr/>
        </p:nvSpPr>
        <p:spPr bwMode="auto">
          <a:xfrm>
            <a:off x="6589713" y="3057525"/>
            <a:ext cx="137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alibri" pitchFamily="34" charset="0"/>
              </a:rPr>
              <a:t>Interim Goal</a:t>
            </a:r>
          </a:p>
        </p:txBody>
      </p:sp>
      <p:sp>
        <p:nvSpPr>
          <p:cNvPr id="401419" name="Line 12"/>
          <p:cNvSpPr>
            <a:spLocks noChangeAspect="1" noChangeShapeType="1"/>
          </p:cNvSpPr>
          <p:nvPr/>
        </p:nvSpPr>
        <p:spPr bwMode="auto">
          <a:xfrm flipH="1">
            <a:off x="6215063" y="3254375"/>
            <a:ext cx="3841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0" name="Text Box 13"/>
          <p:cNvSpPr txBox="1">
            <a:spLocks noChangeAspect="1" noChangeArrowheads="1"/>
          </p:cNvSpPr>
          <p:nvPr/>
        </p:nvSpPr>
        <p:spPr bwMode="auto">
          <a:xfrm>
            <a:off x="1201738" y="1316038"/>
            <a:ext cx="1974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Billions of Tons  Carbon Emitted per Year</a:t>
            </a:r>
          </a:p>
        </p:txBody>
      </p:sp>
      <p:sp>
        <p:nvSpPr>
          <p:cNvPr id="401421" name="Rectangle 14"/>
          <p:cNvSpPr>
            <a:spLocks noChangeAspect="1" noChangeArrowheads="1"/>
          </p:cNvSpPr>
          <p:nvPr/>
        </p:nvSpPr>
        <p:spPr bwMode="auto">
          <a:xfrm rot="-2547904">
            <a:off x="3322638" y="1471613"/>
            <a:ext cx="4598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Current path = “ramp</a:t>
            </a:r>
            <a:r>
              <a:rPr lang="en-US" altLang="en-US" b="1">
                <a:latin typeface="Calibri" pitchFamily="34" charset="0"/>
              </a:rPr>
              <a:t>”</a:t>
            </a:r>
          </a:p>
        </p:txBody>
      </p:sp>
      <p:sp>
        <p:nvSpPr>
          <p:cNvPr id="401422" name="Rectangle 15"/>
          <p:cNvSpPr>
            <a:spLocks noChangeAspect="1" noChangeArrowheads="1"/>
          </p:cNvSpPr>
          <p:nvPr/>
        </p:nvSpPr>
        <p:spPr bwMode="auto">
          <a:xfrm>
            <a:off x="1085850" y="3495675"/>
            <a:ext cx="15716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Historical</a:t>
            </a:r>
          </a:p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 emissions</a:t>
            </a:r>
          </a:p>
        </p:txBody>
      </p:sp>
      <p:sp>
        <p:nvSpPr>
          <p:cNvPr id="401423" name="Text Box 16"/>
          <p:cNvSpPr txBox="1">
            <a:spLocks noChangeAspect="1" noChangeArrowheads="1"/>
          </p:cNvSpPr>
          <p:nvPr/>
        </p:nvSpPr>
        <p:spPr bwMode="auto">
          <a:xfrm>
            <a:off x="3932238" y="3698875"/>
            <a:ext cx="167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Calibri" pitchFamily="34" charset="0"/>
              </a:rPr>
              <a:t>Flat path</a:t>
            </a:r>
          </a:p>
        </p:txBody>
      </p:sp>
      <p:sp>
        <p:nvSpPr>
          <p:cNvPr id="401424" name="Text Box 17"/>
          <p:cNvSpPr txBox="1">
            <a:spLocks noChangeAspect="1" noChangeArrowheads="1"/>
          </p:cNvSpPr>
          <p:nvPr/>
        </p:nvSpPr>
        <p:spPr bwMode="auto">
          <a:xfrm>
            <a:off x="4495800" y="2840038"/>
            <a:ext cx="165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  <a:latin typeface="Calibri" pitchFamily="34" charset="0"/>
              </a:rPr>
              <a:t>Stabilization Triangle</a:t>
            </a:r>
          </a:p>
        </p:txBody>
      </p:sp>
      <p:sp>
        <p:nvSpPr>
          <p:cNvPr id="401425" name="Oval 18"/>
          <p:cNvSpPr>
            <a:spLocks noChangeAspect="1" noChangeArrowheads="1"/>
          </p:cNvSpPr>
          <p:nvPr/>
        </p:nvSpPr>
        <p:spPr bwMode="auto">
          <a:xfrm>
            <a:off x="5840413" y="3495675"/>
            <a:ext cx="357187" cy="3540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26" name="Line 19"/>
          <p:cNvSpPr>
            <a:spLocks noChangeShapeType="1"/>
          </p:cNvSpPr>
          <p:nvPr/>
        </p:nvSpPr>
        <p:spPr bwMode="auto">
          <a:xfrm flipV="1">
            <a:off x="3746500" y="1498600"/>
            <a:ext cx="2374900" cy="21463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7" name="Line 20"/>
          <p:cNvSpPr>
            <a:spLocks noChangeShapeType="1"/>
          </p:cNvSpPr>
          <p:nvPr/>
        </p:nvSpPr>
        <p:spPr bwMode="auto">
          <a:xfrm>
            <a:off x="1052513" y="574040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8" name="Line 21"/>
          <p:cNvSpPr>
            <a:spLocks noChangeShapeType="1"/>
          </p:cNvSpPr>
          <p:nvPr/>
        </p:nvSpPr>
        <p:spPr bwMode="auto">
          <a:xfrm>
            <a:off x="1052513" y="367665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9" name="Line 22"/>
          <p:cNvSpPr>
            <a:spLocks noChangeShapeType="1"/>
          </p:cNvSpPr>
          <p:nvPr/>
        </p:nvSpPr>
        <p:spPr bwMode="auto">
          <a:xfrm>
            <a:off x="1052513" y="1603375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0" name="Line 23"/>
          <p:cNvSpPr>
            <a:spLocks noChangeShapeType="1"/>
          </p:cNvSpPr>
          <p:nvPr/>
        </p:nvSpPr>
        <p:spPr bwMode="auto">
          <a:xfrm>
            <a:off x="1119188" y="5740400"/>
            <a:ext cx="73628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1" name="Line 24"/>
          <p:cNvSpPr>
            <a:spLocks noChangeShapeType="1"/>
          </p:cNvSpPr>
          <p:nvPr/>
        </p:nvSpPr>
        <p:spPr bwMode="auto">
          <a:xfrm flipV="1">
            <a:off x="1119188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2" name="Line 25"/>
          <p:cNvSpPr>
            <a:spLocks noChangeShapeType="1"/>
          </p:cNvSpPr>
          <p:nvPr/>
        </p:nvSpPr>
        <p:spPr bwMode="auto">
          <a:xfrm flipV="1">
            <a:off x="3421063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3" name="Line 26"/>
          <p:cNvSpPr>
            <a:spLocks noChangeShapeType="1"/>
          </p:cNvSpPr>
          <p:nvPr/>
        </p:nvSpPr>
        <p:spPr bwMode="auto">
          <a:xfrm flipV="1">
            <a:off x="5722938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4" name="Line 27"/>
          <p:cNvSpPr>
            <a:spLocks noChangeShapeType="1"/>
          </p:cNvSpPr>
          <p:nvPr/>
        </p:nvSpPr>
        <p:spPr bwMode="auto">
          <a:xfrm flipV="1">
            <a:off x="8016875" y="5740400"/>
            <a:ext cx="1588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5" name="Freeform 28"/>
          <p:cNvSpPr>
            <a:spLocks/>
          </p:cNvSpPr>
          <p:nvPr/>
        </p:nvSpPr>
        <p:spPr bwMode="auto">
          <a:xfrm>
            <a:off x="1119188" y="5283200"/>
            <a:ext cx="47625" cy="38100"/>
          </a:xfrm>
          <a:custGeom>
            <a:avLst/>
            <a:gdLst>
              <a:gd name="T0" fmla="*/ 0 w 30"/>
              <a:gd name="T1" fmla="*/ 24 h 24"/>
              <a:gd name="T2" fmla="*/ 12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36" name="Freeform 29"/>
          <p:cNvSpPr>
            <a:spLocks/>
          </p:cNvSpPr>
          <p:nvPr/>
        </p:nvSpPr>
        <p:spPr bwMode="auto">
          <a:xfrm>
            <a:off x="1166813" y="527367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37" name="Line 30"/>
          <p:cNvSpPr>
            <a:spLocks noChangeShapeType="1"/>
          </p:cNvSpPr>
          <p:nvPr/>
        </p:nvSpPr>
        <p:spPr bwMode="auto">
          <a:xfrm flipV="1">
            <a:off x="1214438" y="5264150"/>
            <a:ext cx="47625" cy="9525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8" name="Freeform 31"/>
          <p:cNvSpPr>
            <a:spLocks/>
          </p:cNvSpPr>
          <p:nvPr/>
        </p:nvSpPr>
        <p:spPr bwMode="auto">
          <a:xfrm>
            <a:off x="1262063" y="5254625"/>
            <a:ext cx="38100" cy="9525"/>
          </a:xfrm>
          <a:custGeom>
            <a:avLst/>
            <a:gdLst>
              <a:gd name="T0" fmla="*/ 0 w 24"/>
              <a:gd name="T1" fmla="*/ 6 h 6"/>
              <a:gd name="T2" fmla="*/ 12 w 24"/>
              <a:gd name="T3" fmla="*/ 6 h 6"/>
              <a:gd name="T4" fmla="*/ 24 w 24"/>
              <a:gd name="T5" fmla="*/ 0 h 6"/>
              <a:gd name="T6" fmla="*/ 0 60000 65536"/>
              <a:gd name="T7" fmla="*/ 0 60000 65536"/>
              <a:gd name="T8" fmla="*/ 0 60000 65536"/>
              <a:gd name="T9" fmla="*/ 0 w 24"/>
              <a:gd name="T10" fmla="*/ 0 h 6"/>
              <a:gd name="T11" fmla="*/ 24 w 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">
                <a:moveTo>
                  <a:pt x="0" y="6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39" name="Freeform 32"/>
          <p:cNvSpPr>
            <a:spLocks/>
          </p:cNvSpPr>
          <p:nvPr/>
        </p:nvSpPr>
        <p:spPr bwMode="auto">
          <a:xfrm>
            <a:off x="1300163" y="5207000"/>
            <a:ext cx="46037" cy="47625"/>
          </a:xfrm>
          <a:custGeom>
            <a:avLst/>
            <a:gdLst>
              <a:gd name="T0" fmla="*/ 0 w 29"/>
              <a:gd name="T1" fmla="*/ 30 h 30"/>
              <a:gd name="T2" fmla="*/ 12 w 29"/>
              <a:gd name="T3" fmla="*/ 18 h 30"/>
              <a:gd name="T4" fmla="*/ 29 w 29"/>
              <a:gd name="T5" fmla="*/ 0 h 30"/>
              <a:gd name="T6" fmla="*/ 0 60000 65536"/>
              <a:gd name="T7" fmla="*/ 0 60000 65536"/>
              <a:gd name="T8" fmla="*/ 0 60000 65536"/>
              <a:gd name="T9" fmla="*/ 0 w 29"/>
              <a:gd name="T10" fmla="*/ 0 h 30"/>
              <a:gd name="T11" fmla="*/ 29 w 2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30">
                <a:moveTo>
                  <a:pt x="0" y="30"/>
                </a:moveTo>
                <a:lnTo>
                  <a:pt x="12" y="18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40" name="Freeform 33"/>
          <p:cNvSpPr>
            <a:spLocks/>
          </p:cNvSpPr>
          <p:nvPr/>
        </p:nvSpPr>
        <p:spPr bwMode="auto">
          <a:xfrm>
            <a:off x="1346200" y="5178425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41" name="Freeform 34"/>
          <p:cNvSpPr>
            <a:spLocks/>
          </p:cNvSpPr>
          <p:nvPr/>
        </p:nvSpPr>
        <p:spPr bwMode="auto">
          <a:xfrm>
            <a:off x="1393825" y="5149850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42" name="Freeform 35"/>
          <p:cNvSpPr>
            <a:spLocks/>
          </p:cNvSpPr>
          <p:nvPr/>
        </p:nvSpPr>
        <p:spPr bwMode="auto">
          <a:xfrm>
            <a:off x="1441450" y="514032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43" name="Freeform 36"/>
          <p:cNvSpPr>
            <a:spLocks/>
          </p:cNvSpPr>
          <p:nvPr/>
        </p:nvSpPr>
        <p:spPr bwMode="auto">
          <a:xfrm>
            <a:off x="1489075" y="5103813"/>
            <a:ext cx="47625" cy="36512"/>
          </a:xfrm>
          <a:custGeom>
            <a:avLst/>
            <a:gdLst>
              <a:gd name="T0" fmla="*/ 0 w 30"/>
              <a:gd name="T1" fmla="*/ 23 h 23"/>
              <a:gd name="T2" fmla="*/ 18 w 30"/>
              <a:gd name="T3" fmla="*/ 11 h 23"/>
              <a:gd name="T4" fmla="*/ 30 w 30"/>
              <a:gd name="T5" fmla="*/ 0 h 23"/>
              <a:gd name="T6" fmla="*/ 0 60000 65536"/>
              <a:gd name="T7" fmla="*/ 0 60000 65536"/>
              <a:gd name="T8" fmla="*/ 0 60000 65536"/>
              <a:gd name="T9" fmla="*/ 0 w 30"/>
              <a:gd name="T10" fmla="*/ 0 h 23"/>
              <a:gd name="T11" fmla="*/ 30 w 3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3">
                <a:moveTo>
                  <a:pt x="0" y="23"/>
                </a:moveTo>
                <a:lnTo>
                  <a:pt x="18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44" name="Freeform 37"/>
          <p:cNvSpPr>
            <a:spLocks/>
          </p:cNvSpPr>
          <p:nvPr/>
        </p:nvSpPr>
        <p:spPr bwMode="auto">
          <a:xfrm>
            <a:off x="1536700" y="5075238"/>
            <a:ext cx="38100" cy="28575"/>
          </a:xfrm>
          <a:custGeom>
            <a:avLst/>
            <a:gdLst>
              <a:gd name="T0" fmla="*/ 0 w 24"/>
              <a:gd name="T1" fmla="*/ 18 h 18"/>
              <a:gd name="T2" fmla="*/ 12 w 24"/>
              <a:gd name="T3" fmla="*/ 6 h 18"/>
              <a:gd name="T4" fmla="*/ 24 w 24"/>
              <a:gd name="T5" fmla="*/ 0 h 18"/>
              <a:gd name="T6" fmla="*/ 0 60000 65536"/>
              <a:gd name="T7" fmla="*/ 0 60000 65536"/>
              <a:gd name="T8" fmla="*/ 0 60000 65536"/>
              <a:gd name="T9" fmla="*/ 0 w 24"/>
              <a:gd name="T10" fmla="*/ 0 h 18"/>
              <a:gd name="T11" fmla="*/ 24 w 2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8">
                <a:moveTo>
                  <a:pt x="0" y="18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45" name="Freeform 38"/>
          <p:cNvSpPr>
            <a:spLocks/>
          </p:cNvSpPr>
          <p:nvPr/>
        </p:nvSpPr>
        <p:spPr bwMode="auto">
          <a:xfrm>
            <a:off x="1574800" y="506571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46" name="Line 39"/>
          <p:cNvSpPr>
            <a:spLocks noChangeShapeType="1"/>
          </p:cNvSpPr>
          <p:nvPr/>
        </p:nvSpPr>
        <p:spPr bwMode="auto">
          <a:xfrm flipV="1">
            <a:off x="1622425" y="5046663"/>
            <a:ext cx="47625" cy="1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47" name="Line 40"/>
          <p:cNvSpPr>
            <a:spLocks noChangeShapeType="1"/>
          </p:cNvSpPr>
          <p:nvPr/>
        </p:nvSpPr>
        <p:spPr bwMode="auto">
          <a:xfrm flipV="1">
            <a:off x="1670050" y="50085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48" name="Line 41"/>
          <p:cNvSpPr>
            <a:spLocks noChangeShapeType="1"/>
          </p:cNvSpPr>
          <p:nvPr/>
        </p:nvSpPr>
        <p:spPr bwMode="auto">
          <a:xfrm flipV="1">
            <a:off x="1717675" y="4960938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49" name="Line 42"/>
          <p:cNvSpPr>
            <a:spLocks noChangeShapeType="1"/>
          </p:cNvSpPr>
          <p:nvPr/>
        </p:nvSpPr>
        <p:spPr bwMode="auto">
          <a:xfrm flipV="1">
            <a:off x="1765300" y="4922838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50" name="Line 43"/>
          <p:cNvSpPr>
            <a:spLocks noChangeShapeType="1"/>
          </p:cNvSpPr>
          <p:nvPr/>
        </p:nvSpPr>
        <p:spPr bwMode="auto">
          <a:xfrm flipV="1">
            <a:off x="1812925" y="4884738"/>
            <a:ext cx="38100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51" name="Freeform 44"/>
          <p:cNvSpPr>
            <a:spLocks/>
          </p:cNvSpPr>
          <p:nvPr/>
        </p:nvSpPr>
        <p:spPr bwMode="auto">
          <a:xfrm>
            <a:off x="1851025" y="4856163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12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52" name="Freeform 45"/>
          <p:cNvSpPr>
            <a:spLocks/>
          </p:cNvSpPr>
          <p:nvPr/>
        </p:nvSpPr>
        <p:spPr bwMode="auto">
          <a:xfrm>
            <a:off x="1898650" y="4808538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53" name="Freeform 46"/>
          <p:cNvSpPr>
            <a:spLocks/>
          </p:cNvSpPr>
          <p:nvPr/>
        </p:nvSpPr>
        <p:spPr bwMode="auto">
          <a:xfrm>
            <a:off x="1946275" y="4760913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54" name="Freeform 47"/>
          <p:cNvSpPr>
            <a:spLocks/>
          </p:cNvSpPr>
          <p:nvPr/>
        </p:nvSpPr>
        <p:spPr bwMode="auto">
          <a:xfrm>
            <a:off x="1993900" y="4684713"/>
            <a:ext cx="47625" cy="76200"/>
          </a:xfrm>
          <a:custGeom>
            <a:avLst/>
            <a:gdLst>
              <a:gd name="T0" fmla="*/ 0 w 30"/>
              <a:gd name="T1" fmla="*/ 48 h 48"/>
              <a:gd name="T2" fmla="*/ 12 w 30"/>
              <a:gd name="T3" fmla="*/ 24 h 48"/>
              <a:gd name="T4" fmla="*/ 30 w 30"/>
              <a:gd name="T5" fmla="*/ 0 h 48"/>
              <a:gd name="T6" fmla="*/ 0 60000 65536"/>
              <a:gd name="T7" fmla="*/ 0 60000 65536"/>
              <a:gd name="T8" fmla="*/ 0 60000 65536"/>
              <a:gd name="T9" fmla="*/ 0 w 30"/>
              <a:gd name="T10" fmla="*/ 0 h 48"/>
              <a:gd name="T11" fmla="*/ 30 w 3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8">
                <a:moveTo>
                  <a:pt x="0" y="48"/>
                </a:moveTo>
                <a:lnTo>
                  <a:pt x="12" y="24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55" name="Freeform 48"/>
          <p:cNvSpPr>
            <a:spLocks/>
          </p:cNvSpPr>
          <p:nvPr/>
        </p:nvSpPr>
        <p:spPr bwMode="auto">
          <a:xfrm>
            <a:off x="2041525" y="464661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56" name="Line 49"/>
          <p:cNvSpPr>
            <a:spLocks noChangeShapeType="1"/>
          </p:cNvSpPr>
          <p:nvPr/>
        </p:nvSpPr>
        <p:spPr bwMode="auto">
          <a:xfrm flipV="1">
            <a:off x="2089150" y="4598988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57" name="Freeform 50"/>
          <p:cNvSpPr>
            <a:spLocks/>
          </p:cNvSpPr>
          <p:nvPr/>
        </p:nvSpPr>
        <p:spPr bwMode="auto">
          <a:xfrm>
            <a:off x="2127250" y="4541838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24 w 30"/>
              <a:gd name="T5" fmla="*/ 6 h 36"/>
              <a:gd name="T6" fmla="*/ 30 w 30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6"/>
              <a:gd name="T14" fmla="*/ 30 w 3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58" name="Freeform 51"/>
          <p:cNvSpPr>
            <a:spLocks/>
          </p:cNvSpPr>
          <p:nvPr/>
        </p:nvSpPr>
        <p:spPr bwMode="auto">
          <a:xfrm>
            <a:off x="2174875" y="4541838"/>
            <a:ext cx="47625" cy="1587"/>
          </a:xfrm>
          <a:custGeom>
            <a:avLst/>
            <a:gdLst>
              <a:gd name="T0" fmla="*/ 0 w 30"/>
              <a:gd name="T1" fmla="*/ 0 h 1587"/>
              <a:gd name="T2" fmla="*/ 12 w 30"/>
              <a:gd name="T3" fmla="*/ 0 h 1587"/>
              <a:gd name="T4" fmla="*/ 30 w 30"/>
              <a:gd name="T5" fmla="*/ 0 h 1587"/>
              <a:gd name="T6" fmla="*/ 0 60000 65536"/>
              <a:gd name="T7" fmla="*/ 0 60000 65536"/>
              <a:gd name="T8" fmla="*/ 0 60000 65536"/>
              <a:gd name="T9" fmla="*/ 0 w 30"/>
              <a:gd name="T10" fmla="*/ 0 h 1587"/>
              <a:gd name="T11" fmla="*/ 30 w 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7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59" name="Freeform 52"/>
          <p:cNvSpPr>
            <a:spLocks/>
          </p:cNvSpPr>
          <p:nvPr/>
        </p:nvSpPr>
        <p:spPr bwMode="auto">
          <a:xfrm>
            <a:off x="2222500" y="4541838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24 w 30"/>
              <a:gd name="T5" fmla="*/ 6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24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0" name="Freeform 53"/>
          <p:cNvSpPr>
            <a:spLocks/>
          </p:cNvSpPr>
          <p:nvPr/>
        </p:nvSpPr>
        <p:spPr bwMode="auto">
          <a:xfrm>
            <a:off x="2270125" y="447516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42 h 48"/>
              <a:gd name="T4" fmla="*/ 12 w 30"/>
              <a:gd name="T5" fmla="*/ 24 h 48"/>
              <a:gd name="T6" fmla="*/ 24 w 30"/>
              <a:gd name="T7" fmla="*/ 12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42"/>
                </a:lnTo>
                <a:lnTo>
                  <a:pt x="12" y="24"/>
                </a:lnTo>
                <a:lnTo>
                  <a:pt x="24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1" name="Freeform 54"/>
          <p:cNvSpPr>
            <a:spLocks/>
          </p:cNvSpPr>
          <p:nvPr/>
        </p:nvSpPr>
        <p:spPr bwMode="auto">
          <a:xfrm>
            <a:off x="2317750" y="443706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2" name="Freeform 55"/>
          <p:cNvSpPr>
            <a:spLocks/>
          </p:cNvSpPr>
          <p:nvPr/>
        </p:nvSpPr>
        <p:spPr bwMode="auto">
          <a:xfrm>
            <a:off x="2365375" y="4418013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3" name="Freeform 56"/>
          <p:cNvSpPr>
            <a:spLocks/>
          </p:cNvSpPr>
          <p:nvPr/>
        </p:nvSpPr>
        <p:spPr bwMode="auto">
          <a:xfrm>
            <a:off x="2403475" y="434181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36 h 48"/>
              <a:gd name="T4" fmla="*/ 12 w 30"/>
              <a:gd name="T5" fmla="*/ 24 h 48"/>
              <a:gd name="T6" fmla="*/ 24 w 30"/>
              <a:gd name="T7" fmla="*/ 6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36"/>
                </a:lnTo>
                <a:lnTo>
                  <a:pt x="12" y="24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4" name="Freeform 57"/>
          <p:cNvSpPr>
            <a:spLocks/>
          </p:cNvSpPr>
          <p:nvPr/>
        </p:nvSpPr>
        <p:spPr bwMode="auto">
          <a:xfrm>
            <a:off x="2451100" y="4341813"/>
            <a:ext cx="47625" cy="19050"/>
          </a:xfrm>
          <a:custGeom>
            <a:avLst/>
            <a:gdLst>
              <a:gd name="T0" fmla="*/ 0 w 30"/>
              <a:gd name="T1" fmla="*/ 0 h 12"/>
              <a:gd name="T2" fmla="*/ 6 w 30"/>
              <a:gd name="T3" fmla="*/ 0 h 12"/>
              <a:gd name="T4" fmla="*/ 12 w 30"/>
              <a:gd name="T5" fmla="*/ 0 h 12"/>
              <a:gd name="T6" fmla="*/ 30 w 30"/>
              <a:gd name="T7" fmla="*/ 12 h 12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2"/>
              <a:gd name="T14" fmla="*/ 30 w 30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12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5" name="Freeform 58"/>
          <p:cNvSpPr>
            <a:spLocks/>
          </p:cNvSpPr>
          <p:nvPr/>
        </p:nvSpPr>
        <p:spPr bwMode="auto">
          <a:xfrm>
            <a:off x="2498725" y="4360863"/>
            <a:ext cx="47625" cy="38100"/>
          </a:xfrm>
          <a:custGeom>
            <a:avLst/>
            <a:gdLst>
              <a:gd name="T0" fmla="*/ 0 w 30"/>
              <a:gd name="T1" fmla="*/ 0 h 24"/>
              <a:gd name="T2" fmla="*/ 12 w 30"/>
              <a:gd name="T3" fmla="*/ 12 h 24"/>
              <a:gd name="T4" fmla="*/ 30 w 30"/>
              <a:gd name="T5" fmla="*/ 24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0"/>
                </a:moveTo>
                <a:lnTo>
                  <a:pt x="12" y="12"/>
                </a:lnTo>
                <a:lnTo>
                  <a:pt x="30" y="24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6" name="Freeform 59"/>
          <p:cNvSpPr>
            <a:spLocks/>
          </p:cNvSpPr>
          <p:nvPr/>
        </p:nvSpPr>
        <p:spPr bwMode="auto">
          <a:xfrm>
            <a:off x="2546350" y="4398963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7" name="Freeform 60"/>
          <p:cNvSpPr>
            <a:spLocks/>
          </p:cNvSpPr>
          <p:nvPr/>
        </p:nvSpPr>
        <p:spPr bwMode="auto">
          <a:xfrm>
            <a:off x="2593975" y="4408488"/>
            <a:ext cx="47625" cy="9525"/>
          </a:xfrm>
          <a:custGeom>
            <a:avLst/>
            <a:gdLst>
              <a:gd name="T0" fmla="*/ 0 w 30"/>
              <a:gd name="T1" fmla="*/ 0 h 6"/>
              <a:gd name="T2" fmla="*/ 18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8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8" name="Freeform 61"/>
          <p:cNvSpPr>
            <a:spLocks/>
          </p:cNvSpPr>
          <p:nvPr/>
        </p:nvSpPr>
        <p:spPr bwMode="auto">
          <a:xfrm>
            <a:off x="2641600" y="4370388"/>
            <a:ext cx="38100" cy="47625"/>
          </a:xfrm>
          <a:custGeom>
            <a:avLst/>
            <a:gdLst>
              <a:gd name="T0" fmla="*/ 0 w 24"/>
              <a:gd name="T1" fmla="*/ 30 h 30"/>
              <a:gd name="T2" fmla="*/ 6 w 24"/>
              <a:gd name="T3" fmla="*/ 24 h 30"/>
              <a:gd name="T4" fmla="*/ 12 w 24"/>
              <a:gd name="T5" fmla="*/ 18 h 30"/>
              <a:gd name="T6" fmla="*/ 24 w 2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0"/>
              <a:gd name="T14" fmla="*/ 24 w 2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69" name="Line 62"/>
          <p:cNvSpPr>
            <a:spLocks noChangeShapeType="1"/>
          </p:cNvSpPr>
          <p:nvPr/>
        </p:nvSpPr>
        <p:spPr bwMode="auto">
          <a:xfrm flipV="1">
            <a:off x="2679700" y="4322763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70" name="Line 63"/>
          <p:cNvSpPr>
            <a:spLocks noChangeShapeType="1"/>
          </p:cNvSpPr>
          <p:nvPr/>
        </p:nvSpPr>
        <p:spPr bwMode="auto">
          <a:xfrm flipV="1">
            <a:off x="2727325" y="42846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71" name="Freeform 64"/>
          <p:cNvSpPr>
            <a:spLocks/>
          </p:cNvSpPr>
          <p:nvPr/>
        </p:nvSpPr>
        <p:spPr bwMode="auto">
          <a:xfrm>
            <a:off x="2774950" y="4246563"/>
            <a:ext cx="46038" cy="38100"/>
          </a:xfrm>
          <a:custGeom>
            <a:avLst/>
            <a:gdLst>
              <a:gd name="T0" fmla="*/ 0 w 29"/>
              <a:gd name="T1" fmla="*/ 24 h 24"/>
              <a:gd name="T2" fmla="*/ 11 w 29"/>
              <a:gd name="T3" fmla="*/ 12 h 24"/>
              <a:gd name="T4" fmla="*/ 29 w 29"/>
              <a:gd name="T5" fmla="*/ 0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0" y="24"/>
                </a:moveTo>
                <a:lnTo>
                  <a:pt x="11" y="12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2" name="Freeform 65"/>
          <p:cNvSpPr>
            <a:spLocks/>
          </p:cNvSpPr>
          <p:nvPr/>
        </p:nvSpPr>
        <p:spPr bwMode="auto">
          <a:xfrm>
            <a:off x="2820988" y="4189413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30 w 30"/>
              <a:gd name="T5" fmla="*/ 0 h 36"/>
              <a:gd name="T6" fmla="*/ 0 60000 65536"/>
              <a:gd name="T7" fmla="*/ 0 60000 65536"/>
              <a:gd name="T8" fmla="*/ 0 60000 65536"/>
              <a:gd name="T9" fmla="*/ 0 w 30"/>
              <a:gd name="T10" fmla="*/ 0 h 36"/>
              <a:gd name="T11" fmla="*/ 30 w 3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3" name="Freeform 66"/>
          <p:cNvSpPr>
            <a:spLocks/>
          </p:cNvSpPr>
          <p:nvPr/>
        </p:nvSpPr>
        <p:spPr bwMode="auto">
          <a:xfrm>
            <a:off x="2868613" y="4160838"/>
            <a:ext cx="47625" cy="28575"/>
          </a:xfrm>
          <a:custGeom>
            <a:avLst/>
            <a:gdLst>
              <a:gd name="T0" fmla="*/ 0 w 30"/>
              <a:gd name="T1" fmla="*/ 18 h 18"/>
              <a:gd name="T2" fmla="*/ 18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8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4" name="Freeform 67"/>
          <p:cNvSpPr>
            <a:spLocks/>
          </p:cNvSpPr>
          <p:nvPr/>
        </p:nvSpPr>
        <p:spPr bwMode="auto">
          <a:xfrm>
            <a:off x="2916238" y="4141788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24 w 24"/>
              <a:gd name="T5" fmla="*/ 0 h 12"/>
              <a:gd name="T6" fmla="*/ 0 60000 65536"/>
              <a:gd name="T7" fmla="*/ 0 60000 65536"/>
              <a:gd name="T8" fmla="*/ 0 60000 65536"/>
              <a:gd name="T9" fmla="*/ 0 w 24"/>
              <a:gd name="T10" fmla="*/ 0 h 12"/>
              <a:gd name="T11" fmla="*/ 24 w 2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5" name="Freeform 68"/>
          <p:cNvSpPr>
            <a:spLocks/>
          </p:cNvSpPr>
          <p:nvPr/>
        </p:nvSpPr>
        <p:spPr bwMode="auto">
          <a:xfrm>
            <a:off x="2954338" y="4105275"/>
            <a:ext cx="47625" cy="36513"/>
          </a:xfrm>
          <a:custGeom>
            <a:avLst/>
            <a:gdLst>
              <a:gd name="T0" fmla="*/ 0 w 30"/>
              <a:gd name="T1" fmla="*/ 23 h 23"/>
              <a:gd name="T2" fmla="*/ 12 w 30"/>
              <a:gd name="T3" fmla="*/ 11 h 23"/>
              <a:gd name="T4" fmla="*/ 24 w 30"/>
              <a:gd name="T5" fmla="*/ 0 h 23"/>
              <a:gd name="T6" fmla="*/ 30 w 30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3"/>
              <a:gd name="T14" fmla="*/ 30 w 30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3">
                <a:moveTo>
                  <a:pt x="0" y="23"/>
                </a:moveTo>
                <a:lnTo>
                  <a:pt x="12" y="1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6" name="Freeform 69"/>
          <p:cNvSpPr>
            <a:spLocks/>
          </p:cNvSpPr>
          <p:nvPr/>
        </p:nvSpPr>
        <p:spPr bwMode="auto">
          <a:xfrm>
            <a:off x="3001963" y="4105275"/>
            <a:ext cx="47625" cy="36513"/>
          </a:xfrm>
          <a:custGeom>
            <a:avLst/>
            <a:gdLst>
              <a:gd name="T0" fmla="*/ 0 w 30"/>
              <a:gd name="T1" fmla="*/ 0 h 23"/>
              <a:gd name="T2" fmla="*/ 6 w 30"/>
              <a:gd name="T3" fmla="*/ 6 h 23"/>
              <a:gd name="T4" fmla="*/ 12 w 30"/>
              <a:gd name="T5" fmla="*/ 11 h 23"/>
              <a:gd name="T6" fmla="*/ 24 w 30"/>
              <a:gd name="T7" fmla="*/ 17 h 23"/>
              <a:gd name="T8" fmla="*/ 30 w 30"/>
              <a:gd name="T9" fmla="*/ 23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3"/>
              <a:gd name="T17" fmla="*/ 30 w 3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3">
                <a:moveTo>
                  <a:pt x="0" y="0"/>
                </a:moveTo>
                <a:lnTo>
                  <a:pt x="6" y="6"/>
                </a:lnTo>
                <a:lnTo>
                  <a:pt x="12" y="11"/>
                </a:lnTo>
                <a:lnTo>
                  <a:pt x="24" y="17"/>
                </a:lnTo>
                <a:lnTo>
                  <a:pt x="30" y="23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7" name="Freeform 70"/>
          <p:cNvSpPr>
            <a:spLocks/>
          </p:cNvSpPr>
          <p:nvPr/>
        </p:nvSpPr>
        <p:spPr bwMode="auto">
          <a:xfrm>
            <a:off x="3049588" y="413226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8" name="Freeform 71"/>
          <p:cNvSpPr>
            <a:spLocks/>
          </p:cNvSpPr>
          <p:nvPr/>
        </p:nvSpPr>
        <p:spPr bwMode="auto">
          <a:xfrm>
            <a:off x="3097213" y="4105275"/>
            <a:ext cx="47625" cy="26988"/>
          </a:xfrm>
          <a:custGeom>
            <a:avLst/>
            <a:gdLst>
              <a:gd name="T0" fmla="*/ 0 w 30"/>
              <a:gd name="T1" fmla="*/ 17 h 17"/>
              <a:gd name="T2" fmla="*/ 12 w 30"/>
              <a:gd name="T3" fmla="*/ 11 h 17"/>
              <a:gd name="T4" fmla="*/ 30 w 30"/>
              <a:gd name="T5" fmla="*/ 0 h 17"/>
              <a:gd name="T6" fmla="*/ 0 60000 65536"/>
              <a:gd name="T7" fmla="*/ 0 60000 65536"/>
              <a:gd name="T8" fmla="*/ 0 60000 65536"/>
              <a:gd name="T9" fmla="*/ 0 w 30"/>
              <a:gd name="T10" fmla="*/ 0 h 17"/>
              <a:gd name="T11" fmla="*/ 30 w 3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7">
                <a:moveTo>
                  <a:pt x="0" y="17"/>
                </a:moveTo>
                <a:lnTo>
                  <a:pt x="12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79" name="Line 72"/>
          <p:cNvSpPr>
            <a:spLocks noChangeShapeType="1"/>
          </p:cNvSpPr>
          <p:nvPr/>
        </p:nvSpPr>
        <p:spPr bwMode="auto">
          <a:xfrm flipV="1">
            <a:off x="3144838" y="4067175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80" name="Line 73"/>
          <p:cNvSpPr>
            <a:spLocks noChangeShapeType="1"/>
          </p:cNvSpPr>
          <p:nvPr/>
        </p:nvSpPr>
        <p:spPr bwMode="auto">
          <a:xfrm flipV="1">
            <a:off x="3192463" y="4019550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81" name="Freeform 74"/>
          <p:cNvSpPr>
            <a:spLocks/>
          </p:cNvSpPr>
          <p:nvPr/>
        </p:nvSpPr>
        <p:spPr bwMode="auto">
          <a:xfrm>
            <a:off x="3230563" y="3971925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2 h 30"/>
              <a:gd name="T4" fmla="*/ 24 w 30"/>
              <a:gd name="T5" fmla="*/ 6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12" y="12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82" name="Freeform 75"/>
          <p:cNvSpPr>
            <a:spLocks/>
          </p:cNvSpPr>
          <p:nvPr/>
        </p:nvSpPr>
        <p:spPr bwMode="auto">
          <a:xfrm>
            <a:off x="3278188" y="3971925"/>
            <a:ext cx="47625" cy="9525"/>
          </a:xfrm>
          <a:custGeom>
            <a:avLst/>
            <a:gdLst>
              <a:gd name="T0" fmla="*/ 0 w 30"/>
              <a:gd name="T1" fmla="*/ 0 h 6"/>
              <a:gd name="T2" fmla="*/ 6 w 30"/>
              <a:gd name="T3" fmla="*/ 0 h 6"/>
              <a:gd name="T4" fmla="*/ 12 w 30"/>
              <a:gd name="T5" fmla="*/ 0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83" name="Freeform 76"/>
          <p:cNvSpPr>
            <a:spLocks/>
          </p:cNvSpPr>
          <p:nvPr/>
        </p:nvSpPr>
        <p:spPr bwMode="auto">
          <a:xfrm>
            <a:off x="3325813" y="3981450"/>
            <a:ext cx="47625" cy="1588"/>
          </a:xfrm>
          <a:custGeom>
            <a:avLst/>
            <a:gdLst>
              <a:gd name="T0" fmla="*/ 0 w 30"/>
              <a:gd name="T1" fmla="*/ 0 h 1588"/>
              <a:gd name="T2" fmla="*/ 12 w 30"/>
              <a:gd name="T3" fmla="*/ 0 h 1588"/>
              <a:gd name="T4" fmla="*/ 30 w 30"/>
              <a:gd name="T5" fmla="*/ 0 h 1588"/>
              <a:gd name="T6" fmla="*/ 0 60000 65536"/>
              <a:gd name="T7" fmla="*/ 0 60000 65536"/>
              <a:gd name="T8" fmla="*/ 0 60000 65536"/>
              <a:gd name="T9" fmla="*/ 0 w 30"/>
              <a:gd name="T10" fmla="*/ 0 h 1588"/>
              <a:gd name="T11" fmla="*/ 30 w 3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8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84" name="Freeform 77"/>
          <p:cNvSpPr>
            <a:spLocks/>
          </p:cNvSpPr>
          <p:nvPr/>
        </p:nvSpPr>
        <p:spPr bwMode="auto">
          <a:xfrm>
            <a:off x="3373438" y="3933825"/>
            <a:ext cx="47625" cy="47625"/>
          </a:xfrm>
          <a:custGeom>
            <a:avLst/>
            <a:gdLst>
              <a:gd name="T0" fmla="*/ 0 w 30"/>
              <a:gd name="T1" fmla="*/ 30 h 30"/>
              <a:gd name="T2" fmla="*/ 6 w 30"/>
              <a:gd name="T3" fmla="*/ 24 h 30"/>
              <a:gd name="T4" fmla="*/ 12 w 30"/>
              <a:gd name="T5" fmla="*/ 18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85" name="Line 78"/>
          <p:cNvSpPr>
            <a:spLocks noChangeShapeType="1"/>
          </p:cNvSpPr>
          <p:nvPr/>
        </p:nvSpPr>
        <p:spPr bwMode="auto">
          <a:xfrm flipV="1">
            <a:off x="3421063" y="3905250"/>
            <a:ext cx="47625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86" name="Freeform 79"/>
          <p:cNvSpPr>
            <a:spLocks/>
          </p:cNvSpPr>
          <p:nvPr/>
        </p:nvSpPr>
        <p:spPr bwMode="auto">
          <a:xfrm>
            <a:off x="3468688" y="3886200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87" name="Freeform 80"/>
          <p:cNvSpPr>
            <a:spLocks/>
          </p:cNvSpPr>
          <p:nvPr/>
        </p:nvSpPr>
        <p:spPr bwMode="auto">
          <a:xfrm>
            <a:off x="3506788" y="3800475"/>
            <a:ext cx="47625" cy="85725"/>
          </a:xfrm>
          <a:custGeom>
            <a:avLst/>
            <a:gdLst>
              <a:gd name="T0" fmla="*/ 0 w 30"/>
              <a:gd name="T1" fmla="*/ 54 h 54"/>
              <a:gd name="T2" fmla="*/ 6 w 30"/>
              <a:gd name="T3" fmla="*/ 42 h 54"/>
              <a:gd name="T4" fmla="*/ 12 w 30"/>
              <a:gd name="T5" fmla="*/ 30 h 54"/>
              <a:gd name="T6" fmla="*/ 30 w 30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54"/>
              <a:gd name="T14" fmla="*/ 30 w 30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54">
                <a:moveTo>
                  <a:pt x="0" y="54"/>
                </a:moveTo>
                <a:lnTo>
                  <a:pt x="6" y="42"/>
                </a:lnTo>
                <a:lnTo>
                  <a:pt x="12" y="3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88" name="Freeform 81"/>
          <p:cNvSpPr>
            <a:spLocks/>
          </p:cNvSpPr>
          <p:nvPr/>
        </p:nvSpPr>
        <p:spPr bwMode="auto">
          <a:xfrm>
            <a:off x="3554413" y="3695700"/>
            <a:ext cx="47625" cy="104775"/>
          </a:xfrm>
          <a:custGeom>
            <a:avLst/>
            <a:gdLst>
              <a:gd name="T0" fmla="*/ 0 w 30"/>
              <a:gd name="T1" fmla="*/ 66 h 66"/>
              <a:gd name="T2" fmla="*/ 12 w 30"/>
              <a:gd name="T3" fmla="*/ 36 h 66"/>
              <a:gd name="T4" fmla="*/ 30 w 30"/>
              <a:gd name="T5" fmla="*/ 0 h 66"/>
              <a:gd name="T6" fmla="*/ 0 60000 65536"/>
              <a:gd name="T7" fmla="*/ 0 60000 65536"/>
              <a:gd name="T8" fmla="*/ 0 60000 65536"/>
              <a:gd name="T9" fmla="*/ 0 w 30"/>
              <a:gd name="T10" fmla="*/ 0 h 66"/>
              <a:gd name="T11" fmla="*/ 30 w 3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6">
                <a:moveTo>
                  <a:pt x="0" y="66"/>
                </a:moveTo>
                <a:lnTo>
                  <a:pt x="12" y="3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89" name="Rectangle 82"/>
          <p:cNvSpPr>
            <a:spLocks noChangeArrowheads="1"/>
          </p:cNvSpPr>
          <p:nvPr/>
        </p:nvSpPr>
        <p:spPr bwMode="auto">
          <a:xfrm>
            <a:off x="823913" y="5616575"/>
            <a:ext cx="109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1490" name="Rectangle 83"/>
          <p:cNvSpPr>
            <a:spLocks noChangeArrowheads="1"/>
          </p:cNvSpPr>
          <p:nvPr/>
        </p:nvSpPr>
        <p:spPr bwMode="auto">
          <a:xfrm>
            <a:off x="823913" y="3552825"/>
            <a:ext cx="109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1491" name="Rectangle 84"/>
          <p:cNvSpPr>
            <a:spLocks noChangeArrowheads="1"/>
          </p:cNvSpPr>
          <p:nvPr/>
        </p:nvSpPr>
        <p:spPr bwMode="auto">
          <a:xfrm>
            <a:off x="700088" y="1479550"/>
            <a:ext cx="219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16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1492" name="Rectangle 85"/>
          <p:cNvSpPr>
            <a:spLocks noChangeArrowheads="1"/>
          </p:cNvSpPr>
          <p:nvPr/>
        </p:nvSpPr>
        <p:spPr bwMode="auto">
          <a:xfrm>
            <a:off x="871538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1950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1493" name="Rectangle 86"/>
          <p:cNvSpPr>
            <a:spLocks noChangeArrowheads="1"/>
          </p:cNvSpPr>
          <p:nvPr/>
        </p:nvSpPr>
        <p:spPr bwMode="auto">
          <a:xfrm>
            <a:off x="3173413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1494" name="Rectangle 87"/>
          <p:cNvSpPr>
            <a:spLocks noChangeArrowheads="1"/>
          </p:cNvSpPr>
          <p:nvPr/>
        </p:nvSpPr>
        <p:spPr bwMode="auto">
          <a:xfrm>
            <a:off x="5476875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1495" name="Rectangle 88"/>
          <p:cNvSpPr>
            <a:spLocks noChangeArrowheads="1"/>
          </p:cNvSpPr>
          <p:nvPr/>
        </p:nvSpPr>
        <p:spPr bwMode="auto">
          <a:xfrm>
            <a:off x="7769225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2100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1496" name="Freeform 89"/>
          <p:cNvSpPr>
            <a:spLocks/>
          </p:cNvSpPr>
          <p:nvPr/>
        </p:nvSpPr>
        <p:spPr bwMode="auto">
          <a:xfrm>
            <a:off x="1128713" y="3635375"/>
            <a:ext cx="2628900" cy="1670050"/>
          </a:xfrm>
          <a:custGeom>
            <a:avLst/>
            <a:gdLst>
              <a:gd name="T0" fmla="*/ 35 w 1656"/>
              <a:gd name="T1" fmla="*/ 1036 h 1052"/>
              <a:gd name="T2" fmla="*/ 86 w 1656"/>
              <a:gd name="T3" fmla="*/ 1030 h 1052"/>
              <a:gd name="T4" fmla="*/ 138 w 1656"/>
              <a:gd name="T5" fmla="*/ 988 h 1052"/>
              <a:gd name="T6" fmla="*/ 165 w 1656"/>
              <a:gd name="T7" fmla="*/ 971 h 1052"/>
              <a:gd name="T8" fmla="*/ 210 w 1656"/>
              <a:gd name="T9" fmla="*/ 952 h 1052"/>
              <a:gd name="T10" fmla="*/ 249 w 1656"/>
              <a:gd name="T11" fmla="*/ 932 h 1052"/>
              <a:gd name="T12" fmla="*/ 278 w 1656"/>
              <a:gd name="T13" fmla="*/ 905 h 1052"/>
              <a:gd name="T14" fmla="*/ 312 w 1656"/>
              <a:gd name="T15" fmla="*/ 901 h 1052"/>
              <a:gd name="T16" fmla="*/ 345 w 1656"/>
              <a:gd name="T17" fmla="*/ 884 h 1052"/>
              <a:gd name="T18" fmla="*/ 404 w 1656"/>
              <a:gd name="T19" fmla="*/ 830 h 1052"/>
              <a:gd name="T20" fmla="*/ 452 w 1656"/>
              <a:gd name="T21" fmla="*/ 788 h 1052"/>
              <a:gd name="T22" fmla="*/ 516 w 1656"/>
              <a:gd name="T23" fmla="*/ 740 h 1052"/>
              <a:gd name="T24" fmla="*/ 557 w 1656"/>
              <a:gd name="T25" fmla="*/ 683 h 1052"/>
              <a:gd name="T26" fmla="*/ 609 w 1656"/>
              <a:gd name="T27" fmla="*/ 635 h 1052"/>
              <a:gd name="T28" fmla="*/ 651 w 1656"/>
              <a:gd name="T29" fmla="*/ 575 h 1052"/>
              <a:gd name="T30" fmla="*/ 689 w 1656"/>
              <a:gd name="T31" fmla="*/ 571 h 1052"/>
              <a:gd name="T32" fmla="*/ 729 w 1656"/>
              <a:gd name="T33" fmla="*/ 557 h 1052"/>
              <a:gd name="T34" fmla="*/ 774 w 1656"/>
              <a:gd name="T35" fmla="*/ 511 h 1052"/>
              <a:gd name="T36" fmla="*/ 815 w 1656"/>
              <a:gd name="T37" fmla="*/ 467 h 1052"/>
              <a:gd name="T38" fmla="*/ 837 w 1656"/>
              <a:gd name="T39" fmla="*/ 443 h 1052"/>
              <a:gd name="T40" fmla="*/ 876 w 1656"/>
              <a:gd name="T41" fmla="*/ 467 h 1052"/>
              <a:gd name="T42" fmla="*/ 915 w 1656"/>
              <a:gd name="T43" fmla="*/ 485 h 1052"/>
              <a:gd name="T44" fmla="*/ 954 w 1656"/>
              <a:gd name="T45" fmla="*/ 488 h 1052"/>
              <a:gd name="T46" fmla="*/ 984 w 1656"/>
              <a:gd name="T47" fmla="*/ 455 h 1052"/>
              <a:gd name="T48" fmla="*/ 1011 w 1656"/>
              <a:gd name="T49" fmla="*/ 430 h 1052"/>
              <a:gd name="T50" fmla="*/ 1047 w 1656"/>
              <a:gd name="T51" fmla="*/ 397 h 1052"/>
              <a:gd name="T52" fmla="*/ 1085 w 1656"/>
              <a:gd name="T53" fmla="*/ 359 h 1052"/>
              <a:gd name="T54" fmla="*/ 1134 w 1656"/>
              <a:gd name="T55" fmla="*/ 326 h 1052"/>
              <a:gd name="T56" fmla="*/ 1164 w 1656"/>
              <a:gd name="T57" fmla="*/ 305 h 1052"/>
              <a:gd name="T58" fmla="*/ 1190 w 1656"/>
              <a:gd name="T59" fmla="*/ 304 h 1052"/>
              <a:gd name="T60" fmla="*/ 1238 w 1656"/>
              <a:gd name="T61" fmla="*/ 314 h 1052"/>
              <a:gd name="T62" fmla="*/ 1283 w 1656"/>
              <a:gd name="T63" fmla="*/ 286 h 1052"/>
              <a:gd name="T64" fmla="*/ 1313 w 1656"/>
              <a:gd name="T65" fmla="*/ 257 h 1052"/>
              <a:gd name="T66" fmla="*/ 1335 w 1656"/>
              <a:gd name="T67" fmla="*/ 226 h 1052"/>
              <a:gd name="T68" fmla="*/ 1359 w 1656"/>
              <a:gd name="T69" fmla="*/ 211 h 1052"/>
              <a:gd name="T70" fmla="*/ 1392 w 1656"/>
              <a:gd name="T71" fmla="*/ 218 h 1052"/>
              <a:gd name="T72" fmla="*/ 1427 w 1656"/>
              <a:gd name="T73" fmla="*/ 205 h 1052"/>
              <a:gd name="T74" fmla="*/ 1455 w 1656"/>
              <a:gd name="T75" fmla="*/ 181 h 1052"/>
              <a:gd name="T76" fmla="*/ 1490 w 1656"/>
              <a:gd name="T77" fmla="*/ 163 h 1052"/>
              <a:gd name="T78" fmla="*/ 1520 w 1656"/>
              <a:gd name="T79" fmla="*/ 113 h 1052"/>
              <a:gd name="T80" fmla="*/ 1545 w 1656"/>
              <a:gd name="T81" fmla="*/ 64 h 1052"/>
              <a:gd name="T82" fmla="*/ 1647 w 1656"/>
              <a:gd name="T83" fmla="*/ 5 h 1052"/>
              <a:gd name="T84" fmla="*/ 1584 w 1656"/>
              <a:gd name="T85" fmla="*/ 35 h 10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56"/>
              <a:gd name="T130" fmla="*/ 0 h 1052"/>
              <a:gd name="T131" fmla="*/ 1656 w 1656"/>
              <a:gd name="T132" fmla="*/ 1052 h 10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56" h="1052">
                <a:moveTo>
                  <a:pt x="0" y="1052"/>
                </a:moveTo>
                <a:cubicBezTo>
                  <a:pt x="12" y="1046"/>
                  <a:pt x="24" y="1040"/>
                  <a:pt x="35" y="1036"/>
                </a:cubicBezTo>
                <a:cubicBezTo>
                  <a:pt x="46" y="1032"/>
                  <a:pt x="58" y="1028"/>
                  <a:pt x="66" y="1027"/>
                </a:cubicBezTo>
                <a:cubicBezTo>
                  <a:pt x="74" y="1026"/>
                  <a:pt x="79" y="1030"/>
                  <a:pt x="86" y="1030"/>
                </a:cubicBezTo>
                <a:cubicBezTo>
                  <a:pt x="93" y="1030"/>
                  <a:pt x="98" y="1034"/>
                  <a:pt x="107" y="1027"/>
                </a:cubicBezTo>
                <a:cubicBezTo>
                  <a:pt x="116" y="1020"/>
                  <a:pt x="131" y="996"/>
                  <a:pt x="138" y="988"/>
                </a:cubicBezTo>
                <a:cubicBezTo>
                  <a:pt x="145" y="980"/>
                  <a:pt x="146" y="982"/>
                  <a:pt x="150" y="979"/>
                </a:cubicBezTo>
                <a:cubicBezTo>
                  <a:pt x="154" y="976"/>
                  <a:pt x="160" y="975"/>
                  <a:pt x="165" y="971"/>
                </a:cubicBezTo>
                <a:cubicBezTo>
                  <a:pt x="170" y="967"/>
                  <a:pt x="173" y="959"/>
                  <a:pt x="180" y="956"/>
                </a:cubicBezTo>
                <a:cubicBezTo>
                  <a:pt x="187" y="953"/>
                  <a:pt x="201" y="954"/>
                  <a:pt x="210" y="952"/>
                </a:cubicBezTo>
                <a:cubicBezTo>
                  <a:pt x="219" y="950"/>
                  <a:pt x="227" y="947"/>
                  <a:pt x="233" y="944"/>
                </a:cubicBezTo>
                <a:cubicBezTo>
                  <a:pt x="239" y="941"/>
                  <a:pt x="244" y="936"/>
                  <a:pt x="249" y="932"/>
                </a:cubicBezTo>
                <a:cubicBezTo>
                  <a:pt x="254" y="928"/>
                  <a:pt x="258" y="926"/>
                  <a:pt x="263" y="922"/>
                </a:cubicBezTo>
                <a:cubicBezTo>
                  <a:pt x="268" y="918"/>
                  <a:pt x="273" y="908"/>
                  <a:pt x="278" y="905"/>
                </a:cubicBezTo>
                <a:cubicBezTo>
                  <a:pt x="283" y="902"/>
                  <a:pt x="288" y="905"/>
                  <a:pt x="294" y="904"/>
                </a:cubicBezTo>
                <a:cubicBezTo>
                  <a:pt x="300" y="903"/>
                  <a:pt x="307" y="902"/>
                  <a:pt x="312" y="901"/>
                </a:cubicBezTo>
                <a:cubicBezTo>
                  <a:pt x="317" y="900"/>
                  <a:pt x="322" y="898"/>
                  <a:pt x="327" y="895"/>
                </a:cubicBezTo>
                <a:cubicBezTo>
                  <a:pt x="332" y="892"/>
                  <a:pt x="339" y="888"/>
                  <a:pt x="345" y="884"/>
                </a:cubicBezTo>
                <a:cubicBezTo>
                  <a:pt x="351" y="880"/>
                  <a:pt x="356" y="877"/>
                  <a:pt x="366" y="868"/>
                </a:cubicBezTo>
                <a:cubicBezTo>
                  <a:pt x="376" y="859"/>
                  <a:pt x="394" y="839"/>
                  <a:pt x="404" y="830"/>
                </a:cubicBezTo>
                <a:cubicBezTo>
                  <a:pt x="414" y="821"/>
                  <a:pt x="418" y="822"/>
                  <a:pt x="426" y="815"/>
                </a:cubicBezTo>
                <a:cubicBezTo>
                  <a:pt x="434" y="808"/>
                  <a:pt x="443" y="795"/>
                  <a:pt x="452" y="788"/>
                </a:cubicBezTo>
                <a:cubicBezTo>
                  <a:pt x="461" y="781"/>
                  <a:pt x="471" y="780"/>
                  <a:pt x="482" y="772"/>
                </a:cubicBezTo>
                <a:cubicBezTo>
                  <a:pt x="493" y="764"/>
                  <a:pt x="506" y="750"/>
                  <a:pt x="516" y="740"/>
                </a:cubicBezTo>
                <a:cubicBezTo>
                  <a:pt x="526" y="730"/>
                  <a:pt x="536" y="722"/>
                  <a:pt x="543" y="712"/>
                </a:cubicBezTo>
                <a:cubicBezTo>
                  <a:pt x="550" y="702"/>
                  <a:pt x="550" y="693"/>
                  <a:pt x="557" y="683"/>
                </a:cubicBezTo>
                <a:cubicBezTo>
                  <a:pt x="564" y="673"/>
                  <a:pt x="578" y="661"/>
                  <a:pt x="587" y="653"/>
                </a:cubicBezTo>
                <a:cubicBezTo>
                  <a:pt x="596" y="645"/>
                  <a:pt x="602" y="643"/>
                  <a:pt x="609" y="635"/>
                </a:cubicBezTo>
                <a:cubicBezTo>
                  <a:pt x="616" y="627"/>
                  <a:pt x="622" y="615"/>
                  <a:pt x="629" y="605"/>
                </a:cubicBezTo>
                <a:cubicBezTo>
                  <a:pt x="636" y="595"/>
                  <a:pt x="645" y="581"/>
                  <a:pt x="651" y="575"/>
                </a:cubicBezTo>
                <a:cubicBezTo>
                  <a:pt x="657" y="569"/>
                  <a:pt x="662" y="572"/>
                  <a:pt x="668" y="571"/>
                </a:cubicBezTo>
                <a:cubicBezTo>
                  <a:pt x="674" y="570"/>
                  <a:pt x="681" y="570"/>
                  <a:pt x="689" y="571"/>
                </a:cubicBezTo>
                <a:cubicBezTo>
                  <a:pt x="697" y="572"/>
                  <a:pt x="710" y="579"/>
                  <a:pt x="717" y="577"/>
                </a:cubicBezTo>
                <a:cubicBezTo>
                  <a:pt x="724" y="575"/>
                  <a:pt x="724" y="564"/>
                  <a:pt x="729" y="557"/>
                </a:cubicBezTo>
                <a:cubicBezTo>
                  <a:pt x="734" y="550"/>
                  <a:pt x="740" y="541"/>
                  <a:pt x="747" y="533"/>
                </a:cubicBezTo>
                <a:cubicBezTo>
                  <a:pt x="754" y="525"/>
                  <a:pt x="766" y="517"/>
                  <a:pt x="774" y="511"/>
                </a:cubicBezTo>
                <a:cubicBezTo>
                  <a:pt x="782" y="505"/>
                  <a:pt x="790" y="503"/>
                  <a:pt x="797" y="496"/>
                </a:cubicBezTo>
                <a:cubicBezTo>
                  <a:pt x="804" y="489"/>
                  <a:pt x="811" y="474"/>
                  <a:pt x="815" y="467"/>
                </a:cubicBezTo>
                <a:cubicBezTo>
                  <a:pt x="819" y="460"/>
                  <a:pt x="820" y="459"/>
                  <a:pt x="824" y="455"/>
                </a:cubicBezTo>
                <a:cubicBezTo>
                  <a:pt x="828" y="451"/>
                  <a:pt x="832" y="444"/>
                  <a:pt x="837" y="443"/>
                </a:cubicBezTo>
                <a:cubicBezTo>
                  <a:pt x="842" y="442"/>
                  <a:pt x="849" y="445"/>
                  <a:pt x="855" y="449"/>
                </a:cubicBezTo>
                <a:cubicBezTo>
                  <a:pt x="861" y="453"/>
                  <a:pt x="869" y="462"/>
                  <a:pt x="876" y="467"/>
                </a:cubicBezTo>
                <a:cubicBezTo>
                  <a:pt x="883" y="472"/>
                  <a:pt x="890" y="479"/>
                  <a:pt x="896" y="482"/>
                </a:cubicBezTo>
                <a:cubicBezTo>
                  <a:pt x="902" y="485"/>
                  <a:pt x="908" y="484"/>
                  <a:pt x="915" y="485"/>
                </a:cubicBezTo>
                <a:cubicBezTo>
                  <a:pt x="922" y="486"/>
                  <a:pt x="933" y="490"/>
                  <a:pt x="939" y="490"/>
                </a:cubicBezTo>
                <a:cubicBezTo>
                  <a:pt x="945" y="490"/>
                  <a:pt x="949" y="491"/>
                  <a:pt x="954" y="488"/>
                </a:cubicBezTo>
                <a:cubicBezTo>
                  <a:pt x="959" y="485"/>
                  <a:pt x="966" y="478"/>
                  <a:pt x="971" y="472"/>
                </a:cubicBezTo>
                <a:cubicBezTo>
                  <a:pt x="976" y="466"/>
                  <a:pt x="980" y="460"/>
                  <a:pt x="984" y="455"/>
                </a:cubicBezTo>
                <a:cubicBezTo>
                  <a:pt x="988" y="450"/>
                  <a:pt x="989" y="447"/>
                  <a:pt x="993" y="443"/>
                </a:cubicBezTo>
                <a:cubicBezTo>
                  <a:pt x="997" y="439"/>
                  <a:pt x="1006" y="434"/>
                  <a:pt x="1011" y="430"/>
                </a:cubicBezTo>
                <a:cubicBezTo>
                  <a:pt x="1016" y="426"/>
                  <a:pt x="1020" y="421"/>
                  <a:pt x="1026" y="416"/>
                </a:cubicBezTo>
                <a:cubicBezTo>
                  <a:pt x="1032" y="411"/>
                  <a:pt x="1040" y="402"/>
                  <a:pt x="1047" y="397"/>
                </a:cubicBezTo>
                <a:cubicBezTo>
                  <a:pt x="1054" y="392"/>
                  <a:pt x="1061" y="389"/>
                  <a:pt x="1067" y="383"/>
                </a:cubicBezTo>
                <a:cubicBezTo>
                  <a:pt x="1073" y="377"/>
                  <a:pt x="1079" y="366"/>
                  <a:pt x="1085" y="359"/>
                </a:cubicBezTo>
                <a:cubicBezTo>
                  <a:pt x="1091" y="352"/>
                  <a:pt x="1098" y="345"/>
                  <a:pt x="1106" y="340"/>
                </a:cubicBezTo>
                <a:cubicBezTo>
                  <a:pt x="1114" y="335"/>
                  <a:pt x="1126" y="330"/>
                  <a:pt x="1134" y="326"/>
                </a:cubicBezTo>
                <a:cubicBezTo>
                  <a:pt x="1142" y="322"/>
                  <a:pt x="1149" y="319"/>
                  <a:pt x="1154" y="316"/>
                </a:cubicBezTo>
                <a:cubicBezTo>
                  <a:pt x="1159" y="313"/>
                  <a:pt x="1161" y="308"/>
                  <a:pt x="1164" y="305"/>
                </a:cubicBezTo>
                <a:cubicBezTo>
                  <a:pt x="1167" y="302"/>
                  <a:pt x="1169" y="298"/>
                  <a:pt x="1173" y="298"/>
                </a:cubicBezTo>
                <a:cubicBezTo>
                  <a:pt x="1177" y="298"/>
                  <a:pt x="1184" y="301"/>
                  <a:pt x="1190" y="304"/>
                </a:cubicBezTo>
                <a:cubicBezTo>
                  <a:pt x="1196" y="307"/>
                  <a:pt x="1204" y="314"/>
                  <a:pt x="1212" y="316"/>
                </a:cubicBezTo>
                <a:cubicBezTo>
                  <a:pt x="1220" y="318"/>
                  <a:pt x="1229" y="317"/>
                  <a:pt x="1238" y="314"/>
                </a:cubicBezTo>
                <a:cubicBezTo>
                  <a:pt x="1247" y="311"/>
                  <a:pt x="1258" y="301"/>
                  <a:pt x="1265" y="296"/>
                </a:cubicBezTo>
                <a:cubicBezTo>
                  <a:pt x="1272" y="291"/>
                  <a:pt x="1278" y="290"/>
                  <a:pt x="1283" y="286"/>
                </a:cubicBezTo>
                <a:cubicBezTo>
                  <a:pt x="1288" y="282"/>
                  <a:pt x="1291" y="280"/>
                  <a:pt x="1296" y="275"/>
                </a:cubicBezTo>
                <a:cubicBezTo>
                  <a:pt x="1301" y="270"/>
                  <a:pt x="1309" y="263"/>
                  <a:pt x="1313" y="257"/>
                </a:cubicBezTo>
                <a:cubicBezTo>
                  <a:pt x="1317" y="251"/>
                  <a:pt x="1319" y="246"/>
                  <a:pt x="1323" y="241"/>
                </a:cubicBezTo>
                <a:cubicBezTo>
                  <a:pt x="1327" y="236"/>
                  <a:pt x="1331" y="230"/>
                  <a:pt x="1335" y="226"/>
                </a:cubicBezTo>
                <a:cubicBezTo>
                  <a:pt x="1339" y="222"/>
                  <a:pt x="1345" y="220"/>
                  <a:pt x="1349" y="217"/>
                </a:cubicBezTo>
                <a:cubicBezTo>
                  <a:pt x="1353" y="214"/>
                  <a:pt x="1355" y="211"/>
                  <a:pt x="1359" y="211"/>
                </a:cubicBezTo>
                <a:cubicBezTo>
                  <a:pt x="1363" y="211"/>
                  <a:pt x="1371" y="214"/>
                  <a:pt x="1376" y="215"/>
                </a:cubicBezTo>
                <a:cubicBezTo>
                  <a:pt x="1381" y="216"/>
                  <a:pt x="1386" y="218"/>
                  <a:pt x="1392" y="218"/>
                </a:cubicBezTo>
                <a:cubicBezTo>
                  <a:pt x="1398" y="218"/>
                  <a:pt x="1407" y="219"/>
                  <a:pt x="1413" y="217"/>
                </a:cubicBezTo>
                <a:cubicBezTo>
                  <a:pt x="1419" y="215"/>
                  <a:pt x="1423" y="209"/>
                  <a:pt x="1427" y="205"/>
                </a:cubicBezTo>
                <a:cubicBezTo>
                  <a:pt x="1431" y="201"/>
                  <a:pt x="1434" y="195"/>
                  <a:pt x="1439" y="191"/>
                </a:cubicBezTo>
                <a:cubicBezTo>
                  <a:pt x="1444" y="187"/>
                  <a:pt x="1450" y="184"/>
                  <a:pt x="1455" y="181"/>
                </a:cubicBezTo>
                <a:cubicBezTo>
                  <a:pt x="1460" y="178"/>
                  <a:pt x="1464" y="175"/>
                  <a:pt x="1470" y="172"/>
                </a:cubicBezTo>
                <a:cubicBezTo>
                  <a:pt x="1476" y="169"/>
                  <a:pt x="1484" y="169"/>
                  <a:pt x="1490" y="163"/>
                </a:cubicBezTo>
                <a:cubicBezTo>
                  <a:pt x="1496" y="157"/>
                  <a:pt x="1503" y="145"/>
                  <a:pt x="1508" y="137"/>
                </a:cubicBezTo>
                <a:cubicBezTo>
                  <a:pt x="1513" y="129"/>
                  <a:pt x="1516" y="121"/>
                  <a:pt x="1520" y="113"/>
                </a:cubicBezTo>
                <a:cubicBezTo>
                  <a:pt x="1524" y="105"/>
                  <a:pt x="1528" y="99"/>
                  <a:pt x="1532" y="91"/>
                </a:cubicBezTo>
                <a:cubicBezTo>
                  <a:pt x="1536" y="83"/>
                  <a:pt x="1542" y="71"/>
                  <a:pt x="1545" y="64"/>
                </a:cubicBezTo>
                <a:cubicBezTo>
                  <a:pt x="1548" y="57"/>
                  <a:pt x="1534" y="60"/>
                  <a:pt x="1551" y="50"/>
                </a:cubicBezTo>
                <a:cubicBezTo>
                  <a:pt x="1568" y="40"/>
                  <a:pt x="1638" y="10"/>
                  <a:pt x="1647" y="5"/>
                </a:cubicBezTo>
                <a:cubicBezTo>
                  <a:pt x="1656" y="0"/>
                  <a:pt x="1615" y="18"/>
                  <a:pt x="1605" y="23"/>
                </a:cubicBezTo>
                <a:cubicBezTo>
                  <a:pt x="1595" y="28"/>
                  <a:pt x="1591" y="32"/>
                  <a:pt x="1584" y="35"/>
                </a:cubicBezTo>
                <a:cubicBezTo>
                  <a:pt x="1577" y="38"/>
                  <a:pt x="1567" y="38"/>
                  <a:pt x="1563" y="38"/>
                </a:cubicBezTo>
              </a:path>
            </a:pathLst>
          </a:cu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497" name="Line 90"/>
          <p:cNvSpPr>
            <a:spLocks noChangeShapeType="1"/>
          </p:cNvSpPr>
          <p:nvPr/>
        </p:nvSpPr>
        <p:spPr bwMode="auto">
          <a:xfrm flipV="1">
            <a:off x="3759200" y="3644900"/>
            <a:ext cx="0" cy="2082800"/>
          </a:xfrm>
          <a:prstGeom prst="line">
            <a:avLst/>
          </a:prstGeom>
          <a:noFill/>
          <a:ln w="38100">
            <a:solidFill>
              <a:srgbClr val="FFFF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98" name="Line 91"/>
          <p:cNvSpPr>
            <a:spLocks noChangeShapeType="1"/>
          </p:cNvSpPr>
          <p:nvPr/>
        </p:nvSpPr>
        <p:spPr bwMode="auto">
          <a:xfrm>
            <a:off x="4953000" y="3848100"/>
            <a:ext cx="24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99" name="Line 92"/>
          <p:cNvSpPr>
            <a:spLocks noChangeShapeType="1"/>
          </p:cNvSpPr>
          <p:nvPr/>
        </p:nvSpPr>
        <p:spPr bwMode="auto">
          <a:xfrm>
            <a:off x="1119188" y="1196975"/>
            <a:ext cx="1587" cy="4543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500" name="AutoShape 93"/>
          <p:cNvSpPr>
            <a:spLocks noChangeArrowheads="1"/>
          </p:cNvSpPr>
          <p:nvPr/>
        </p:nvSpPr>
        <p:spPr bwMode="auto">
          <a:xfrm>
            <a:off x="444500" y="4711700"/>
            <a:ext cx="431800" cy="3429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1501" name="Line 94"/>
          <p:cNvSpPr>
            <a:spLocks noChangeShapeType="1"/>
          </p:cNvSpPr>
          <p:nvPr/>
        </p:nvSpPr>
        <p:spPr bwMode="auto">
          <a:xfrm>
            <a:off x="850900" y="5054600"/>
            <a:ext cx="24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503" name="Text Box 96"/>
          <p:cNvSpPr txBox="1">
            <a:spLocks noChangeArrowheads="1"/>
          </p:cNvSpPr>
          <p:nvPr/>
        </p:nvSpPr>
        <p:spPr bwMode="auto">
          <a:xfrm>
            <a:off x="3133725" y="176213"/>
            <a:ext cx="284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itchFamily="34" charset="0"/>
              </a:rPr>
              <a:t>The Stabilization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419100" y="4711700"/>
            <a:ext cx="48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1.6</a:t>
            </a: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1119188" y="5305425"/>
            <a:ext cx="2705100" cy="438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60" name="Rectangle 4"/>
          <p:cNvSpPr>
            <a:spLocks noChangeAspect="1" noChangeArrowheads="1"/>
          </p:cNvSpPr>
          <p:nvPr/>
        </p:nvSpPr>
        <p:spPr bwMode="auto">
          <a:xfrm>
            <a:off x="3736975" y="3638550"/>
            <a:ext cx="2303463" cy="2089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61" name="Freeform 5"/>
          <p:cNvSpPr>
            <a:spLocks noChangeAspect="1"/>
          </p:cNvSpPr>
          <p:nvPr/>
        </p:nvSpPr>
        <p:spPr bwMode="auto">
          <a:xfrm>
            <a:off x="1123950" y="3648075"/>
            <a:ext cx="2627313" cy="1676400"/>
          </a:xfrm>
          <a:custGeom>
            <a:avLst/>
            <a:gdLst>
              <a:gd name="T0" fmla="*/ 246 w 1655"/>
              <a:gd name="T1" fmla="*/ 942 h 1056"/>
              <a:gd name="T2" fmla="*/ 294 w 1655"/>
              <a:gd name="T3" fmla="*/ 900 h 1056"/>
              <a:gd name="T4" fmla="*/ 324 w 1655"/>
              <a:gd name="T5" fmla="*/ 894 h 1056"/>
              <a:gd name="T6" fmla="*/ 384 w 1655"/>
              <a:gd name="T7" fmla="*/ 846 h 1056"/>
              <a:gd name="T8" fmla="*/ 471 w 1655"/>
              <a:gd name="T9" fmla="*/ 783 h 1056"/>
              <a:gd name="T10" fmla="*/ 515 w 1655"/>
              <a:gd name="T11" fmla="*/ 744 h 1056"/>
              <a:gd name="T12" fmla="*/ 555 w 1655"/>
              <a:gd name="T13" fmla="*/ 690 h 1056"/>
              <a:gd name="T14" fmla="*/ 615 w 1655"/>
              <a:gd name="T15" fmla="*/ 627 h 1056"/>
              <a:gd name="T16" fmla="*/ 648 w 1655"/>
              <a:gd name="T17" fmla="*/ 582 h 1056"/>
              <a:gd name="T18" fmla="*/ 669 w 1655"/>
              <a:gd name="T19" fmla="*/ 561 h 1056"/>
              <a:gd name="T20" fmla="*/ 690 w 1655"/>
              <a:gd name="T21" fmla="*/ 570 h 1056"/>
              <a:gd name="T22" fmla="*/ 714 w 1655"/>
              <a:gd name="T23" fmla="*/ 570 h 1056"/>
              <a:gd name="T24" fmla="*/ 757 w 1655"/>
              <a:gd name="T25" fmla="*/ 539 h 1056"/>
              <a:gd name="T26" fmla="*/ 771 w 1655"/>
              <a:gd name="T27" fmla="*/ 501 h 1056"/>
              <a:gd name="T28" fmla="*/ 822 w 1655"/>
              <a:gd name="T29" fmla="*/ 468 h 1056"/>
              <a:gd name="T30" fmla="*/ 843 w 1655"/>
              <a:gd name="T31" fmla="*/ 438 h 1056"/>
              <a:gd name="T32" fmla="*/ 884 w 1655"/>
              <a:gd name="T33" fmla="*/ 467 h 1056"/>
              <a:gd name="T34" fmla="*/ 927 w 1655"/>
              <a:gd name="T35" fmla="*/ 480 h 1056"/>
              <a:gd name="T36" fmla="*/ 966 w 1655"/>
              <a:gd name="T37" fmla="*/ 480 h 1056"/>
              <a:gd name="T38" fmla="*/ 1017 w 1655"/>
              <a:gd name="T39" fmla="*/ 429 h 1056"/>
              <a:gd name="T40" fmla="*/ 1068 w 1655"/>
              <a:gd name="T41" fmla="*/ 375 h 1056"/>
              <a:gd name="T42" fmla="*/ 1122 w 1655"/>
              <a:gd name="T43" fmla="*/ 330 h 1056"/>
              <a:gd name="T44" fmla="*/ 1176 w 1655"/>
              <a:gd name="T45" fmla="*/ 297 h 1056"/>
              <a:gd name="T46" fmla="*/ 1221 w 1655"/>
              <a:gd name="T47" fmla="*/ 312 h 1056"/>
              <a:gd name="T48" fmla="*/ 1311 w 1655"/>
              <a:gd name="T49" fmla="*/ 267 h 1056"/>
              <a:gd name="T50" fmla="*/ 1329 w 1655"/>
              <a:gd name="T51" fmla="*/ 219 h 1056"/>
              <a:gd name="T52" fmla="*/ 1356 w 1655"/>
              <a:gd name="T53" fmla="*/ 210 h 1056"/>
              <a:gd name="T54" fmla="*/ 1398 w 1655"/>
              <a:gd name="T55" fmla="*/ 213 h 1056"/>
              <a:gd name="T56" fmla="*/ 1449 w 1655"/>
              <a:gd name="T57" fmla="*/ 195 h 1056"/>
              <a:gd name="T58" fmla="*/ 1491 w 1655"/>
              <a:gd name="T59" fmla="*/ 153 h 1056"/>
              <a:gd name="T60" fmla="*/ 1527 w 1655"/>
              <a:gd name="T61" fmla="*/ 102 h 1056"/>
              <a:gd name="T62" fmla="*/ 1557 w 1655"/>
              <a:gd name="T63" fmla="*/ 42 h 1056"/>
              <a:gd name="T64" fmla="*/ 1650 w 1655"/>
              <a:gd name="T65" fmla="*/ 0 h 1056"/>
              <a:gd name="T66" fmla="*/ 1655 w 1655"/>
              <a:gd name="T67" fmla="*/ 167 h 1056"/>
              <a:gd name="T68" fmla="*/ 1653 w 1655"/>
              <a:gd name="T69" fmla="*/ 1056 h 1056"/>
              <a:gd name="T70" fmla="*/ 1302 w 1655"/>
              <a:gd name="T71" fmla="*/ 1056 h 1056"/>
              <a:gd name="T72" fmla="*/ 1068 w 1655"/>
              <a:gd name="T73" fmla="*/ 1056 h 1056"/>
              <a:gd name="T74" fmla="*/ 0 w 1655"/>
              <a:gd name="T75" fmla="*/ 1056 h 1056"/>
              <a:gd name="T76" fmla="*/ 57 w 1655"/>
              <a:gd name="T77" fmla="*/ 1023 h 1056"/>
              <a:gd name="T78" fmla="*/ 105 w 1655"/>
              <a:gd name="T79" fmla="*/ 1011 h 1056"/>
              <a:gd name="T80" fmla="*/ 141 w 1655"/>
              <a:gd name="T81" fmla="*/ 990 h 1056"/>
              <a:gd name="T82" fmla="*/ 195 w 1655"/>
              <a:gd name="T83" fmla="*/ 951 h 1056"/>
              <a:gd name="T84" fmla="*/ 246 w 1655"/>
              <a:gd name="T85" fmla="*/ 942 h 10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55"/>
              <a:gd name="T130" fmla="*/ 0 h 1056"/>
              <a:gd name="T131" fmla="*/ 1655 w 1655"/>
              <a:gd name="T132" fmla="*/ 1056 h 10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55" h="1056">
                <a:moveTo>
                  <a:pt x="246" y="942"/>
                </a:moveTo>
                <a:lnTo>
                  <a:pt x="294" y="900"/>
                </a:lnTo>
                <a:lnTo>
                  <a:pt x="324" y="894"/>
                </a:lnTo>
                <a:lnTo>
                  <a:pt x="384" y="846"/>
                </a:lnTo>
                <a:lnTo>
                  <a:pt x="471" y="783"/>
                </a:lnTo>
                <a:lnTo>
                  <a:pt x="515" y="744"/>
                </a:lnTo>
                <a:lnTo>
                  <a:pt x="555" y="690"/>
                </a:lnTo>
                <a:lnTo>
                  <a:pt x="615" y="627"/>
                </a:lnTo>
                <a:lnTo>
                  <a:pt x="648" y="582"/>
                </a:lnTo>
                <a:lnTo>
                  <a:pt x="669" y="561"/>
                </a:lnTo>
                <a:lnTo>
                  <a:pt x="690" y="570"/>
                </a:lnTo>
                <a:lnTo>
                  <a:pt x="714" y="570"/>
                </a:lnTo>
                <a:lnTo>
                  <a:pt x="757" y="539"/>
                </a:lnTo>
                <a:lnTo>
                  <a:pt x="771" y="501"/>
                </a:lnTo>
                <a:lnTo>
                  <a:pt x="822" y="468"/>
                </a:lnTo>
                <a:lnTo>
                  <a:pt x="843" y="438"/>
                </a:lnTo>
                <a:lnTo>
                  <a:pt x="884" y="467"/>
                </a:lnTo>
                <a:lnTo>
                  <a:pt x="927" y="480"/>
                </a:lnTo>
                <a:lnTo>
                  <a:pt x="966" y="480"/>
                </a:lnTo>
                <a:lnTo>
                  <a:pt x="1017" y="429"/>
                </a:lnTo>
                <a:lnTo>
                  <a:pt x="1068" y="375"/>
                </a:lnTo>
                <a:lnTo>
                  <a:pt x="1122" y="330"/>
                </a:lnTo>
                <a:lnTo>
                  <a:pt x="1176" y="297"/>
                </a:lnTo>
                <a:lnTo>
                  <a:pt x="1221" y="312"/>
                </a:lnTo>
                <a:lnTo>
                  <a:pt x="1311" y="267"/>
                </a:lnTo>
                <a:lnTo>
                  <a:pt x="1329" y="219"/>
                </a:lnTo>
                <a:lnTo>
                  <a:pt x="1356" y="210"/>
                </a:lnTo>
                <a:lnTo>
                  <a:pt x="1398" y="213"/>
                </a:lnTo>
                <a:lnTo>
                  <a:pt x="1449" y="195"/>
                </a:lnTo>
                <a:lnTo>
                  <a:pt x="1491" y="153"/>
                </a:lnTo>
                <a:lnTo>
                  <a:pt x="1527" y="102"/>
                </a:lnTo>
                <a:lnTo>
                  <a:pt x="1557" y="42"/>
                </a:lnTo>
                <a:lnTo>
                  <a:pt x="1650" y="0"/>
                </a:lnTo>
                <a:lnTo>
                  <a:pt x="1655" y="167"/>
                </a:lnTo>
                <a:lnTo>
                  <a:pt x="1653" y="1056"/>
                </a:lnTo>
                <a:lnTo>
                  <a:pt x="1302" y="1056"/>
                </a:lnTo>
                <a:lnTo>
                  <a:pt x="1068" y="1056"/>
                </a:lnTo>
                <a:lnTo>
                  <a:pt x="0" y="1056"/>
                </a:lnTo>
                <a:lnTo>
                  <a:pt x="57" y="1023"/>
                </a:lnTo>
                <a:lnTo>
                  <a:pt x="105" y="1011"/>
                </a:lnTo>
                <a:lnTo>
                  <a:pt x="141" y="990"/>
                </a:lnTo>
                <a:lnTo>
                  <a:pt x="195" y="951"/>
                </a:lnTo>
                <a:lnTo>
                  <a:pt x="246" y="942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62" name="Line 6"/>
          <p:cNvSpPr>
            <a:spLocks noChangeAspect="1" noChangeShapeType="1"/>
          </p:cNvSpPr>
          <p:nvPr/>
        </p:nvSpPr>
        <p:spPr bwMode="auto">
          <a:xfrm>
            <a:off x="2347913" y="3875088"/>
            <a:ext cx="3270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3" name="AutoShape 7"/>
          <p:cNvSpPr>
            <a:spLocks noChangeAspect="1" noChangeArrowheads="1"/>
          </p:cNvSpPr>
          <p:nvPr/>
        </p:nvSpPr>
        <p:spPr bwMode="auto">
          <a:xfrm flipH="1">
            <a:off x="3805238" y="1603375"/>
            <a:ext cx="2230437" cy="2017713"/>
          </a:xfrm>
          <a:prstGeom prst="rtTriangl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3464" name="Line 8"/>
          <p:cNvSpPr>
            <a:spLocks noChangeAspect="1" noChangeShapeType="1"/>
          </p:cNvSpPr>
          <p:nvPr/>
        </p:nvSpPr>
        <p:spPr bwMode="auto">
          <a:xfrm>
            <a:off x="3762375" y="3652838"/>
            <a:ext cx="2276475" cy="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5" name="Text Box 9"/>
          <p:cNvSpPr txBox="1">
            <a:spLocks noChangeAspect="1" noChangeArrowheads="1"/>
          </p:cNvSpPr>
          <p:nvPr/>
        </p:nvSpPr>
        <p:spPr bwMode="auto">
          <a:xfrm>
            <a:off x="6589713" y="3057525"/>
            <a:ext cx="137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alibri" pitchFamily="34" charset="0"/>
              </a:rPr>
              <a:t>Interim Goal</a:t>
            </a:r>
          </a:p>
        </p:txBody>
      </p:sp>
      <p:sp>
        <p:nvSpPr>
          <p:cNvPr id="403466" name="Line 10"/>
          <p:cNvSpPr>
            <a:spLocks noChangeAspect="1" noChangeShapeType="1"/>
          </p:cNvSpPr>
          <p:nvPr/>
        </p:nvSpPr>
        <p:spPr bwMode="auto">
          <a:xfrm flipH="1">
            <a:off x="6215063" y="3254375"/>
            <a:ext cx="3841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7" name="Text Box 11"/>
          <p:cNvSpPr txBox="1">
            <a:spLocks noChangeAspect="1" noChangeArrowheads="1"/>
          </p:cNvSpPr>
          <p:nvPr/>
        </p:nvSpPr>
        <p:spPr bwMode="auto">
          <a:xfrm>
            <a:off x="1201738" y="1316038"/>
            <a:ext cx="1974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Billions of Tons  Carbon Emitted per Year</a:t>
            </a:r>
          </a:p>
        </p:txBody>
      </p:sp>
      <p:sp>
        <p:nvSpPr>
          <p:cNvPr id="403468" name="Rectangle 12"/>
          <p:cNvSpPr>
            <a:spLocks noChangeAspect="1" noChangeArrowheads="1"/>
          </p:cNvSpPr>
          <p:nvPr/>
        </p:nvSpPr>
        <p:spPr bwMode="auto">
          <a:xfrm rot="-2547904">
            <a:off x="3322638" y="1471613"/>
            <a:ext cx="4598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Current path = “ramp</a:t>
            </a:r>
            <a:r>
              <a:rPr lang="en-US" altLang="en-US" b="1">
                <a:latin typeface="Calibri" pitchFamily="34" charset="0"/>
              </a:rPr>
              <a:t>”</a:t>
            </a:r>
          </a:p>
        </p:txBody>
      </p:sp>
      <p:sp>
        <p:nvSpPr>
          <p:cNvPr id="403469" name="Rectangle 13"/>
          <p:cNvSpPr>
            <a:spLocks noChangeAspect="1" noChangeArrowheads="1"/>
          </p:cNvSpPr>
          <p:nvPr/>
        </p:nvSpPr>
        <p:spPr bwMode="auto">
          <a:xfrm>
            <a:off x="1085850" y="3495675"/>
            <a:ext cx="15716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Historical</a:t>
            </a:r>
          </a:p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 emissions</a:t>
            </a:r>
          </a:p>
        </p:txBody>
      </p:sp>
      <p:sp>
        <p:nvSpPr>
          <p:cNvPr id="403470" name="Text Box 14"/>
          <p:cNvSpPr txBox="1">
            <a:spLocks noChangeAspect="1" noChangeArrowheads="1"/>
          </p:cNvSpPr>
          <p:nvPr/>
        </p:nvSpPr>
        <p:spPr bwMode="auto">
          <a:xfrm>
            <a:off x="3932238" y="3698875"/>
            <a:ext cx="167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Calibri" pitchFamily="34" charset="0"/>
              </a:rPr>
              <a:t>Flat path</a:t>
            </a:r>
          </a:p>
        </p:txBody>
      </p:sp>
      <p:sp>
        <p:nvSpPr>
          <p:cNvPr id="403471" name="Text Box 15"/>
          <p:cNvSpPr txBox="1">
            <a:spLocks noChangeAspect="1" noChangeArrowheads="1"/>
          </p:cNvSpPr>
          <p:nvPr/>
        </p:nvSpPr>
        <p:spPr bwMode="auto">
          <a:xfrm>
            <a:off x="4495800" y="2840038"/>
            <a:ext cx="165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  <a:latin typeface="Calibri" pitchFamily="34" charset="0"/>
              </a:rPr>
              <a:t>Stabilization Triangle</a:t>
            </a:r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 flipV="1">
            <a:off x="3746500" y="266700"/>
            <a:ext cx="3759200" cy="337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>
            <a:off x="1052513" y="574040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4" name="Line 18"/>
          <p:cNvSpPr>
            <a:spLocks noChangeShapeType="1"/>
          </p:cNvSpPr>
          <p:nvPr/>
        </p:nvSpPr>
        <p:spPr bwMode="auto">
          <a:xfrm>
            <a:off x="1052513" y="367665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Line 19"/>
          <p:cNvSpPr>
            <a:spLocks noChangeShapeType="1"/>
          </p:cNvSpPr>
          <p:nvPr/>
        </p:nvSpPr>
        <p:spPr bwMode="auto">
          <a:xfrm>
            <a:off x="1052513" y="1603375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6" name="Line 20"/>
          <p:cNvSpPr>
            <a:spLocks noChangeShapeType="1"/>
          </p:cNvSpPr>
          <p:nvPr/>
        </p:nvSpPr>
        <p:spPr bwMode="auto">
          <a:xfrm>
            <a:off x="1119188" y="5740400"/>
            <a:ext cx="73628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7" name="Line 21"/>
          <p:cNvSpPr>
            <a:spLocks noChangeShapeType="1"/>
          </p:cNvSpPr>
          <p:nvPr/>
        </p:nvSpPr>
        <p:spPr bwMode="auto">
          <a:xfrm flipV="1">
            <a:off x="1119188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8" name="Line 22"/>
          <p:cNvSpPr>
            <a:spLocks noChangeShapeType="1"/>
          </p:cNvSpPr>
          <p:nvPr/>
        </p:nvSpPr>
        <p:spPr bwMode="auto">
          <a:xfrm flipV="1">
            <a:off x="3421063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9" name="Line 23"/>
          <p:cNvSpPr>
            <a:spLocks noChangeShapeType="1"/>
          </p:cNvSpPr>
          <p:nvPr/>
        </p:nvSpPr>
        <p:spPr bwMode="auto">
          <a:xfrm flipV="1">
            <a:off x="5722938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80" name="Line 24"/>
          <p:cNvSpPr>
            <a:spLocks noChangeShapeType="1"/>
          </p:cNvSpPr>
          <p:nvPr/>
        </p:nvSpPr>
        <p:spPr bwMode="auto">
          <a:xfrm flipV="1">
            <a:off x="8016875" y="5740400"/>
            <a:ext cx="1588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81" name="Freeform 25"/>
          <p:cNvSpPr>
            <a:spLocks/>
          </p:cNvSpPr>
          <p:nvPr/>
        </p:nvSpPr>
        <p:spPr bwMode="auto">
          <a:xfrm>
            <a:off x="1119188" y="5283200"/>
            <a:ext cx="47625" cy="38100"/>
          </a:xfrm>
          <a:custGeom>
            <a:avLst/>
            <a:gdLst>
              <a:gd name="T0" fmla="*/ 0 w 30"/>
              <a:gd name="T1" fmla="*/ 24 h 24"/>
              <a:gd name="T2" fmla="*/ 12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82" name="Freeform 26"/>
          <p:cNvSpPr>
            <a:spLocks/>
          </p:cNvSpPr>
          <p:nvPr/>
        </p:nvSpPr>
        <p:spPr bwMode="auto">
          <a:xfrm>
            <a:off x="1166813" y="527367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83" name="Line 27"/>
          <p:cNvSpPr>
            <a:spLocks noChangeShapeType="1"/>
          </p:cNvSpPr>
          <p:nvPr/>
        </p:nvSpPr>
        <p:spPr bwMode="auto">
          <a:xfrm flipV="1">
            <a:off x="1214438" y="5264150"/>
            <a:ext cx="47625" cy="9525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84" name="Freeform 28"/>
          <p:cNvSpPr>
            <a:spLocks/>
          </p:cNvSpPr>
          <p:nvPr/>
        </p:nvSpPr>
        <p:spPr bwMode="auto">
          <a:xfrm>
            <a:off x="1262063" y="5254625"/>
            <a:ext cx="38100" cy="9525"/>
          </a:xfrm>
          <a:custGeom>
            <a:avLst/>
            <a:gdLst>
              <a:gd name="T0" fmla="*/ 0 w 24"/>
              <a:gd name="T1" fmla="*/ 6 h 6"/>
              <a:gd name="T2" fmla="*/ 12 w 24"/>
              <a:gd name="T3" fmla="*/ 6 h 6"/>
              <a:gd name="T4" fmla="*/ 24 w 24"/>
              <a:gd name="T5" fmla="*/ 0 h 6"/>
              <a:gd name="T6" fmla="*/ 0 60000 65536"/>
              <a:gd name="T7" fmla="*/ 0 60000 65536"/>
              <a:gd name="T8" fmla="*/ 0 60000 65536"/>
              <a:gd name="T9" fmla="*/ 0 w 24"/>
              <a:gd name="T10" fmla="*/ 0 h 6"/>
              <a:gd name="T11" fmla="*/ 24 w 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">
                <a:moveTo>
                  <a:pt x="0" y="6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85" name="Freeform 29"/>
          <p:cNvSpPr>
            <a:spLocks/>
          </p:cNvSpPr>
          <p:nvPr/>
        </p:nvSpPr>
        <p:spPr bwMode="auto">
          <a:xfrm>
            <a:off x="1300163" y="5207000"/>
            <a:ext cx="46037" cy="47625"/>
          </a:xfrm>
          <a:custGeom>
            <a:avLst/>
            <a:gdLst>
              <a:gd name="T0" fmla="*/ 0 w 29"/>
              <a:gd name="T1" fmla="*/ 30 h 30"/>
              <a:gd name="T2" fmla="*/ 12 w 29"/>
              <a:gd name="T3" fmla="*/ 18 h 30"/>
              <a:gd name="T4" fmla="*/ 29 w 29"/>
              <a:gd name="T5" fmla="*/ 0 h 30"/>
              <a:gd name="T6" fmla="*/ 0 60000 65536"/>
              <a:gd name="T7" fmla="*/ 0 60000 65536"/>
              <a:gd name="T8" fmla="*/ 0 60000 65536"/>
              <a:gd name="T9" fmla="*/ 0 w 29"/>
              <a:gd name="T10" fmla="*/ 0 h 30"/>
              <a:gd name="T11" fmla="*/ 29 w 2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30">
                <a:moveTo>
                  <a:pt x="0" y="30"/>
                </a:moveTo>
                <a:lnTo>
                  <a:pt x="12" y="18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86" name="Freeform 30"/>
          <p:cNvSpPr>
            <a:spLocks/>
          </p:cNvSpPr>
          <p:nvPr/>
        </p:nvSpPr>
        <p:spPr bwMode="auto">
          <a:xfrm>
            <a:off x="1346200" y="5178425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87" name="Freeform 31"/>
          <p:cNvSpPr>
            <a:spLocks/>
          </p:cNvSpPr>
          <p:nvPr/>
        </p:nvSpPr>
        <p:spPr bwMode="auto">
          <a:xfrm>
            <a:off x="1393825" y="5149850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88" name="Freeform 32"/>
          <p:cNvSpPr>
            <a:spLocks/>
          </p:cNvSpPr>
          <p:nvPr/>
        </p:nvSpPr>
        <p:spPr bwMode="auto">
          <a:xfrm>
            <a:off x="1441450" y="514032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89" name="Freeform 33"/>
          <p:cNvSpPr>
            <a:spLocks/>
          </p:cNvSpPr>
          <p:nvPr/>
        </p:nvSpPr>
        <p:spPr bwMode="auto">
          <a:xfrm>
            <a:off x="1489075" y="5103813"/>
            <a:ext cx="47625" cy="36512"/>
          </a:xfrm>
          <a:custGeom>
            <a:avLst/>
            <a:gdLst>
              <a:gd name="T0" fmla="*/ 0 w 30"/>
              <a:gd name="T1" fmla="*/ 23 h 23"/>
              <a:gd name="T2" fmla="*/ 18 w 30"/>
              <a:gd name="T3" fmla="*/ 11 h 23"/>
              <a:gd name="T4" fmla="*/ 30 w 30"/>
              <a:gd name="T5" fmla="*/ 0 h 23"/>
              <a:gd name="T6" fmla="*/ 0 60000 65536"/>
              <a:gd name="T7" fmla="*/ 0 60000 65536"/>
              <a:gd name="T8" fmla="*/ 0 60000 65536"/>
              <a:gd name="T9" fmla="*/ 0 w 30"/>
              <a:gd name="T10" fmla="*/ 0 h 23"/>
              <a:gd name="T11" fmla="*/ 30 w 3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3">
                <a:moveTo>
                  <a:pt x="0" y="23"/>
                </a:moveTo>
                <a:lnTo>
                  <a:pt x="18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90" name="Freeform 34"/>
          <p:cNvSpPr>
            <a:spLocks/>
          </p:cNvSpPr>
          <p:nvPr/>
        </p:nvSpPr>
        <p:spPr bwMode="auto">
          <a:xfrm>
            <a:off x="1536700" y="5075238"/>
            <a:ext cx="38100" cy="28575"/>
          </a:xfrm>
          <a:custGeom>
            <a:avLst/>
            <a:gdLst>
              <a:gd name="T0" fmla="*/ 0 w 24"/>
              <a:gd name="T1" fmla="*/ 18 h 18"/>
              <a:gd name="T2" fmla="*/ 12 w 24"/>
              <a:gd name="T3" fmla="*/ 6 h 18"/>
              <a:gd name="T4" fmla="*/ 24 w 24"/>
              <a:gd name="T5" fmla="*/ 0 h 18"/>
              <a:gd name="T6" fmla="*/ 0 60000 65536"/>
              <a:gd name="T7" fmla="*/ 0 60000 65536"/>
              <a:gd name="T8" fmla="*/ 0 60000 65536"/>
              <a:gd name="T9" fmla="*/ 0 w 24"/>
              <a:gd name="T10" fmla="*/ 0 h 18"/>
              <a:gd name="T11" fmla="*/ 24 w 2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8">
                <a:moveTo>
                  <a:pt x="0" y="18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91" name="Freeform 35"/>
          <p:cNvSpPr>
            <a:spLocks/>
          </p:cNvSpPr>
          <p:nvPr/>
        </p:nvSpPr>
        <p:spPr bwMode="auto">
          <a:xfrm>
            <a:off x="1574800" y="506571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92" name="Line 36"/>
          <p:cNvSpPr>
            <a:spLocks noChangeShapeType="1"/>
          </p:cNvSpPr>
          <p:nvPr/>
        </p:nvSpPr>
        <p:spPr bwMode="auto">
          <a:xfrm flipV="1">
            <a:off x="1622425" y="5046663"/>
            <a:ext cx="47625" cy="1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93" name="Line 37"/>
          <p:cNvSpPr>
            <a:spLocks noChangeShapeType="1"/>
          </p:cNvSpPr>
          <p:nvPr/>
        </p:nvSpPr>
        <p:spPr bwMode="auto">
          <a:xfrm flipV="1">
            <a:off x="1670050" y="50085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94" name="Line 38"/>
          <p:cNvSpPr>
            <a:spLocks noChangeShapeType="1"/>
          </p:cNvSpPr>
          <p:nvPr/>
        </p:nvSpPr>
        <p:spPr bwMode="auto">
          <a:xfrm flipV="1">
            <a:off x="1717675" y="4960938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95" name="Line 39"/>
          <p:cNvSpPr>
            <a:spLocks noChangeShapeType="1"/>
          </p:cNvSpPr>
          <p:nvPr/>
        </p:nvSpPr>
        <p:spPr bwMode="auto">
          <a:xfrm flipV="1">
            <a:off x="1765300" y="4922838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96" name="Line 40"/>
          <p:cNvSpPr>
            <a:spLocks noChangeShapeType="1"/>
          </p:cNvSpPr>
          <p:nvPr/>
        </p:nvSpPr>
        <p:spPr bwMode="auto">
          <a:xfrm flipV="1">
            <a:off x="1812925" y="4884738"/>
            <a:ext cx="38100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97" name="Freeform 41"/>
          <p:cNvSpPr>
            <a:spLocks/>
          </p:cNvSpPr>
          <p:nvPr/>
        </p:nvSpPr>
        <p:spPr bwMode="auto">
          <a:xfrm>
            <a:off x="1851025" y="4856163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12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98" name="Freeform 42"/>
          <p:cNvSpPr>
            <a:spLocks/>
          </p:cNvSpPr>
          <p:nvPr/>
        </p:nvSpPr>
        <p:spPr bwMode="auto">
          <a:xfrm>
            <a:off x="1898650" y="4808538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499" name="Freeform 43"/>
          <p:cNvSpPr>
            <a:spLocks/>
          </p:cNvSpPr>
          <p:nvPr/>
        </p:nvSpPr>
        <p:spPr bwMode="auto">
          <a:xfrm>
            <a:off x="1946275" y="4760913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0" name="Freeform 44"/>
          <p:cNvSpPr>
            <a:spLocks/>
          </p:cNvSpPr>
          <p:nvPr/>
        </p:nvSpPr>
        <p:spPr bwMode="auto">
          <a:xfrm>
            <a:off x="1993900" y="4684713"/>
            <a:ext cx="47625" cy="76200"/>
          </a:xfrm>
          <a:custGeom>
            <a:avLst/>
            <a:gdLst>
              <a:gd name="T0" fmla="*/ 0 w 30"/>
              <a:gd name="T1" fmla="*/ 48 h 48"/>
              <a:gd name="T2" fmla="*/ 12 w 30"/>
              <a:gd name="T3" fmla="*/ 24 h 48"/>
              <a:gd name="T4" fmla="*/ 30 w 30"/>
              <a:gd name="T5" fmla="*/ 0 h 48"/>
              <a:gd name="T6" fmla="*/ 0 60000 65536"/>
              <a:gd name="T7" fmla="*/ 0 60000 65536"/>
              <a:gd name="T8" fmla="*/ 0 60000 65536"/>
              <a:gd name="T9" fmla="*/ 0 w 30"/>
              <a:gd name="T10" fmla="*/ 0 h 48"/>
              <a:gd name="T11" fmla="*/ 30 w 3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8">
                <a:moveTo>
                  <a:pt x="0" y="48"/>
                </a:moveTo>
                <a:lnTo>
                  <a:pt x="12" y="24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1" name="Freeform 45"/>
          <p:cNvSpPr>
            <a:spLocks/>
          </p:cNvSpPr>
          <p:nvPr/>
        </p:nvSpPr>
        <p:spPr bwMode="auto">
          <a:xfrm>
            <a:off x="2041525" y="464661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2" name="Line 46"/>
          <p:cNvSpPr>
            <a:spLocks noChangeShapeType="1"/>
          </p:cNvSpPr>
          <p:nvPr/>
        </p:nvSpPr>
        <p:spPr bwMode="auto">
          <a:xfrm flipV="1">
            <a:off x="2089150" y="4598988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03" name="Freeform 47"/>
          <p:cNvSpPr>
            <a:spLocks/>
          </p:cNvSpPr>
          <p:nvPr/>
        </p:nvSpPr>
        <p:spPr bwMode="auto">
          <a:xfrm>
            <a:off x="2127250" y="4541838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24 w 30"/>
              <a:gd name="T5" fmla="*/ 6 h 36"/>
              <a:gd name="T6" fmla="*/ 30 w 30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6"/>
              <a:gd name="T14" fmla="*/ 30 w 3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4" name="Freeform 48"/>
          <p:cNvSpPr>
            <a:spLocks/>
          </p:cNvSpPr>
          <p:nvPr/>
        </p:nvSpPr>
        <p:spPr bwMode="auto">
          <a:xfrm>
            <a:off x="2174875" y="4541838"/>
            <a:ext cx="47625" cy="1587"/>
          </a:xfrm>
          <a:custGeom>
            <a:avLst/>
            <a:gdLst>
              <a:gd name="T0" fmla="*/ 0 w 30"/>
              <a:gd name="T1" fmla="*/ 0 h 1587"/>
              <a:gd name="T2" fmla="*/ 12 w 30"/>
              <a:gd name="T3" fmla="*/ 0 h 1587"/>
              <a:gd name="T4" fmla="*/ 30 w 30"/>
              <a:gd name="T5" fmla="*/ 0 h 1587"/>
              <a:gd name="T6" fmla="*/ 0 60000 65536"/>
              <a:gd name="T7" fmla="*/ 0 60000 65536"/>
              <a:gd name="T8" fmla="*/ 0 60000 65536"/>
              <a:gd name="T9" fmla="*/ 0 w 30"/>
              <a:gd name="T10" fmla="*/ 0 h 1587"/>
              <a:gd name="T11" fmla="*/ 30 w 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7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5" name="Freeform 49"/>
          <p:cNvSpPr>
            <a:spLocks/>
          </p:cNvSpPr>
          <p:nvPr/>
        </p:nvSpPr>
        <p:spPr bwMode="auto">
          <a:xfrm>
            <a:off x="2222500" y="4541838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24 w 30"/>
              <a:gd name="T5" fmla="*/ 6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24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6" name="Freeform 50"/>
          <p:cNvSpPr>
            <a:spLocks/>
          </p:cNvSpPr>
          <p:nvPr/>
        </p:nvSpPr>
        <p:spPr bwMode="auto">
          <a:xfrm>
            <a:off x="2270125" y="447516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42 h 48"/>
              <a:gd name="T4" fmla="*/ 12 w 30"/>
              <a:gd name="T5" fmla="*/ 24 h 48"/>
              <a:gd name="T6" fmla="*/ 24 w 30"/>
              <a:gd name="T7" fmla="*/ 12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42"/>
                </a:lnTo>
                <a:lnTo>
                  <a:pt x="12" y="24"/>
                </a:lnTo>
                <a:lnTo>
                  <a:pt x="24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7" name="Freeform 51"/>
          <p:cNvSpPr>
            <a:spLocks/>
          </p:cNvSpPr>
          <p:nvPr/>
        </p:nvSpPr>
        <p:spPr bwMode="auto">
          <a:xfrm>
            <a:off x="2317750" y="443706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8" name="Freeform 52"/>
          <p:cNvSpPr>
            <a:spLocks/>
          </p:cNvSpPr>
          <p:nvPr/>
        </p:nvSpPr>
        <p:spPr bwMode="auto">
          <a:xfrm>
            <a:off x="2365375" y="4418013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09" name="Freeform 53"/>
          <p:cNvSpPr>
            <a:spLocks/>
          </p:cNvSpPr>
          <p:nvPr/>
        </p:nvSpPr>
        <p:spPr bwMode="auto">
          <a:xfrm>
            <a:off x="2403475" y="434181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36 h 48"/>
              <a:gd name="T4" fmla="*/ 12 w 30"/>
              <a:gd name="T5" fmla="*/ 24 h 48"/>
              <a:gd name="T6" fmla="*/ 24 w 30"/>
              <a:gd name="T7" fmla="*/ 6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36"/>
                </a:lnTo>
                <a:lnTo>
                  <a:pt x="12" y="24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0" name="Freeform 54"/>
          <p:cNvSpPr>
            <a:spLocks/>
          </p:cNvSpPr>
          <p:nvPr/>
        </p:nvSpPr>
        <p:spPr bwMode="auto">
          <a:xfrm>
            <a:off x="2451100" y="4341813"/>
            <a:ext cx="47625" cy="19050"/>
          </a:xfrm>
          <a:custGeom>
            <a:avLst/>
            <a:gdLst>
              <a:gd name="T0" fmla="*/ 0 w 30"/>
              <a:gd name="T1" fmla="*/ 0 h 12"/>
              <a:gd name="T2" fmla="*/ 6 w 30"/>
              <a:gd name="T3" fmla="*/ 0 h 12"/>
              <a:gd name="T4" fmla="*/ 12 w 30"/>
              <a:gd name="T5" fmla="*/ 0 h 12"/>
              <a:gd name="T6" fmla="*/ 30 w 30"/>
              <a:gd name="T7" fmla="*/ 12 h 12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2"/>
              <a:gd name="T14" fmla="*/ 30 w 30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12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1" name="Freeform 55"/>
          <p:cNvSpPr>
            <a:spLocks/>
          </p:cNvSpPr>
          <p:nvPr/>
        </p:nvSpPr>
        <p:spPr bwMode="auto">
          <a:xfrm>
            <a:off x="2498725" y="4360863"/>
            <a:ext cx="47625" cy="38100"/>
          </a:xfrm>
          <a:custGeom>
            <a:avLst/>
            <a:gdLst>
              <a:gd name="T0" fmla="*/ 0 w 30"/>
              <a:gd name="T1" fmla="*/ 0 h 24"/>
              <a:gd name="T2" fmla="*/ 12 w 30"/>
              <a:gd name="T3" fmla="*/ 12 h 24"/>
              <a:gd name="T4" fmla="*/ 30 w 30"/>
              <a:gd name="T5" fmla="*/ 24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0"/>
                </a:moveTo>
                <a:lnTo>
                  <a:pt x="12" y="12"/>
                </a:lnTo>
                <a:lnTo>
                  <a:pt x="30" y="24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2" name="Freeform 56"/>
          <p:cNvSpPr>
            <a:spLocks/>
          </p:cNvSpPr>
          <p:nvPr/>
        </p:nvSpPr>
        <p:spPr bwMode="auto">
          <a:xfrm>
            <a:off x="2546350" y="4398963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3" name="Freeform 57"/>
          <p:cNvSpPr>
            <a:spLocks/>
          </p:cNvSpPr>
          <p:nvPr/>
        </p:nvSpPr>
        <p:spPr bwMode="auto">
          <a:xfrm>
            <a:off x="2593975" y="4408488"/>
            <a:ext cx="47625" cy="9525"/>
          </a:xfrm>
          <a:custGeom>
            <a:avLst/>
            <a:gdLst>
              <a:gd name="T0" fmla="*/ 0 w 30"/>
              <a:gd name="T1" fmla="*/ 0 h 6"/>
              <a:gd name="T2" fmla="*/ 18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8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4" name="Freeform 58"/>
          <p:cNvSpPr>
            <a:spLocks/>
          </p:cNvSpPr>
          <p:nvPr/>
        </p:nvSpPr>
        <p:spPr bwMode="auto">
          <a:xfrm>
            <a:off x="2641600" y="4370388"/>
            <a:ext cx="38100" cy="47625"/>
          </a:xfrm>
          <a:custGeom>
            <a:avLst/>
            <a:gdLst>
              <a:gd name="T0" fmla="*/ 0 w 24"/>
              <a:gd name="T1" fmla="*/ 30 h 30"/>
              <a:gd name="T2" fmla="*/ 6 w 24"/>
              <a:gd name="T3" fmla="*/ 24 h 30"/>
              <a:gd name="T4" fmla="*/ 12 w 24"/>
              <a:gd name="T5" fmla="*/ 18 h 30"/>
              <a:gd name="T6" fmla="*/ 24 w 2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0"/>
              <a:gd name="T14" fmla="*/ 24 w 2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5" name="Line 59"/>
          <p:cNvSpPr>
            <a:spLocks noChangeShapeType="1"/>
          </p:cNvSpPr>
          <p:nvPr/>
        </p:nvSpPr>
        <p:spPr bwMode="auto">
          <a:xfrm flipV="1">
            <a:off x="2679700" y="4322763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16" name="Line 60"/>
          <p:cNvSpPr>
            <a:spLocks noChangeShapeType="1"/>
          </p:cNvSpPr>
          <p:nvPr/>
        </p:nvSpPr>
        <p:spPr bwMode="auto">
          <a:xfrm flipV="1">
            <a:off x="2727325" y="42846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17" name="Freeform 61"/>
          <p:cNvSpPr>
            <a:spLocks/>
          </p:cNvSpPr>
          <p:nvPr/>
        </p:nvSpPr>
        <p:spPr bwMode="auto">
          <a:xfrm>
            <a:off x="2774950" y="4246563"/>
            <a:ext cx="46038" cy="38100"/>
          </a:xfrm>
          <a:custGeom>
            <a:avLst/>
            <a:gdLst>
              <a:gd name="T0" fmla="*/ 0 w 29"/>
              <a:gd name="T1" fmla="*/ 24 h 24"/>
              <a:gd name="T2" fmla="*/ 11 w 29"/>
              <a:gd name="T3" fmla="*/ 12 h 24"/>
              <a:gd name="T4" fmla="*/ 29 w 29"/>
              <a:gd name="T5" fmla="*/ 0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0" y="24"/>
                </a:moveTo>
                <a:lnTo>
                  <a:pt x="11" y="12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8" name="Freeform 62"/>
          <p:cNvSpPr>
            <a:spLocks/>
          </p:cNvSpPr>
          <p:nvPr/>
        </p:nvSpPr>
        <p:spPr bwMode="auto">
          <a:xfrm>
            <a:off x="2820988" y="4189413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30 w 30"/>
              <a:gd name="T5" fmla="*/ 0 h 36"/>
              <a:gd name="T6" fmla="*/ 0 60000 65536"/>
              <a:gd name="T7" fmla="*/ 0 60000 65536"/>
              <a:gd name="T8" fmla="*/ 0 60000 65536"/>
              <a:gd name="T9" fmla="*/ 0 w 30"/>
              <a:gd name="T10" fmla="*/ 0 h 36"/>
              <a:gd name="T11" fmla="*/ 30 w 3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19" name="Freeform 63"/>
          <p:cNvSpPr>
            <a:spLocks/>
          </p:cNvSpPr>
          <p:nvPr/>
        </p:nvSpPr>
        <p:spPr bwMode="auto">
          <a:xfrm>
            <a:off x="2868613" y="4160838"/>
            <a:ext cx="47625" cy="28575"/>
          </a:xfrm>
          <a:custGeom>
            <a:avLst/>
            <a:gdLst>
              <a:gd name="T0" fmla="*/ 0 w 30"/>
              <a:gd name="T1" fmla="*/ 18 h 18"/>
              <a:gd name="T2" fmla="*/ 18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8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0" name="Freeform 64"/>
          <p:cNvSpPr>
            <a:spLocks/>
          </p:cNvSpPr>
          <p:nvPr/>
        </p:nvSpPr>
        <p:spPr bwMode="auto">
          <a:xfrm>
            <a:off x="2916238" y="4141788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24 w 24"/>
              <a:gd name="T5" fmla="*/ 0 h 12"/>
              <a:gd name="T6" fmla="*/ 0 60000 65536"/>
              <a:gd name="T7" fmla="*/ 0 60000 65536"/>
              <a:gd name="T8" fmla="*/ 0 60000 65536"/>
              <a:gd name="T9" fmla="*/ 0 w 24"/>
              <a:gd name="T10" fmla="*/ 0 h 12"/>
              <a:gd name="T11" fmla="*/ 24 w 2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1" name="Freeform 65"/>
          <p:cNvSpPr>
            <a:spLocks/>
          </p:cNvSpPr>
          <p:nvPr/>
        </p:nvSpPr>
        <p:spPr bwMode="auto">
          <a:xfrm>
            <a:off x="2954338" y="4105275"/>
            <a:ext cx="47625" cy="36513"/>
          </a:xfrm>
          <a:custGeom>
            <a:avLst/>
            <a:gdLst>
              <a:gd name="T0" fmla="*/ 0 w 30"/>
              <a:gd name="T1" fmla="*/ 23 h 23"/>
              <a:gd name="T2" fmla="*/ 12 w 30"/>
              <a:gd name="T3" fmla="*/ 11 h 23"/>
              <a:gd name="T4" fmla="*/ 24 w 30"/>
              <a:gd name="T5" fmla="*/ 0 h 23"/>
              <a:gd name="T6" fmla="*/ 30 w 30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3"/>
              <a:gd name="T14" fmla="*/ 30 w 30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3">
                <a:moveTo>
                  <a:pt x="0" y="23"/>
                </a:moveTo>
                <a:lnTo>
                  <a:pt x="12" y="1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2" name="Freeform 66"/>
          <p:cNvSpPr>
            <a:spLocks/>
          </p:cNvSpPr>
          <p:nvPr/>
        </p:nvSpPr>
        <p:spPr bwMode="auto">
          <a:xfrm>
            <a:off x="3001963" y="4105275"/>
            <a:ext cx="47625" cy="36513"/>
          </a:xfrm>
          <a:custGeom>
            <a:avLst/>
            <a:gdLst>
              <a:gd name="T0" fmla="*/ 0 w 30"/>
              <a:gd name="T1" fmla="*/ 0 h 23"/>
              <a:gd name="T2" fmla="*/ 6 w 30"/>
              <a:gd name="T3" fmla="*/ 6 h 23"/>
              <a:gd name="T4" fmla="*/ 12 w 30"/>
              <a:gd name="T5" fmla="*/ 11 h 23"/>
              <a:gd name="T6" fmla="*/ 24 w 30"/>
              <a:gd name="T7" fmla="*/ 17 h 23"/>
              <a:gd name="T8" fmla="*/ 30 w 30"/>
              <a:gd name="T9" fmla="*/ 23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3"/>
              <a:gd name="T17" fmla="*/ 30 w 3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3">
                <a:moveTo>
                  <a:pt x="0" y="0"/>
                </a:moveTo>
                <a:lnTo>
                  <a:pt x="6" y="6"/>
                </a:lnTo>
                <a:lnTo>
                  <a:pt x="12" y="11"/>
                </a:lnTo>
                <a:lnTo>
                  <a:pt x="24" y="17"/>
                </a:lnTo>
                <a:lnTo>
                  <a:pt x="30" y="23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3" name="Freeform 67"/>
          <p:cNvSpPr>
            <a:spLocks/>
          </p:cNvSpPr>
          <p:nvPr/>
        </p:nvSpPr>
        <p:spPr bwMode="auto">
          <a:xfrm>
            <a:off x="3049588" y="413226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4" name="Freeform 68"/>
          <p:cNvSpPr>
            <a:spLocks/>
          </p:cNvSpPr>
          <p:nvPr/>
        </p:nvSpPr>
        <p:spPr bwMode="auto">
          <a:xfrm>
            <a:off x="3097213" y="4105275"/>
            <a:ext cx="47625" cy="26988"/>
          </a:xfrm>
          <a:custGeom>
            <a:avLst/>
            <a:gdLst>
              <a:gd name="T0" fmla="*/ 0 w 30"/>
              <a:gd name="T1" fmla="*/ 17 h 17"/>
              <a:gd name="T2" fmla="*/ 12 w 30"/>
              <a:gd name="T3" fmla="*/ 11 h 17"/>
              <a:gd name="T4" fmla="*/ 30 w 30"/>
              <a:gd name="T5" fmla="*/ 0 h 17"/>
              <a:gd name="T6" fmla="*/ 0 60000 65536"/>
              <a:gd name="T7" fmla="*/ 0 60000 65536"/>
              <a:gd name="T8" fmla="*/ 0 60000 65536"/>
              <a:gd name="T9" fmla="*/ 0 w 30"/>
              <a:gd name="T10" fmla="*/ 0 h 17"/>
              <a:gd name="T11" fmla="*/ 30 w 3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7">
                <a:moveTo>
                  <a:pt x="0" y="17"/>
                </a:moveTo>
                <a:lnTo>
                  <a:pt x="12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5" name="Line 69"/>
          <p:cNvSpPr>
            <a:spLocks noChangeShapeType="1"/>
          </p:cNvSpPr>
          <p:nvPr/>
        </p:nvSpPr>
        <p:spPr bwMode="auto">
          <a:xfrm flipV="1">
            <a:off x="3144838" y="4067175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26" name="Line 70"/>
          <p:cNvSpPr>
            <a:spLocks noChangeShapeType="1"/>
          </p:cNvSpPr>
          <p:nvPr/>
        </p:nvSpPr>
        <p:spPr bwMode="auto">
          <a:xfrm flipV="1">
            <a:off x="3192463" y="4019550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27" name="Freeform 71"/>
          <p:cNvSpPr>
            <a:spLocks/>
          </p:cNvSpPr>
          <p:nvPr/>
        </p:nvSpPr>
        <p:spPr bwMode="auto">
          <a:xfrm>
            <a:off x="3230563" y="3971925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2 h 30"/>
              <a:gd name="T4" fmla="*/ 24 w 30"/>
              <a:gd name="T5" fmla="*/ 6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12" y="12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8" name="Freeform 72"/>
          <p:cNvSpPr>
            <a:spLocks/>
          </p:cNvSpPr>
          <p:nvPr/>
        </p:nvSpPr>
        <p:spPr bwMode="auto">
          <a:xfrm>
            <a:off x="3278188" y="3971925"/>
            <a:ext cx="47625" cy="9525"/>
          </a:xfrm>
          <a:custGeom>
            <a:avLst/>
            <a:gdLst>
              <a:gd name="T0" fmla="*/ 0 w 30"/>
              <a:gd name="T1" fmla="*/ 0 h 6"/>
              <a:gd name="T2" fmla="*/ 6 w 30"/>
              <a:gd name="T3" fmla="*/ 0 h 6"/>
              <a:gd name="T4" fmla="*/ 12 w 30"/>
              <a:gd name="T5" fmla="*/ 0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29" name="Freeform 73"/>
          <p:cNvSpPr>
            <a:spLocks/>
          </p:cNvSpPr>
          <p:nvPr/>
        </p:nvSpPr>
        <p:spPr bwMode="auto">
          <a:xfrm>
            <a:off x="3325813" y="3981450"/>
            <a:ext cx="47625" cy="1588"/>
          </a:xfrm>
          <a:custGeom>
            <a:avLst/>
            <a:gdLst>
              <a:gd name="T0" fmla="*/ 0 w 30"/>
              <a:gd name="T1" fmla="*/ 0 h 1588"/>
              <a:gd name="T2" fmla="*/ 12 w 30"/>
              <a:gd name="T3" fmla="*/ 0 h 1588"/>
              <a:gd name="T4" fmla="*/ 30 w 30"/>
              <a:gd name="T5" fmla="*/ 0 h 1588"/>
              <a:gd name="T6" fmla="*/ 0 60000 65536"/>
              <a:gd name="T7" fmla="*/ 0 60000 65536"/>
              <a:gd name="T8" fmla="*/ 0 60000 65536"/>
              <a:gd name="T9" fmla="*/ 0 w 30"/>
              <a:gd name="T10" fmla="*/ 0 h 1588"/>
              <a:gd name="T11" fmla="*/ 30 w 3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8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30" name="Freeform 74"/>
          <p:cNvSpPr>
            <a:spLocks/>
          </p:cNvSpPr>
          <p:nvPr/>
        </p:nvSpPr>
        <p:spPr bwMode="auto">
          <a:xfrm>
            <a:off x="3373438" y="3933825"/>
            <a:ext cx="47625" cy="47625"/>
          </a:xfrm>
          <a:custGeom>
            <a:avLst/>
            <a:gdLst>
              <a:gd name="T0" fmla="*/ 0 w 30"/>
              <a:gd name="T1" fmla="*/ 30 h 30"/>
              <a:gd name="T2" fmla="*/ 6 w 30"/>
              <a:gd name="T3" fmla="*/ 24 h 30"/>
              <a:gd name="T4" fmla="*/ 12 w 30"/>
              <a:gd name="T5" fmla="*/ 18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31" name="Line 75"/>
          <p:cNvSpPr>
            <a:spLocks noChangeShapeType="1"/>
          </p:cNvSpPr>
          <p:nvPr/>
        </p:nvSpPr>
        <p:spPr bwMode="auto">
          <a:xfrm flipV="1">
            <a:off x="3421063" y="3905250"/>
            <a:ext cx="47625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32" name="Freeform 76"/>
          <p:cNvSpPr>
            <a:spLocks/>
          </p:cNvSpPr>
          <p:nvPr/>
        </p:nvSpPr>
        <p:spPr bwMode="auto">
          <a:xfrm>
            <a:off x="3468688" y="3886200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33" name="Freeform 77"/>
          <p:cNvSpPr>
            <a:spLocks/>
          </p:cNvSpPr>
          <p:nvPr/>
        </p:nvSpPr>
        <p:spPr bwMode="auto">
          <a:xfrm>
            <a:off x="3506788" y="3800475"/>
            <a:ext cx="47625" cy="85725"/>
          </a:xfrm>
          <a:custGeom>
            <a:avLst/>
            <a:gdLst>
              <a:gd name="T0" fmla="*/ 0 w 30"/>
              <a:gd name="T1" fmla="*/ 54 h 54"/>
              <a:gd name="T2" fmla="*/ 6 w 30"/>
              <a:gd name="T3" fmla="*/ 42 h 54"/>
              <a:gd name="T4" fmla="*/ 12 w 30"/>
              <a:gd name="T5" fmla="*/ 30 h 54"/>
              <a:gd name="T6" fmla="*/ 30 w 30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54"/>
              <a:gd name="T14" fmla="*/ 30 w 30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54">
                <a:moveTo>
                  <a:pt x="0" y="54"/>
                </a:moveTo>
                <a:lnTo>
                  <a:pt x="6" y="42"/>
                </a:lnTo>
                <a:lnTo>
                  <a:pt x="12" y="3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34" name="Freeform 78"/>
          <p:cNvSpPr>
            <a:spLocks/>
          </p:cNvSpPr>
          <p:nvPr/>
        </p:nvSpPr>
        <p:spPr bwMode="auto">
          <a:xfrm>
            <a:off x="3554413" y="3695700"/>
            <a:ext cx="47625" cy="104775"/>
          </a:xfrm>
          <a:custGeom>
            <a:avLst/>
            <a:gdLst>
              <a:gd name="T0" fmla="*/ 0 w 30"/>
              <a:gd name="T1" fmla="*/ 66 h 66"/>
              <a:gd name="T2" fmla="*/ 12 w 30"/>
              <a:gd name="T3" fmla="*/ 36 h 66"/>
              <a:gd name="T4" fmla="*/ 30 w 30"/>
              <a:gd name="T5" fmla="*/ 0 h 66"/>
              <a:gd name="T6" fmla="*/ 0 60000 65536"/>
              <a:gd name="T7" fmla="*/ 0 60000 65536"/>
              <a:gd name="T8" fmla="*/ 0 60000 65536"/>
              <a:gd name="T9" fmla="*/ 0 w 30"/>
              <a:gd name="T10" fmla="*/ 0 h 66"/>
              <a:gd name="T11" fmla="*/ 30 w 3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6">
                <a:moveTo>
                  <a:pt x="0" y="66"/>
                </a:moveTo>
                <a:lnTo>
                  <a:pt x="12" y="3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35" name="Rectangle 79"/>
          <p:cNvSpPr>
            <a:spLocks noChangeArrowheads="1"/>
          </p:cNvSpPr>
          <p:nvPr/>
        </p:nvSpPr>
        <p:spPr bwMode="auto">
          <a:xfrm>
            <a:off x="823913" y="5616575"/>
            <a:ext cx="109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3536" name="Rectangle 80"/>
          <p:cNvSpPr>
            <a:spLocks noChangeArrowheads="1"/>
          </p:cNvSpPr>
          <p:nvPr/>
        </p:nvSpPr>
        <p:spPr bwMode="auto">
          <a:xfrm>
            <a:off x="823913" y="3552825"/>
            <a:ext cx="109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3537" name="Rectangle 81"/>
          <p:cNvSpPr>
            <a:spLocks noChangeArrowheads="1"/>
          </p:cNvSpPr>
          <p:nvPr/>
        </p:nvSpPr>
        <p:spPr bwMode="auto">
          <a:xfrm>
            <a:off x="700088" y="1479550"/>
            <a:ext cx="219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16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3538" name="Rectangle 82"/>
          <p:cNvSpPr>
            <a:spLocks noChangeArrowheads="1"/>
          </p:cNvSpPr>
          <p:nvPr/>
        </p:nvSpPr>
        <p:spPr bwMode="auto">
          <a:xfrm>
            <a:off x="871538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1950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3539" name="Rectangle 83"/>
          <p:cNvSpPr>
            <a:spLocks noChangeArrowheads="1"/>
          </p:cNvSpPr>
          <p:nvPr/>
        </p:nvSpPr>
        <p:spPr bwMode="auto">
          <a:xfrm>
            <a:off x="3173413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3540" name="Rectangle 84"/>
          <p:cNvSpPr>
            <a:spLocks noChangeArrowheads="1"/>
          </p:cNvSpPr>
          <p:nvPr/>
        </p:nvSpPr>
        <p:spPr bwMode="auto">
          <a:xfrm>
            <a:off x="5476875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3541" name="Rectangle 85"/>
          <p:cNvSpPr>
            <a:spLocks noChangeArrowheads="1"/>
          </p:cNvSpPr>
          <p:nvPr/>
        </p:nvSpPr>
        <p:spPr bwMode="auto">
          <a:xfrm>
            <a:off x="7769225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2100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3542" name="Freeform 86"/>
          <p:cNvSpPr>
            <a:spLocks/>
          </p:cNvSpPr>
          <p:nvPr/>
        </p:nvSpPr>
        <p:spPr bwMode="auto">
          <a:xfrm>
            <a:off x="1128713" y="3694113"/>
            <a:ext cx="2476500" cy="1611312"/>
          </a:xfrm>
          <a:custGeom>
            <a:avLst/>
            <a:gdLst>
              <a:gd name="T0" fmla="*/ 35 w 1560"/>
              <a:gd name="T1" fmla="*/ 999 h 1015"/>
              <a:gd name="T2" fmla="*/ 86 w 1560"/>
              <a:gd name="T3" fmla="*/ 993 h 1015"/>
              <a:gd name="T4" fmla="*/ 138 w 1560"/>
              <a:gd name="T5" fmla="*/ 951 h 1015"/>
              <a:gd name="T6" fmla="*/ 165 w 1560"/>
              <a:gd name="T7" fmla="*/ 934 h 1015"/>
              <a:gd name="T8" fmla="*/ 210 w 1560"/>
              <a:gd name="T9" fmla="*/ 915 h 1015"/>
              <a:gd name="T10" fmla="*/ 249 w 1560"/>
              <a:gd name="T11" fmla="*/ 895 h 1015"/>
              <a:gd name="T12" fmla="*/ 278 w 1560"/>
              <a:gd name="T13" fmla="*/ 868 h 1015"/>
              <a:gd name="T14" fmla="*/ 312 w 1560"/>
              <a:gd name="T15" fmla="*/ 864 h 1015"/>
              <a:gd name="T16" fmla="*/ 345 w 1560"/>
              <a:gd name="T17" fmla="*/ 847 h 1015"/>
              <a:gd name="T18" fmla="*/ 404 w 1560"/>
              <a:gd name="T19" fmla="*/ 793 h 1015"/>
              <a:gd name="T20" fmla="*/ 452 w 1560"/>
              <a:gd name="T21" fmla="*/ 751 h 1015"/>
              <a:gd name="T22" fmla="*/ 516 w 1560"/>
              <a:gd name="T23" fmla="*/ 703 h 1015"/>
              <a:gd name="T24" fmla="*/ 557 w 1560"/>
              <a:gd name="T25" fmla="*/ 646 h 1015"/>
              <a:gd name="T26" fmla="*/ 609 w 1560"/>
              <a:gd name="T27" fmla="*/ 598 h 1015"/>
              <a:gd name="T28" fmla="*/ 651 w 1560"/>
              <a:gd name="T29" fmla="*/ 538 h 1015"/>
              <a:gd name="T30" fmla="*/ 689 w 1560"/>
              <a:gd name="T31" fmla="*/ 534 h 1015"/>
              <a:gd name="T32" fmla="*/ 729 w 1560"/>
              <a:gd name="T33" fmla="*/ 520 h 1015"/>
              <a:gd name="T34" fmla="*/ 774 w 1560"/>
              <a:gd name="T35" fmla="*/ 474 h 1015"/>
              <a:gd name="T36" fmla="*/ 815 w 1560"/>
              <a:gd name="T37" fmla="*/ 430 h 1015"/>
              <a:gd name="T38" fmla="*/ 837 w 1560"/>
              <a:gd name="T39" fmla="*/ 406 h 1015"/>
              <a:gd name="T40" fmla="*/ 876 w 1560"/>
              <a:gd name="T41" fmla="*/ 430 h 1015"/>
              <a:gd name="T42" fmla="*/ 915 w 1560"/>
              <a:gd name="T43" fmla="*/ 448 h 1015"/>
              <a:gd name="T44" fmla="*/ 954 w 1560"/>
              <a:gd name="T45" fmla="*/ 451 h 1015"/>
              <a:gd name="T46" fmla="*/ 984 w 1560"/>
              <a:gd name="T47" fmla="*/ 418 h 1015"/>
              <a:gd name="T48" fmla="*/ 1011 w 1560"/>
              <a:gd name="T49" fmla="*/ 393 h 1015"/>
              <a:gd name="T50" fmla="*/ 1047 w 1560"/>
              <a:gd name="T51" fmla="*/ 360 h 1015"/>
              <a:gd name="T52" fmla="*/ 1085 w 1560"/>
              <a:gd name="T53" fmla="*/ 322 h 1015"/>
              <a:gd name="T54" fmla="*/ 1134 w 1560"/>
              <a:gd name="T55" fmla="*/ 289 h 1015"/>
              <a:gd name="T56" fmla="*/ 1164 w 1560"/>
              <a:gd name="T57" fmla="*/ 268 h 1015"/>
              <a:gd name="T58" fmla="*/ 1190 w 1560"/>
              <a:gd name="T59" fmla="*/ 267 h 1015"/>
              <a:gd name="T60" fmla="*/ 1238 w 1560"/>
              <a:gd name="T61" fmla="*/ 277 h 1015"/>
              <a:gd name="T62" fmla="*/ 1283 w 1560"/>
              <a:gd name="T63" fmla="*/ 249 h 1015"/>
              <a:gd name="T64" fmla="*/ 1313 w 1560"/>
              <a:gd name="T65" fmla="*/ 220 h 1015"/>
              <a:gd name="T66" fmla="*/ 1335 w 1560"/>
              <a:gd name="T67" fmla="*/ 189 h 1015"/>
              <a:gd name="T68" fmla="*/ 1359 w 1560"/>
              <a:gd name="T69" fmla="*/ 174 h 1015"/>
              <a:gd name="T70" fmla="*/ 1392 w 1560"/>
              <a:gd name="T71" fmla="*/ 181 h 1015"/>
              <a:gd name="T72" fmla="*/ 1427 w 1560"/>
              <a:gd name="T73" fmla="*/ 168 h 1015"/>
              <a:gd name="T74" fmla="*/ 1455 w 1560"/>
              <a:gd name="T75" fmla="*/ 144 h 1015"/>
              <a:gd name="T76" fmla="*/ 1490 w 1560"/>
              <a:gd name="T77" fmla="*/ 126 h 1015"/>
              <a:gd name="T78" fmla="*/ 1520 w 1560"/>
              <a:gd name="T79" fmla="*/ 76 h 1015"/>
              <a:gd name="T80" fmla="*/ 1545 w 1560"/>
              <a:gd name="T81" fmla="*/ 27 h 1015"/>
              <a:gd name="T82" fmla="*/ 1560 w 1560"/>
              <a:gd name="T83" fmla="*/ 0 h 10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60"/>
              <a:gd name="T127" fmla="*/ 0 h 1015"/>
              <a:gd name="T128" fmla="*/ 1560 w 1560"/>
              <a:gd name="T129" fmla="*/ 1015 h 101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60" h="1015">
                <a:moveTo>
                  <a:pt x="0" y="1015"/>
                </a:moveTo>
                <a:cubicBezTo>
                  <a:pt x="12" y="1009"/>
                  <a:pt x="24" y="1003"/>
                  <a:pt x="35" y="999"/>
                </a:cubicBezTo>
                <a:cubicBezTo>
                  <a:pt x="46" y="995"/>
                  <a:pt x="58" y="991"/>
                  <a:pt x="66" y="990"/>
                </a:cubicBezTo>
                <a:cubicBezTo>
                  <a:pt x="74" y="989"/>
                  <a:pt x="79" y="993"/>
                  <a:pt x="86" y="993"/>
                </a:cubicBezTo>
                <a:cubicBezTo>
                  <a:pt x="93" y="993"/>
                  <a:pt x="98" y="997"/>
                  <a:pt x="107" y="990"/>
                </a:cubicBezTo>
                <a:cubicBezTo>
                  <a:pt x="116" y="983"/>
                  <a:pt x="131" y="959"/>
                  <a:pt x="138" y="951"/>
                </a:cubicBezTo>
                <a:cubicBezTo>
                  <a:pt x="145" y="943"/>
                  <a:pt x="146" y="945"/>
                  <a:pt x="150" y="942"/>
                </a:cubicBezTo>
                <a:cubicBezTo>
                  <a:pt x="154" y="939"/>
                  <a:pt x="160" y="938"/>
                  <a:pt x="165" y="934"/>
                </a:cubicBezTo>
                <a:cubicBezTo>
                  <a:pt x="170" y="930"/>
                  <a:pt x="173" y="922"/>
                  <a:pt x="180" y="919"/>
                </a:cubicBezTo>
                <a:cubicBezTo>
                  <a:pt x="187" y="916"/>
                  <a:pt x="201" y="917"/>
                  <a:pt x="210" y="915"/>
                </a:cubicBezTo>
                <a:cubicBezTo>
                  <a:pt x="219" y="913"/>
                  <a:pt x="227" y="910"/>
                  <a:pt x="233" y="907"/>
                </a:cubicBezTo>
                <a:cubicBezTo>
                  <a:pt x="239" y="904"/>
                  <a:pt x="244" y="899"/>
                  <a:pt x="249" y="895"/>
                </a:cubicBezTo>
                <a:cubicBezTo>
                  <a:pt x="254" y="891"/>
                  <a:pt x="258" y="889"/>
                  <a:pt x="263" y="885"/>
                </a:cubicBezTo>
                <a:cubicBezTo>
                  <a:pt x="268" y="881"/>
                  <a:pt x="273" y="871"/>
                  <a:pt x="278" y="868"/>
                </a:cubicBezTo>
                <a:cubicBezTo>
                  <a:pt x="283" y="865"/>
                  <a:pt x="288" y="868"/>
                  <a:pt x="294" y="867"/>
                </a:cubicBezTo>
                <a:cubicBezTo>
                  <a:pt x="300" y="866"/>
                  <a:pt x="307" y="865"/>
                  <a:pt x="312" y="864"/>
                </a:cubicBezTo>
                <a:cubicBezTo>
                  <a:pt x="317" y="863"/>
                  <a:pt x="322" y="861"/>
                  <a:pt x="327" y="858"/>
                </a:cubicBezTo>
                <a:cubicBezTo>
                  <a:pt x="332" y="855"/>
                  <a:pt x="339" y="851"/>
                  <a:pt x="345" y="847"/>
                </a:cubicBezTo>
                <a:cubicBezTo>
                  <a:pt x="351" y="843"/>
                  <a:pt x="356" y="840"/>
                  <a:pt x="366" y="831"/>
                </a:cubicBezTo>
                <a:cubicBezTo>
                  <a:pt x="376" y="822"/>
                  <a:pt x="394" y="802"/>
                  <a:pt x="404" y="793"/>
                </a:cubicBezTo>
                <a:cubicBezTo>
                  <a:pt x="414" y="784"/>
                  <a:pt x="418" y="785"/>
                  <a:pt x="426" y="778"/>
                </a:cubicBezTo>
                <a:cubicBezTo>
                  <a:pt x="434" y="771"/>
                  <a:pt x="443" y="758"/>
                  <a:pt x="452" y="751"/>
                </a:cubicBezTo>
                <a:cubicBezTo>
                  <a:pt x="461" y="744"/>
                  <a:pt x="471" y="743"/>
                  <a:pt x="482" y="735"/>
                </a:cubicBezTo>
                <a:cubicBezTo>
                  <a:pt x="493" y="727"/>
                  <a:pt x="506" y="713"/>
                  <a:pt x="516" y="703"/>
                </a:cubicBezTo>
                <a:cubicBezTo>
                  <a:pt x="526" y="693"/>
                  <a:pt x="536" y="685"/>
                  <a:pt x="543" y="675"/>
                </a:cubicBezTo>
                <a:cubicBezTo>
                  <a:pt x="550" y="665"/>
                  <a:pt x="550" y="656"/>
                  <a:pt x="557" y="646"/>
                </a:cubicBezTo>
                <a:cubicBezTo>
                  <a:pt x="564" y="636"/>
                  <a:pt x="578" y="624"/>
                  <a:pt x="587" y="616"/>
                </a:cubicBezTo>
                <a:cubicBezTo>
                  <a:pt x="596" y="608"/>
                  <a:pt x="602" y="606"/>
                  <a:pt x="609" y="598"/>
                </a:cubicBezTo>
                <a:cubicBezTo>
                  <a:pt x="616" y="590"/>
                  <a:pt x="622" y="578"/>
                  <a:pt x="629" y="568"/>
                </a:cubicBezTo>
                <a:cubicBezTo>
                  <a:pt x="636" y="558"/>
                  <a:pt x="645" y="544"/>
                  <a:pt x="651" y="538"/>
                </a:cubicBezTo>
                <a:cubicBezTo>
                  <a:pt x="657" y="532"/>
                  <a:pt x="662" y="535"/>
                  <a:pt x="668" y="534"/>
                </a:cubicBezTo>
                <a:cubicBezTo>
                  <a:pt x="674" y="533"/>
                  <a:pt x="681" y="533"/>
                  <a:pt x="689" y="534"/>
                </a:cubicBezTo>
                <a:cubicBezTo>
                  <a:pt x="697" y="535"/>
                  <a:pt x="710" y="542"/>
                  <a:pt x="717" y="540"/>
                </a:cubicBezTo>
                <a:cubicBezTo>
                  <a:pt x="724" y="538"/>
                  <a:pt x="724" y="527"/>
                  <a:pt x="729" y="520"/>
                </a:cubicBezTo>
                <a:cubicBezTo>
                  <a:pt x="734" y="513"/>
                  <a:pt x="740" y="504"/>
                  <a:pt x="747" y="496"/>
                </a:cubicBezTo>
                <a:cubicBezTo>
                  <a:pt x="754" y="488"/>
                  <a:pt x="766" y="480"/>
                  <a:pt x="774" y="474"/>
                </a:cubicBezTo>
                <a:cubicBezTo>
                  <a:pt x="782" y="468"/>
                  <a:pt x="790" y="466"/>
                  <a:pt x="797" y="459"/>
                </a:cubicBezTo>
                <a:cubicBezTo>
                  <a:pt x="804" y="452"/>
                  <a:pt x="811" y="437"/>
                  <a:pt x="815" y="430"/>
                </a:cubicBezTo>
                <a:cubicBezTo>
                  <a:pt x="819" y="423"/>
                  <a:pt x="820" y="422"/>
                  <a:pt x="824" y="418"/>
                </a:cubicBezTo>
                <a:cubicBezTo>
                  <a:pt x="828" y="414"/>
                  <a:pt x="832" y="407"/>
                  <a:pt x="837" y="406"/>
                </a:cubicBezTo>
                <a:cubicBezTo>
                  <a:pt x="842" y="405"/>
                  <a:pt x="849" y="408"/>
                  <a:pt x="855" y="412"/>
                </a:cubicBezTo>
                <a:cubicBezTo>
                  <a:pt x="861" y="416"/>
                  <a:pt x="869" y="425"/>
                  <a:pt x="876" y="430"/>
                </a:cubicBezTo>
                <a:cubicBezTo>
                  <a:pt x="883" y="435"/>
                  <a:pt x="890" y="442"/>
                  <a:pt x="896" y="445"/>
                </a:cubicBezTo>
                <a:cubicBezTo>
                  <a:pt x="902" y="448"/>
                  <a:pt x="908" y="447"/>
                  <a:pt x="915" y="448"/>
                </a:cubicBezTo>
                <a:cubicBezTo>
                  <a:pt x="922" y="449"/>
                  <a:pt x="933" y="453"/>
                  <a:pt x="939" y="453"/>
                </a:cubicBezTo>
                <a:cubicBezTo>
                  <a:pt x="945" y="453"/>
                  <a:pt x="949" y="454"/>
                  <a:pt x="954" y="451"/>
                </a:cubicBezTo>
                <a:cubicBezTo>
                  <a:pt x="959" y="448"/>
                  <a:pt x="966" y="441"/>
                  <a:pt x="971" y="435"/>
                </a:cubicBezTo>
                <a:cubicBezTo>
                  <a:pt x="976" y="429"/>
                  <a:pt x="980" y="423"/>
                  <a:pt x="984" y="418"/>
                </a:cubicBezTo>
                <a:cubicBezTo>
                  <a:pt x="988" y="413"/>
                  <a:pt x="989" y="410"/>
                  <a:pt x="993" y="406"/>
                </a:cubicBezTo>
                <a:cubicBezTo>
                  <a:pt x="997" y="402"/>
                  <a:pt x="1006" y="397"/>
                  <a:pt x="1011" y="393"/>
                </a:cubicBezTo>
                <a:cubicBezTo>
                  <a:pt x="1016" y="389"/>
                  <a:pt x="1020" y="384"/>
                  <a:pt x="1026" y="379"/>
                </a:cubicBezTo>
                <a:cubicBezTo>
                  <a:pt x="1032" y="374"/>
                  <a:pt x="1040" y="365"/>
                  <a:pt x="1047" y="360"/>
                </a:cubicBezTo>
                <a:cubicBezTo>
                  <a:pt x="1054" y="355"/>
                  <a:pt x="1061" y="352"/>
                  <a:pt x="1067" y="346"/>
                </a:cubicBezTo>
                <a:cubicBezTo>
                  <a:pt x="1073" y="340"/>
                  <a:pt x="1079" y="329"/>
                  <a:pt x="1085" y="322"/>
                </a:cubicBezTo>
                <a:cubicBezTo>
                  <a:pt x="1091" y="315"/>
                  <a:pt x="1098" y="308"/>
                  <a:pt x="1106" y="303"/>
                </a:cubicBezTo>
                <a:cubicBezTo>
                  <a:pt x="1114" y="298"/>
                  <a:pt x="1126" y="293"/>
                  <a:pt x="1134" y="289"/>
                </a:cubicBezTo>
                <a:cubicBezTo>
                  <a:pt x="1142" y="285"/>
                  <a:pt x="1149" y="282"/>
                  <a:pt x="1154" y="279"/>
                </a:cubicBezTo>
                <a:cubicBezTo>
                  <a:pt x="1159" y="276"/>
                  <a:pt x="1161" y="271"/>
                  <a:pt x="1164" y="268"/>
                </a:cubicBezTo>
                <a:cubicBezTo>
                  <a:pt x="1167" y="265"/>
                  <a:pt x="1169" y="261"/>
                  <a:pt x="1173" y="261"/>
                </a:cubicBezTo>
                <a:cubicBezTo>
                  <a:pt x="1177" y="261"/>
                  <a:pt x="1184" y="264"/>
                  <a:pt x="1190" y="267"/>
                </a:cubicBezTo>
                <a:cubicBezTo>
                  <a:pt x="1196" y="270"/>
                  <a:pt x="1204" y="277"/>
                  <a:pt x="1212" y="279"/>
                </a:cubicBezTo>
                <a:cubicBezTo>
                  <a:pt x="1220" y="281"/>
                  <a:pt x="1229" y="280"/>
                  <a:pt x="1238" y="277"/>
                </a:cubicBezTo>
                <a:cubicBezTo>
                  <a:pt x="1247" y="274"/>
                  <a:pt x="1258" y="264"/>
                  <a:pt x="1265" y="259"/>
                </a:cubicBezTo>
                <a:cubicBezTo>
                  <a:pt x="1272" y="254"/>
                  <a:pt x="1278" y="253"/>
                  <a:pt x="1283" y="249"/>
                </a:cubicBezTo>
                <a:cubicBezTo>
                  <a:pt x="1288" y="245"/>
                  <a:pt x="1291" y="243"/>
                  <a:pt x="1296" y="238"/>
                </a:cubicBezTo>
                <a:cubicBezTo>
                  <a:pt x="1301" y="233"/>
                  <a:pt x="1309" y="226"/>
                  <a:pt x="1313" y="220"/>
                </a:cubicBezTo>
                <a:cubicBezTo>
                  <a:pt x="1317" y="214"/>
                  <a:pt x="1319" y="209"/>
                  <a:pt x="1323" y="204"/>
                </a:cubicBezTo>
                <a:cubicBezTo>
                  <a:pt x="1327" y="199"/>
                  <a:pt x="1331" y="193"/>
                  <a:pt x="1335" y="189"/>
                </a:cubicBezTo>
                <a:cubicBezTo>
                  <a:pt x="1339" y="185"/>
                  <a:pt x="1345" y="183"/>
                  <a:pt x="1349" y="180"/>
                </a:cubicBezTo>
                <a:cubicBezTo>
                  <a:pt x="1353" y="177"/>
                  <a:pt x="1355" y="174"/>
                  <a:pt x="1359" y="174"/>
                </a:cubicBezTo>
                <a:cubicBezTo>
                  <a:pt x="1363" y="174"/>
                  <a:pt x="1371" y="177"/>
                  <a:pt x="1376" y="178"/>
                </a:cubicBezTo>
                <a:cubicBezTo>
                  <a:pt x="1381" y="179"/>
                  <a:pt x="1386" y="181"/>
                  <a:pt x="1392" y="181"/>
                </a:cubicBezTo>
                <a:cubicBezTo>
                  <a:pt x="1398" y="181"/>
                  <a:pt x="1407" y="182"/>
                  <a:pt x="1413" y="180"/>
                </a:cubicBezTo>
                <a:cubicBezTo>
                  <a:pt x="1419" y="178"/>
                  <a:pt x="1423" y="172"/>
                  <a:pt x="1427" y="168"/>
                </a:cubicBezTo>
                <a:cubicBezTo>
                  <a:pt x="1431" y="164"/>
                  <a:pt x="1434" y="158"/>
                  <a:pt x="1439" y="154"/>
                </a:cubicBezTo>
                <a:cubicBezTo>
                  <a:pt x="1444" y="150"/>
                  <a:pt x="1450" y="147"/>
                  <a:pt x="1455" y="144"/>
                </a:cubicBezTo>
                <a:cubicBezTo>
                  <a:pt x="1460" y="141"/>
                  <a:pt x="1464" y="138"/>
                  <a:pt x="1470" y="135"/>
                </a:cubicBezTo>
                <a:cubicBezTo>
                  <a:pt x="1476" y="132"/>
                  <a:pt x="1484" y="132"/>
                  <a:pt x="1490" y="126"/>
                </a:cubicBezTo>
                <a:cubicBezTo>
                  <a:pt x="1496" y="120"/>
                  <a:pt x="1503" y="108"/>
                  <a:pt x="1508" y="100"/>
                </a:cubicBezTo>
                <a:cubicBezTo>
                  <a:pt x="1513" y="92"/>
                  <a:pt x="1516" y="84"/>
                  <a:pt x="1520" y="76"/>
                </a:cubicBezTo>
                <a:cubicBezTo>
                  <a:pt x="1524" y="68"/>
                  <a:pt x="1528" y="62"/>
                  <a:pt x="1532" y="54"/>
                </a:cubicBezTo>
                <a:cubicBezTo>
                  <a:pt x="1536" y="46"/>
                  <a:pt x="1542" y="34"/>
                  <a:pt x="1545" y="27"/>
                </a:cubicBezTo>
                <a:cubicBezTo>
                  <a:pt x="1548" y="20"/>
                  <a:pt x="1549" y="17"/>
                  <a:pt x="1551" y="13"/>
                </a:cubicBezTo>
                <a:cubicBezTo>
                  <a:pt x="1553" y="9"/>
                  <a:pt x="1558" y="3"/>
                  <a:pt x="1560" y="0"/>
                </a:cubicBezTo>
              </a:path>
            </a:pathLst>
          </a:cu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43" name="Line 87"/>
          <p:cNvSpPr>
            <a:spLocks noChangeShapeType="1"/>
          </p:cNvSpPr>
          <p:nvPr/>
        </p:nvSpPr>
        <p:spPr bwMode="auto">
          <a:xfrm flipV="1">
            <a:off x="3759200" y="3644900"/>
            <a:ext cx="0" cy="2082800"/>
          </a:xfrm>
          <a:prstGeom prst="line">
            <a:avLst/>
          </a:prstGeom>
          <a:noFill/>
          <a:ln w="38100">
            <a:solidFill>
              <a:srgbClr val="FFFF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44" name="Line 88"/>
          <p:cNvSpPr>
            <a:spLocks noChangeShapeType="1"/>
          </p:cNvSpPr>
          <p:nvPr/>
        </p:nvSpPr>
        <p:spPr bwMode="auto">
          <a:xfrm>
            <a:off x="4953000" y="3848100"/>
            <a:ext cx="24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45" name="Line 89"/>
          <p:cNvSpPr>
            <a:spLocks noChangeShapeType="1"/>
          </p:cNvSpPr>
          <p:nvPr/>
        </p:nvSpPr>
        <p:spPr bwMode="auto">
          <a:xfrm>
            <a:off x="1119188" y="1196975"/>
            <a:ext cx="1587" cy="4543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46" name="AutoShape 90"/>
          <p:cNvSpPr>
            <a:spLocks noChangeArrowheads="1"/>
          </p:cNvSpPr>
          <p:nvPr/>
        </p:nvSpPr>
        <p:spPr bwMode="auto">
          <a:xfrm>
            <a:off x="444500" y="4711700"/>
            <a:ext cx="431800" cy="3429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47" name="Line 91"/>
          <p:cNvSpPr>
            <a:spLocks noChangeShapeType="1"/>
          </p:cNvSpPr>
          <p:nvPr/>
        </p:nvSpPr>
        <p:spPr bwMode="auto">
          <a:xfrm>
            <a:off x="850900" y="5054600"/>
            <a:ext cx="24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49" name="Text Box 93"/>
          <p:cNvSpPr txBox="1">
            <a:spLocks noChangeArrowheads="1"/>
          </p:cNvSpPr>
          <p:nvPr/>
        </p:nvSpPr>
        <p:spPr bwMode="auto">
          <a:xfrm>
            <a:off x="3133725" y="176213"/>
            <a:ext cx="284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itchFamily="34" charset="0"/>
              </a:rPr>
              <a:t>The Stabilization Triangle</a:t>
            </a:r>
          </a:p>
        </p:txBody>
      </p:sp>
      <p:sp>
        <p:nvSpPr>
          <p:cNvPr id="403550" name="Text Box 94"/>
          <p:cNvSpPr txBox="1">
            <a:spLocks noChangeArrowheads="1"/>
          </p:cNvSpPr>
          <p:nvPr/>
        </p:nvSpPr>
        <p:spPr bwMode="auto">
          <a:xfrm rot="1900287">
            <a:off x="6818313" y="4178300"/>
            <a:ext cx="2325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itchFamily="34" charset="0"/>
              </a:rPr>
              <a:t>Tougher CO</a:t>
            </a:r>
            <a:r>
              <a:rPr lang="en-US" altLang="en-US" sz="1600" baseline="-25000">
                <a:latin typeface="Calibri" pitchFamily="34" charset="0"/>
              </a:rPr>
              <a:t>2</a:t>
            </a:r>
            <a:r>
              <a:rPr lang="en-US" altLang="en-US" sz="1600">
                <a:latin typeface="Calibri" pitchFamily="34" charset="0"/>
              </a:rPr>
              <a:t> target</a:t>
            </a:r>
          </a:p>
        </p:txBody>
      </p:sp>
      <p:sp>
        <p:nvSpPr>
          <p:cNvPr id="403551" name="Text Box 95"/>
          <p:cNvSpPr txBox="1">
            <a:spLocks noChangeArrowheads="1"/>
          </p:cNvSpPr>
          <p:nvPr/>
        </p:nvSpPr>
        <p:spPr bwMode="auto">
          <a:xfrm rot="1862146">
            <a:off x="7038975" y="4213225"/>
            <a:ext cx="101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itchFamily="34" charset="0"/>
              </a:rPr>
              <a:t>~500 ppm</a:t>
            </a:r>
          </a:p>
        </p:txBody>
      </p:sp>
      <p:sp>
        <p:nvSpPr>
          <p:cNvPr id="403552" name="Line 96"/>
          <p:cNvSpPr>
            <a:spLocks noChangeShapeType="1"/>
          </p:cNvSpPr>
          <p:nvPr/>
        </p:nvSpPr>
        <p:spPr bwMode="auto">
          <a:xfrm>
            <a:off x="6019800" y="3651250"/>
            <a:ext cx="2254250" cy="12700"/>
          </a:xfrm>
          <a:prstGeom prst="line">
            <a:avLst/>
          </a:prstGeom>
          <a:noFill/>
          <a:ln w="57150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53" name="Line 97"/>
          <p:cNvSpPr>
            <a:spLocks noChangeShapeType="1"/>
          </p:cNvSpPr>
          <p:nvPr/>
        </p:nvSpPr>
        <p:spPr bwMode="auto">
          <a:xfrm>
            <a:off x="6007100" y="3657600"/>
            <a:ext cx="2235200" cy="13843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54" name="Line 98"/>
          <p:cNvSpPr>
            <a:spLocks noChangeShapeType="1"/>
          </p:cNvSpPr>
          <p:nvPr/>
        </p:nvSpPr>
        <p:spPr bwMode="auto">
          <a:xfrm>
            <a:off x="6010275" y="1619250"/>
            <a:ext cx="22479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555" name="Text Box 99"/>
          <p:cNvSpPr txBox="1">
            <a:spLocks noChangeArrowheads="1"/>
          </p:cNvSpPr>
          <p:nvPr/>
        </p:nvSpPr>
        <p:spPr bwMode="auto">
          <a:xfrm>
            <a:off x="6696075" y="1625600"/>
            <a:ext cx="101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itchFamily="34" charset="0"/>
              </a:rPr>
              <a:t>~850 ppm</a:t>
            </a:r>
          </a:p>
        </p:txBody>
      </p:sp>
      <p:sp>
        <p:nvSpPr>
          <p:cNvPr id="403556" name="Text Box 100"/>
          <p:cNvSpPr txBox="1">
            <a:spLocks noChangeArrowheads="1"/>
          </p:cNvSpPr>
          <p:nvPr/>
        </p:nvSpPr>
        <p:spPr bwMode="auto">
          <a:xfrm>
            <a:off x="6343650" y="1265238"/>
            <a:ext cx="2101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itchFamily="34" charset="0"/>
              </a:rPr>
              <a:t>Easier CO</a:t>
            </a:r>
            <a:r>
              <a:rPr lang="en-US" altLang="en-US" sz="1600" baseline="-25000">
                <a:latin typeface="Calibri" pitchFamily="34" charset="0"/>
              </a:rPr>
              <a:t>2</a:t>
            </a:r>
            <a:r>
              <a:rPr lang="en-US" altLang="en-US" sz="1600">
                <a:latin typeface="Calibri" pitchFamily="34" charset="0"/>
              </a:rPr>
              <a:t> target</a:t>
            </a:r>
          </a:p>
        </p:txBody>
      </p:sp>
      <p:sp>
        <p:nvSpPr>
          <p:cNvPr id="403557" name="Oval 101"/>
          <p:cNvSpPr>
            <a:spLocks noChangeAspect="1" noChangeArrowheads="1"/>
          </p:cNvSpPr>
          <p:nvPr/>
        </p:nvSpPr>
        <p:spPr bwMode="auto">
          <a:xfrm>
            <a:off x="5840413" y="3495675"/>
            <a:ext cx="357187" cy="3540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3558" name="Line 102"/>
          <p:cNvSpPr>
            <a:spLocks noChangeShapeType="1"/>
          </p:cNvSpPr>
          <p:nvPr/>
        </p:nvSpPr>
        <p:spPr bwMode="auto">
          <a:xfrm flipV="1">
            <a:off x="3606800" y="3632200"/>
            <a:ext cx="165100" cy="762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576263" y="4711700"/>
            <a:ext cx="48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1.6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276350" y="5305425"/>
            <a:ext cx="2705100" cy="438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08" name="Rectangle 4"/>
          <p:cNvSpPr>
            <a:spLocks noChangeAspect="1" noChangeArrowheads="1"/>
          </p:cNvSpPr>
          <p:nvPr/>
        </p:nvSpPr>
        <p:spPr bwMode="auto">
          <a:xfrm>
            <a:off x="3894138" y="3638550"/>
            <a:ext cx="2303462" cy="20891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09" name="Freeform 5"/>
          <p:cNvSpPr>
            <a:spLocks noChangeAspect="1"/>
          </p:cNvSpPr>
          <p:nvPr/>
        </p:nvSpPr>
        <p:spPr bwMode="auto">
          <a:xfrm>
            <a:off x="1266825" y="3662363"/>
            <a:ext cx="2627313" cy="1676400"/>
          </a:xfrm>
          <a:custGeom>
            <a:avLst/>
            <a:gdLst>
              <a:gd name="T0" fmla="*/ 246 w 1655"/>
              <a:gd name="T1" fmla="*/ 942 h 1056"/>
              <a:gd name="T2" fmla="*/ 294 w 1655"/>
              <a:gd name="T3" fmla="*/ 900 h 1056"/>
              <a:gd name="T4" fmla="*/ 324 w 1655"/>
              <a:gd name="T5" fmla="*/ 894 h 1056"/>
              <a:gd name="T6" fmla="*/ 384 w 1655"/>
              <a:gd name="T7" fmla="*/ 846 h 1056"/>
              <a:gd name="T8" fmla="*/ 471 w 1655"/>
              <a:gd name="T9" fmla="*/ 783 h 1056"/>
              <a:gd name="T10" fmla="*/ 515 w 1655"/>
              <a:gd name="T11" fmla="*/ 744 h 1056"/>
              <a:gd name="T12" fmla="*/ 555 w 1655"/>
              <a:gd name="T13" fmla="*/ 690 h 1056"/>
              <a:gd name="T14" fmla="*/ 615 w 1655"/>
              <a:gd name="T15" fmla="*/ 627 h 1056"/>
              <a:gd name="T16" fmla="*/ 648 w 1655"/>
              <a:gd name="T17" fmla="*/ 582 h 1056"/>
              <a:gd name="T18" fmla="*/ 669 w 1655"/>
              <a:gd name="T19" fmla="*/ 561 h 1056"/>
              <a:gd name="T20" fmla="*/ 690 w 1655"/>
              <a:gd name="T21" fmla="*/ 570 h 1056"/>
              <a:gd name="T22" fmla="*/ 714 w 1655"/>
              <a:gd name="T23" fmla="*/ 570 h 1056"/>
              <a:gd name="T24" fmla="*/ 757 w 1655"/>
              <a:gd name="T25" fmla="*/ 539 h 1056"/>
              <a:gd name="T26" fmla="*/ 771 w 1655"/>
              <a:gd name="T27" fmla="*/ 501 h 1056"/>
              <a:gd name="T28" fmla="*/ 822 w 1655"/>
              <a:gd name="T29" fmla="*/ 468 h 1056"/>
              <a:gd name="T30" fmla="*/ 843 w 1655"/>
              <a:gd name="T31" fmla="*/ 438 h 1056"/>
              <a:gd name="T32" fmla="*/ 884 w 1655"/>
              <a:gd name="T33" fmla="*/ 467 h 1056"/>
              <a:gd name="T34" fmla="*/ 927 w 1655"/>
              <a:gd name="T35" fmla="*/ 480 h 1056"/>
              <a:gd name="T36" fmla="*/ 966 w 1655"/>
              <a:gd name="T37" fmla="*/ 480 h 1056"/>
              <a:gd name="T38" fmla="*/ 1017 w 1655"/>
              <a:gd name="T39" fmla="*/ 429 h 1056"/>
              <a:gd name="T40" fmla="*/ 1068 w 1655"/>
              <a:gd name="T41" fmla="*/ 375 h 1056"/>
              <a:gd name="T42" fmla="*/ 1122 w 1655"/>
              <a:gd name="T43" fmla="*/ 330 h 1056"/>
              <a:gd name="T44" fmla="*/ 1176 w 1655"/>
              <a:gd name="T45" fmla="*/ 297 h 1056"/>
              <a:gd name="T46" fmla="*/ 1221 w 1655"/>
              <a:gd name="T47" fmla="*/ 312 h 1056"/>
              <a:gd name="T48" fmla="*/ 1311 w 1655"/>
              <a:gd name="T49" fmla="*/ 267 h 1056"/>
              <a:gd name="T50" fmla="*/ 1329 w 1655"/>
              <a:gd name="T51" fmla="*/ 219 h 1056"/>
              <a:gd name="T52" fmla="*/ 1356 w 1655"/>
              <a:gd name="T53" fmla="*/ 210 h 1056"/>
              <a:gd name="T54" fmla="*/ 1398 w 1655"/>
              <a:gd name="T55" fmla="*/ 213 h 1056"/>
              <a:gd name="T56" fmla="*/ 1449 w 1655"/>
              <a:gd name="T57" fmla="*/ 195 h 1056"/>
              <a:gd name="T58" fmla="*/ 1491 w 1655"/>
              <a:gd name="T59" fmla="*/ 153 h 1056"/>
              <a:gd name="T60" fmla="*/ 1527 w 1655"/>
              <a:gd name="T61" fmla="*/ 102 h 1056"/>
              <a:gd name="T62" fmla="*/ 1557 w 1655"/>
              <a:gd name="T63" fmla="*/ 42 h 1056"/>
              <a:gd name="T64" fmla="*/ 1650 w 1655"/>
              <a:gd name="T65" fmla="*/ 0 h 1056"/>
              <a:gd name="T66" fmla="*/ 1655 w 1655"/>
              <a:gd name="T67" fmla="*/ 167 h 1056"/>
              <a:gd name="T68" fmla="*/ 1653 w 1655"/>
              <a:gd name="T69" fmla="*/ 1056 h 1056"/>
              <a:gd name="T70" fmla="*/ 1302 w 1655"/>
              <a:gd name="T71" fmla="*/ 1056 h 1056"/>
              <a:gd name="T72" fmla="*/ 1068 w 1655"/>
              <a:gd name="T73" fmla="*/ 1056 h 1056"/>
              <a:gd name="T74" fmla="*/ 0 w 1655"/>
              <a:gd name="T75" fmla="*/ 1056 h 1056"/>
              <a:gd name="T76" fmla="*/ 57 w 1655"/>
              <a:gd name="T77" fmla="*/ 1023 h 1056"/>
              <a:gd name="T78" fmla="*/ 105 w 1655"/>
              <a:gd name="T79" fmla="*/ 1011 h 1056"/>
              <a:gd name="T80" fmla="*/ 141 w 1655"/>
              <a:gd name="T81" fmla="*/ 990 h 1056"/>
              <a:gd name="T82" fmla="*/ 195 w 1655"/>
              <a:gd name="T83" fmla="*/ 951 h 1056"/>
              <a:gd name="T84" fmla="*/ 246 w 1655"/>
              <a:gd name="T85" fmla="*/ 942 h 10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55"/>
              <a:gd name="T130" fmla="*/ 0 h 1056"/>
              <a:gd name="T131" fmla="*/ 1655 w 1655"/>
              <a:gd name="T132" fmla="*/ 1056 h 10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55" h="1056">
                <a:moveTo>
                  <a:pt x="246" y="942"/>
                </a:moveTo>
                <a:lnTo>
                  <a:pt x="294" y="900"/>
                </a:lnTo>
                <a:lnTo>
                  <a:pt x="324" y="894"/>
                </a:lnTo>
                <a:lnTo>
                  <a:pt x="384" y="846"/>
                </a:lnTo>
                <a:lnTo>
                  <a:pt x="471" y="783"/>
                </a:lnTo>
                <a:lnTo>
                  <a:pt x="515" y="744"/>
                </a:lnTo>
                <a:lnTo>
                  <a:pt x="555" y="690"/>
                </a:lnTo>
                <a:lnTo>
                  <a:pt x="615" y="627"/>
                </a:lnTo>
                <a:lnTo>
                  <a:pt x="648" y="582"/>
                </a:lnTo>
                <a:lnTo>
                  <a:pt x="669" y="561"/>
                </a:lnTo>
                <a:lnTo>
                  <a:pt x="690" y="570"/>
                </a:lnTo>
                <a:lnTo>
                  <a:pt x="714" y="570"/>
                </a:lnTo>
                <a:lnTo>
                  <a:pt x="757" y="539"/>
                </a:lnTo>
                <a:lnTo>
                  <a:pt x="771" y="501"/>
                </a:lnTo>
                <a:lnTo>
                  <a:pt x="822" y="468"/>
                </a:lnTo>
                <a:lnTo>
                  <a:pt x="843" y="438"/>
                </a:lnTo>
                <a:lnTo>
                  <a:pt x="884" y="467"/>
                </a:lnTo>
                <a:lnTo>
                  <a:pt x="927" y="480"/>
                </a:lnTo>
                <a:lnTo>
                  <a:pt x="966" y="480"/>
                </a:lnTo>
                <a:lnTo>
                  <a:pt x="1017" y="429"/>
                </a:lnTo>
                <a:lnTo>
                  <a:pt x="1068" y="375"/>
                </a:lnTo>
                <a:lnTo>
                  <a:pt x="1122" y="330"/>
                </a:lnTo>
                <a:lnTo>
                  <a:pt x="1176" y="297"/>
                </a:lnTo>
                <a:lnTo>
                  <a:pt x="1221" y="312"/>
                </a:lnTo>
                <a:lnTo>
                  <a:pt x="1311" y="267"/>
                </a:lnTo>
                <a:lnTo>
                  <a:pt x="1329" y="219"/>
                </a:lnTo>
                <a:lnTo>
                  <a:pt x="1356" y="210"/>
                </a:lnTo>
                <a:lnTo>
                  <a:pt x="1398" y="213"/>
                </a:lnTo>
                <a:lnTo>
                  <a:pt x="1449" y="195"/>
                </a:lnTo>
                <a:lnTo>
                  <a:pt x="1491" y="153"/>
                </a:lnTo>
                <a:lnTo>
                  <a:pt x="1527" y="102"/>
                </a:lnTo>
                <a:lnTo>
                  <a:pt x="1557" y="42"/>
                </a:lnTo>
                <a:lnTo>
                  <a:pt x="1650" y="0"/>
                </a:lnTo>
                <a:lnTo>
                  <a:pt x="1655" y="167"/>
                </a:lnTo>
                <a:lnTo>
                  <a:pt x="1653" y="1056"/>
                </a:lnTo>
                <a:lnTo>
                  <a:pt x="1302" y="1056"/>
                </a:lnTo>
                <a:lnTo>
                  <a:pt x="1068" y="1056"/>
                </a:lnTo>
                <a:lnTo>
                  <a:pt x="0" y="1056"/>
                </a:lnTo>
                <a:lnTo>
                  <a:pt x="57" y="1023"/>
                </a:lnTo>
                <a:lnTo>
                  <a:pt x="105" y="1011"/>
                </a:lnTo>
                <a:lnTo>
                  <a:pt x="141" y="990"/>
                </a:lnTo>
                <a:lnTo>
                  <a:pt x="195" y="951"/>
                </a:lnTo>
                <a:lnTo>
                  <a:pt x="246" y="942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10" name="Line 6"/>
          <p:cNvSpPr>
            <a:spLocks noChangeAspect="1" noChangeShapeType="1"/>
          </p:cNvSpPr>
          <p:nvPr/>
        </p:nvSpPr>
        <p:spPr bwMode="auto">
          <a:xfrm>
            <a:off x="2505075" y="3875088"/>
            <a:ext cx="3270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11" name="AutoShape 7"/>
          <p:cNvSpPr>
            <a:spLocks noChangeAspect="1" noChangeArrowheads="1"/>
          </p:cNvSpPr>
          <p:nvPr/>
        </p:nvSpPr>
        <p:spPr bwMode="auto">
          <a:xfrm flipH="1">
            <a:off x="3962400" y="1603375"/>
            <a:ext cx="2230438" cy="2017713"/>
          </a:xfrm>
          <a:prstGeom prst="rtTriangl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5512" name="Line 8"/>
          <p:cNvSpPr>
            <a:spLocks noChangeAspect="1" noChangeShapeType="1"/>
          </p:cNvSpPr>
          <p:nvPr/>
        </p:nvSpPr>
        <p:spPr bwMode="auto">
          <a:xfrm>
            <a:off x="3919538" y="3652838"/>
            <a:ext cx="2276475" cy="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13" name="Text Box 9"/>
          <p:cNvSpPr txBox="1">
            <a:spLocks noChangeAspect="1" noChangeArrowheads="1"/>
          </p:cNvSpPr>
          <p:nvPr/>
        </p:nvSpPr>
        <p:spPr bwMode="auto">
          <a:xfrm>
            <a:off x="1358900" y="1316038"/>
            <a:ext cx="1974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Billions of Tons  Carbon Emitted per Year</a:t>
            </a:r>
          </a:p>
        </p:txBody>
      </p:sp>
      <p:sp>
        <p:nvSpPr>
          <p:cNvPr id="405514" name="Rectangle 10"/>
          <p:cNvSpPr>
            <a:spLocks noChangeAspect="1" noChangeArrowheads="1"/>
          </p:cNvSpPr>
          <p:nvPr/>
        </p:nvSpPr>
        <p:spPr bwMode="auto">
          <a:xfrm rot="-2547904">
            <a:off x="3479800" y="1471613"/>
            <a:ext cx="4598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alibri" pitchFamily="34" charset="0"/>
              </a:rPr>
              <a:t>Current path = “ramp</a:t>
            </a:r>
            <a:r>
              <a:rPr lang="en-US" altLang="en-US" b="1">
                <a:latin typeface="Calibri" pitchFamily="34" charset="0"/>
              </a:rPr>
              <a:t>”</a:t>
            </a:r>
          </a:p>
        </p:txBody>
      </p:sp>
      <p:sp>
        <p:nvSpPr>
          <p:cNvPr id="405515" name="Rectangle 11"/>
          <p:cNvSpPr>
            <a:spLocks noChangeAspect="1" noChangeArrowheads="1"/>
          </p:cNvSpPr>
          <p:nvPr/>
        </p:nvSpPr>
        <p:spPr bwMode="auto">
          <a:xfrm>
            <a:off x="1243013" y="3495675"/>
            <a:ext cx="15716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Historical</a:t>
            </a:r>
          </a:p>
          <a:p>
            <a:pPr algn="ctr" eaLnBrk="1" hangingPunct="1"/>
            <a:r>
              <a:rPr lang="en-US" altLang="en-US" sz="1600" b="1">
                <a:latin typeface="Calibri" pitchFamily="34" charset="0"/>
              </a:rPr>
              <a:t> emissions</a:t>
            </a:r>
          </a:p>
        </p:txBody>
      </p:sp>
      <p:sp>
        <p:nvSpPr>
          <p:cNvPr id="405516" name="Text Box 12"/>
          <p:cNvSpPr txBox="1">
            <a:spLocks noChangeAspect="1" noChangeArrowheads="1"/>
          </p:cNvSpPr>
          <p:nvPr/>
        </p:nvSpPr>
        <p:spPr bwMode="auto">
          <a:xfrm>
            <a:off x="4089400" y="3698875"/>
            <a:ext cx="167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Calibri" pitchFamily="34" charset="0"/>
              </a:rPr>
              <a:t>Flat path</a:t>
            </a:r>
          </a:p>
        </p:txBody>
      </p:sp>
      <p:sp>
        <p:nvSpPr>
          <p:cNvPr id="405517" name="Line 13"/>
          <p:cNvSpPr>
            <a:spLocks noChangeShapeType="1"/>
          </p:cNvSpPr>
          <p:nvPr/>
        </p:nvSpPr>
        <p:spPr bwMode="auto">
          <a:xfrm flipV="1">
            <a:off x="3903663" y="533400"/>
            <a:ext cx="3467100" cy="31115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18" name="Line 14"/>
          <p:cNvSpPr>
            <a:spLocks noChangeShapeType="1"/>
          </p:cNvSpPr>
          <p:nvPr/>
        </p:nvSpPr>
        <p:spPr bwMode="auto">
          <a:xfrm>
            <a:off x="1209675" y="574040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19" name="Line 15"/>
          <p:cNvSpPr>
            <a:spLocks noChangeShapeType="1"/>
          </p:cNvSpPr>
          <p:nvPr/>
        </p:nvSpPr>
        <p:spPr bwMode="auto">
          <a:xfrm>
            <a:off x="1209675" y="3676650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0" name="Line 16"/>
          <p:cNvSpPr>
            <a:spLocks noChangeShapeType="1"/>
          </p:cNvSpPr>
          <p:nvPr/>
        </p:nvSpPr>
        <p:spPr bwMode="auto">
          <a:xfrm>
            <a:off x="1209675" y="1603375"/>
            <a:ext cx="666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1" name="Line 17"/>
          <p:cNvSpPr>
            <a:spLocks noChangeShapeType="1"/>
          </p:cNvSpPr>
          <p:nvPr/>
        </p:nvSpPr>
        <p:spPr bwMode="auto">
          <a:xfrm>
            <a:off x="1276350" y="5740400"/>
            <a:ext cx="73628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2" name="Line 18"/>
          <p:cNvSpPr>
            <a:spLocks noChangeShapeType="1"/>
          </p:cNvSpPr>
          <p:nvPr/>
        </p:nvSpPr>
        <p:spPr bwMode="auto">
          <a:xfrm flipV="1">
            <a:off x="1276350" y="5740400"/>
            <a:ext cx="1588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Line 19"/>
          <p:cNvSpPr>
            <a:spLocks noChangeShapeType="1"/>
          </p:cNvSpPr>
          <p:nvPr/>
        </p:nvSpPr>
        <p:spPr bwMode="auto">
          <a:xfrm flipV="1">
            <a:off x="3578225" y="5740400"/>
            <a:ext cx="1588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4" name="Line 20"/>
          <p:cNvSpPr>
            <a:spLocks noChangeShapeType="1"/>
          </p:cNvSpPr>
          <p:nvPr/>
        </p:nvSpPr>
        <p:spPr bwMode="auto">
          <a:xfrm flipV="1">
            <a:off x="5880100" y="5740400"/>
            <a:ext cx="1588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5" name="Line 21"/>
          <p:cNvSpPr>
            <a:spLocks noChangeShapeType="1"/>
          </p:cNvSpPr>
          <p:nvPr/>
        </p:nvSpPr>
        <p:spPr bwMode="auto">
          <a:xfrm flipV="1">
            <a:off x="8174038" y="5740400"/>
            <a:ext cx="1587" cy="66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6" name="Freeform 22"/>
          <p:cNvSpPr>
            <a:spLocks/>
          </p:cNvSpPr>
          <p:nvPr/>
        </p:nvSpPr>
        <p:spPr bwMode="auto">
          <a:xfrm>
            <a:off x="1276350" y="5283200"/>
            <a:ext cx="47625" cy="38100"/>
          </a:xfrm>
          <a:custGeom>
            <a:avLst/>
            <a:gdLst>
              <a:gd name="T0" fmla="*/ 0 w 30"/>
              <a:gd name="T1" fmla="*/ 24 h 24"/>
              <a:gd name="T2" fmla="*/ 12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27" name="Freeform 23"/>
          <p:cNvSpPr>
            <a:spLocks/>
          </p:cNvSpPr>
          <p:nvPr/>
        </p:nvSpPr>
        <p:spPr bwMode="auto">
          <a:xfrm>
            <a:off x="1323975" y="527367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28" name="Line 24"/>
          <p:cNvSpPr>
            <a:spLocks noChangeShapeType="1"/>
          </p:cNvSpPr>
          <p:nvPr/>
        </p:nvSpPr>
        <p:spPr bwMode="auto">
          <a:xfrm flipV="1">
            <a:off x="1371600" y="5264150"/>
            <a:ext cx="47625" cy="9525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9" name="Freeform 25"/>
          <p:cNvSpPr>
            <a:spLocks/>
          </p:cNvSpPr>
          <p:nvPr/>
        </p:nvSpPr>
        <p:spPr bwMode="auto">
          <a:xfrm>
            <a:off x="1419225" y="5254625"/>
            <a:ext cx="38100" cy="9525"/>
          </a:xfrm>
          <a:custGeom>
            <a:avLst/>
            <a:gdLst>
              <a:gd name="T0" fmla="*/ 0 w 24"/>
              <a:gd name="T1" fmla="*/ 6 h 6"/>
              <a:gd name="T2" fmla="*/ 12 w 24"/>
              <a:gd name="T3" fmla="*/ 6 h 6"/>
              <a:gd name="T4" fmla="*/ 24 w 24"/>
              <a:gd name="T5" fmla="*/ 0 h 6"/>
              <a:gd name="T6" fmla="*/ 0 60000 65536"/>
              <a:gd name="T7" fmla="*/ 0 60000 65536"/>
              <a:gd name="T8" fmla="*/ 0 60000 65536"/>
              <a:gd name="T9" fmla="*/ 0 w 24"/>
              <a:gd name="T10" fmla="*/ 0 h 6"/>
              <a:gd name="T11" fmla="*/ 24 w 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">
                <a:moveTo>
                  <a:pt x="0" y="6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0" name="Freeform 26"/>
          <p:cNvSpPr>
            <a:spLocks/>
          </p:cNvSpPr>
          <p:nvPr/>
        </p:nvSpPr>
        <p:spPr bwMode="auto">
          <a:xfrm>
            <a:off x="1457325" y="5207000"/>
            <a:ext cx="46038" cy="47625"/>
          </a:xfrm>
          <a:custGeom>
            <a:avLst/>
            <a:gdLst>
              <a:gd name="T0" fmla="*/ 0 w 29"/>
              <a:gd name="T1" fmla="*/ 30 h 30"/>
              <a:gd name="T2" fmla="*/ 12 w 29"/>
              <a:gd name="T3" fmla="*/ 18 h 30"/>
              <a:gd name="T4" fmla="*/ 29 w 29"/>
              <a:gd name="T5" fmla="*/ 0 h 30"/>
              <a:gd name="T6" fmla="*/ 0 60000 65536"/>
              <a:gd name="T7" fmla="*/ 0 60000 65536"/>
              <a:gd name="T8" fmla="*/ 0 60000 65536"/>
              <a:gd name="T9" fmla="*/ 0 w 29"/>
              <a:gd name="T10" fmla="*/ 0 h 30"/>
              <a:gd name="T11" fmla="*/ 29 w 2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30">
                <a:moveTo>
                  <a:pt x="0" y="30"/>
                </a:moveTo>
                <a:lnTo>
                  <a:pt x="12" y="18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1" name="Freeform 27"/>
          <p:cNvSpPr>
            <a:spLocks/>
          </p:cNvSpPr>
          <p:nvPr/>
        </p:nvSpPr>
        <p:spPr bwMode="auto">
          <a:xfrm>
            <a:off x="1503363" y="5178425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2" name="Freeform 28"/>
          <p:cNvSpPr>
            <a:spLocks/>
          </p:cNvSpPr>
          <p:nvPr/>
        </p:nvSpPr>
        <p:spPr bwMode="auto">
          <a:xfrm>
            <a:off x="1550988" y="5149850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3" name="Freeform 29"/>
          <p:cNvSpPr>
            <a:spLocks/>
          </p:cNvSpPr>
          <p:nvPr/>
        </p:nvSpPr>
        <p:spPr bwMode="auto">
          <a:xfrm>
            <a:off x="1598613" y="5140325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4" name="Freeform 30"/>
          <p:cNvSpPr>
            <a:spLocks/>
          </p:cNvSpPr>
          <p:nvPr/>
        </p:nvSpPr>
        <p:spPr bwMode="auto">
          <a:xfrm>
            <a:off x="1646238" y="5103813"/>
            <a:ext cx="47625" cy="36512"/>
          </a:xfrm>
          <a:custGeom>
            <a:avLst/>
            <a:gdLst>
              <a:gd name="T0" fmla="*/ 0 w 30"/>
              <a:gd name="T1" fmla="*/ 23 h 23"/>
              <a:gd name="T2" fmla="*/ 18 w 30"/>
              <a:gd name="T3" fmla="*/ 11 h 23"/>
              <a:gd name="T4" fmla="*/ 30 w 30"/>
              <a:gd name="T5" fmla="*/ 0 h 23"/>
              <a:gd name="T6" fmla="*/ 0 60000 65536"/>
              <a:gd name="T7" fmla="*/ 0 60000 65536"/>
              <a:gd name="T8" fmla="*/ 0 60000 65536"/>
              <a:gd name="T9" fmla="*/ 0 w 30"/>
              <a:gd name="T10" fmla="*/ 0 h 23"/>
              <a:gd name="T11" fmla="*/ 30 w 3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3">
                <a:moveTo>
                  <a:pt x="0" y="23"/>
                </a:moveTo>
                <a:lnTo>
                  <a:pt x="18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5" name="Freeform 31"/>
          <p:cNvSpPr>
            <a:spLocks/>
          </p:cNvSpPr>
          <p:nvPr/>
        </p:nvSpPr>
        <p:spPr bwMode="auto">
          <a:xfrm>
            <a:off x="1693863" y="5075238"/>
            <a:ext cx="38100" cy="28575"/>
          </a:xfrm>
          <a:custGeom>
            <a:avLst/>
            <a:gdLst>
              <a:gd name="T0" fmla="*/ 0 w 24"/>
              <a:gd name="T1" fmla="*/ 18 h 18"/>
              <a:gd name="T2" fmla="*/ 12 w 24"/>
              <a:gd name="T3" fmla="*/ 6 h 18"/>
              <a:gd name="T4" fmla="*/ 24 w 24"/>
              <a:gd name="T5" fmla="*/ 0 h 18"/>
              <a:gd name="T6" fmla="*/ 0 60000 65536"/>
              <a:gd name="T7" fmla="*/ 0 60000 65536"/>
              <a:gd name="T8" fmla="*/ 0 60000 65536"/>
              <a:gd name="T9" fmla="*/ 0 w 24"/>
              <a:gd name="T10" fmla="*/ 0 h 18"/>
              <a:gd name="T11" fmla="*/ 24 w 2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8">
                <a:moveTo>
                  <a:pt x="0" y="18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6" name="Freeform 32"/>
          <p:cNvSpPr>
            <a:spLocks/>
          </p:cNvSpPr>
          <p:nvPr/>
        </p:nvSpPr>
        <p:spPr bwMode="auto">
          <a:xfrm>
            <a:off x="1731963" y="506571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37" name="Line 33"/>
          <p:cNvSpPr>
            <a:spLocks noChangeShapeType="1"/>
          </p:cNvSpPr>
          <p:nvPr/>
        </p:nvSpPr>
        <p:spPr bwMode="auto">
          <a:xfrm flipV="1">
            <a:off x="1779588" y="5046663"/>
            <a:ext cx="47625" cy="1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38" name="Line 34"/>
          <p:cNvSpPr>
            <a:spLocks noChangeShapeType="1"/>
          </p:cNvSpPr>
          <p:nvPr/>
        </p:nvSpPr>
        <p:spPr bwMode="auto">
          <a:xfrm flipV="1">
            <a:off x="1827213" y="50085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39" name="Line 35"/>
          <p:cNvSpPr>
            <a:spLocks noChangeShapeType="1"/>
          </p:cNvSpPr>
          <p:nvPr/>
        </p:nvSpPr>
        <p:spPr bwMode="auto">
          <a:xfrm flipV="1">
            <a:off x="1874838" y="4960938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40" name="Line 36"/>
          <p:cNvSpPr>
            <a:spLocks noChangeShapeType="1"/>
          </p:cNvSpPr>
          <p:nvPr/>
        </p:nvSpPr>
        <p:spPr bwMode="auto">
          <a:xfrm flipV="1">
            <a:off x="1922463" y="4922838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 flipV="1">
            <a:off x="1970088" y="4884738"/>
            <a:ext cx="38100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42" name="Freeform 38"/>
          <p:cNvSpPr>
            <a:spLocks/>
          </p:cNvSpPr>
          <p:nvPr/>
        </p:nvSpPr>
        <p:spPr bwMode="auto">
          <a:xfrm>
            <a:off x="2008188" y="4856163"/>
            <a:ext cx="47625" cy="28575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12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43" name="Freeform 39"/>
          <p:cNvSpPr>
            <a:spLocks/>
          </p:cNvSpPr>
          <p:nvPr/>
        </p:nvSpPr>
        <p:spPr bwMode="auto">
          <a:xfrm>
            <a:off x="2055813" y="4808538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44" name="Freeform 40"/>
          <p:cNvSpPr>
            <a:spLocks/>
          </p:cNvSpPr>
          <p:nvPr/>
        </p:nvSpPr>
        <p:spPr bwMode="auto">
          <a:xfrm>
            <a:off x="2103438" y="4760913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45" name="Freeform 41"/>
          <p:cNvSpPr>
            <a:spLocks/>
          </p:cNvSpPr>
          <p:nvPr/>
        </p:nvSpPr>
        <p:spPr bwMode="auto">
          <a:xfrm>
            <a:off x="2151063" y="4684713"/>
            <a:ext cx="47625" cy="76200"/>
          </a:xfrm>
          <a:custGeom>
            <a:avLst/>
            <a:gdLst>
              <a:gd name="T0" fmla="*/ 0 w 30"/>
              <a:gd name="T1" fmla="*/ 48 h 48"/>
              <a:gd name="T2" fmla="*/ 12 w 30"/>
              <a:gd name="T3" fmla="*/ 24 h 48"/>
              <a:gd name="T4" fmla="*/ 30 w 30"/>
              <a:gd name="T5" fmla="*/ 0 h 48"/>
              <a:gd name="T6" fmla="*/ 0 60000 65536"/>
              <a:gd name="T7" fmla="*/ 0 60000 65536"/>
              <a:gd name="T8" fmla="*/ 0 60000 65536"/>
              <a:gd name="T9" fmla="*/ 0 w 30"/>
              <a:gd name="T10" fmla="*/ 0 h 48"/>
              <a:gd name="T11" fmla="*/ 30 w 3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8">
                <a:moveTo>
                  <a:pt x="0" y="48"/>
                </a:moveTo>
                <a:lnTo>
                  <a:pt x="12" y="24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46" name="Freeform 42"/>
          <p:cNvSpPr>
            <a:spLocks/>
          </p:cNvSpPr>
          <p:nvPr/>
        </p:nvSpPr>
        <p:spPr bwMode="auto">
          <a:xfrm>
            <a:off x="2198688" y="464661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47" name="Line 43"/>
          <p:cNvSpPr>
            <a:spLocks noChangeShapeType="1"/>
          </p:cNvSpPr>
          <p:nvPr/>
        </p:nvSpPr>
        <p:spPr bwMode="auto">
          <a:xfrm flipV="1">
            <a:off x="2246313" y="4598988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48" name="Freeform 44"/>
          <p:cNvSpPr>
            <a:spLocks/>
          </p:cNvSpPr>
          <p:nvPr/>
        </p:nvSpPr>
        <p:spPr bwMode="auto">
          <a:xfrm>
            <a:off x="2284413" y="4541838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24 w 30"/>
              <a:gd name="T5" fmla="*/ 6 h 36"/>
              <a:gd name="T6" fmla="*/ 30 w 30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6"/>
              <a:gd name="T14" fmla="*/ 30 w 3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49" name="Freeform 45"/>
          <p:cNvSpPr>
            <a:spLocks/>
          </p:cNvSpPr>
          <p:nvPr/>
        </p:nvSpPr>
        <p:spPr bwMode="auto">
          <a:xfrm>
            <a:off x="2332038" y="4541838"/>
            <a:ext cx="47625" cy="1587"/>
          </a:xfrm>
          <a:custGeom>
            <a:avLst/>
            <a:gdLst>
              <a:gd name="T0" fmla="*/ 0 w 30"/>
              <a:gd name="T1" fmla="*/ 0 h 1587"/>
              <a:gd name="T2" fmla="*/ 12 w 30"/>
              <a:gd name="T3" fmla="*/ 0 h 1587"/>
              <a:gd name="T4" fmla="*/ 30 w 30"/>
              <a:gd name="T5" fmla="*/ 0 h 1587"/>
              <a:gd name="T6" fmla="*/ 0 60000 65536"/>
              <a:gd name="T7" fmla="*/ 0 60000 65536"/>
              <a:gd name="T8" fmla="*/ 0 60000 65536"/>
              <a:gd name="T9" fmla="*/ 0 w 30"/>
              <a:gd name="T10" fmla="*/ 0 h 1587"/>
              <a:gd name="T11" fmla="*/ 30 w 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7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0" name="Freeform 46"/>
          <p:cNvSpPr>
            <a:spLocks/>
          </p:cNvSpPr>
          <p:nvPr/>
        </p:nvSpPr>
        <p:spPr bwMode="auto">
          <a:xfrm>
            <a:off x="2379663" y="4541838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24 w 30"/>
              <a:gd name="T5" fmla="*/ 6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24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1" name="Freeform 47"/>
          <p:cNvSpPr>
            <a:spLocks/>
          </p:cNvSpPr>
          <p:nvPr/>
        </p:nvSpPr>
        <p:spPr bwMode="auto">
          <a:xfrm>
            <a:off x="2427288" y="447516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42 h 48"/>
              <a:gd name="T4" fmla="*/ 12 w 30"/>
              <a:gd name="T5" fmla="*/ 24 h 48"/>
              <a:gd name="T6" fmla="*/ 24 w 30"/>
              <a:gd name="T7" fmla="*/ 12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42"/>
                </a:lnTo>
                <a:lnTo>
                  <a:pt x="12" y="24"/>
                </a:lnTo>
                <a:lnTo>
                  <a:pt x="24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2" name="Freeform 48"/>
          <p:cNvSpPr>
            <a:spLocks/>
          </p:cNvSpPr>
          <p:nvPr/>
        </p:nvSpPr>
        <p:spPr bwMode="auto">
          <a:xfrm>
            <a:off x="2474913" y="4437063"/>
            <a:ext cx="47625" cy="38100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3" name="Freeform 49"/>
          <p:cNvSpPr>
            <a:spLocks/>
          </p:cNvSpPr>
          <p:nvPr/>
        </p:nvSpPr>
        <p:spPr bwMode="auto">
          <a:xfrm>
            <a:off x="2522538" y="4418013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4" name="Freeform 50"/>
          <p:cNvSpPr>
            <a:spLocks/>
          </p:cNvSpPr>
          <p:nvPr/>
        </p:nvSpPr>
        <p:spPr bwMode="auto">
          <a:xfrm>
            <a:off x="2560638" y="4341813"/>
            <a:ext cx="47625" cy="7620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36 h 48"/>
              <a:gd name="T4" fmla="*/ 12 w 30"/>
              <a:gd name="T5" fmla="*/ 24 h 48"/>
              <a:gd name="T6" fmla="*/ 24 w 30"/>
              <a:gd name="T7" fmla="*/ 6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36"/>
                </a:lnTo>
                <a:lnTo>
                  <a:pt x="12" y="24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5" name="Freeform 51"/>
          <p:cNvSpPr>
            <a:spLocks/>
          </p:cNvSpPr>
          <p:nvPr/>
        </p:nvSpPr>
        <p:spPr bwMode="auto">
          <a:xfrm>
            <a:off x="2608263" y="4341813"/>
            <a:ext cx="47625" cy="19050"/>
          </a:xfrm>
          <a:custGeom>
            <a:avLst/>
            <a:gdLst>
              <a:gd name="T0" fmla="*/ 0 w 30"/>
              <a:gd name="T1" fmla="*/ 0 h 12"/>
              <a:gd name="T2" fmla="*/ 6 w 30"/>
              <a:gd name="T3" fmla="*/ 0 h 12"/>
              <a:gd name="T4" fmla="*/ 12 w 30"/>
              <a:gd name="T5" fmla="*/ 0 h 12"/>
              <a:gd name="T6" fmla="*/ 30 w 30"/>
              <a:gd name="T7" fmla="*/ 12 h 12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2"/>
              <a:gd name="T14" fmla="*/ 30 w 30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12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6" name="Freeform 52"/>
          <p:cNvSpPr>
            <a:spLocks/>
          </p:cNvSpPr>
          <p:nvPr/>
        </p:nvSpPr>
        <p:spPr bwMode="auto">
          <a:xfrm>
            <a:off x="2655888" y="4360863"/>
            <a:ext cx="47625" cy="38100"/>
          </a:xfrm>
          <a:custGeom>
            <a:avLst/>
            <a:gdLst>
              <a:gd name="T0" fmla="*/ 0 w 30"/>
              <a:gd name="T1" fmla="*/ 0 h 24"/>
              <a:gd name="T2" fmla="*/ 12 w 30"/>
              <a:gd name="T3" fmla="*/ 12 h 24"/>
              <a:gd name="T4" fmla="*/ 30 w 30"/>
              <a:gd name="T5" fmla="*/ 24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0"/>
                </a:moveTo>
                <a:lnTo>
                  <a:pt x="12" y="12"/>
                </a:lnTo>
                <a:lnTo>
                  <a:pt x="30" y="24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7" name="Freeform 53"/>
          <p:cNvSpPr>
            <a:spLocks/>
          </p:cNvSpPr>
          <p:nvPr/>
        </p:nvSpPr>
        <p:spPr bwMode="auto">
          <a:xfrm>
            <a:off x="2703513" y="4398963"/>
            <a:ext cx="47625" cy="9525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8" name="Freeform 54"/>
          <p:cNvSpPr>
            <a:spLocks/>
          </p:cNvSpPr>
          <p:nvPr/>
        </p:nvSpPr>
        <p:spPr bwMode="auto">
          <a:xfrm>
            <a:off x="2751138" y="4408488"/>
            <a:ext cx="47625" cy="9525"/>
          </a:xfrm>
          <a:custGeom>
            <a:avLst/>
            <a:gdLst>
              <a:gd name="T0" fmla="*/ 0 w 30"/>
              <a:gd name="T1" fmla="*/ 0 h 6"/>
              <a:gd name="T2" fmla="*/ 18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8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59" name="Freeform 55"/>
          <p:cNvSpPr>
            <a:spLocks/>
          </p:cNvSpPr>
          <p:nvPr/>
        </p:nvSpPr>
        <p:spPr bwMode="auto">
          <a:xfrm>
            <a:off x="2798763" y="4370388"/>
            <a:ext cx="38100" cy="47625"/>
          </a:xfrm>
          <a:custGeom>
            <a:avLst/>
            <a:gdLst>
              <a:gd name="T0" fmla="*/ 0 w 24"/>
              <a:gd name="T1" fmla="*/ 30 h 30"/>
              <a:gd name="T2" fmla="*/ 6 w 24"/>
              <a:gd name="T3" fmla="*/ 24 h 30"/>
              <a:gd name="T4" fmla="*/ 12 w 24"/>
              <a:gd name="T5" fmla="*/ 18 h 30"/>
              <a:gd name="T6" fmla="*/ 24 w 2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0"/>
              <a:gd name="T14" fmla="*/ 24 w 2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0" name="Line 56"/>
          <p:cNvSpPr>
            <a:spLocks noChangeShapeType="1"/>
          </p:cNvSpPr>
          <p:nvPr/>
        </p:nvSpPr>
        <p:spPr bwMode="auto">
          <a:xfrm flipV="1">
            <a:off x="2836863" y="4322763"/>
            <a:ext cx="47625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61" name="Line 57"/>
          <p:cNvSpPr>
            <a:spLocks noChangeShapeType="1"/>
          </p:cNvSpPr>
          <p:nvPr/>
        </p:nvSpPr>
        <p:spPr bwMode="auto">
          <a:xfrm flipV="1">
            <a:off x="2884488" y="4284663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62" name="Freeform 58"/>
          <p:cNvSpPr>
            <a:spLocks/>
          </p:cNvSpPr>
          <p:nvPr/>
        </p:nvSpPr>
        <p:spPr bwMode="auto">
          <a:xfrm>
            <a:off x="2932113" y="4246563"/>
            <a:ext cx="46037" cy="38100"/>
          </a:xfrm>
          <a:custGeom>
            <a:avLst/>
            <a:gdLst>
              <a:gd name="T0" fmla="*/ 0 w 29"/>
              <a:gd name="T1" fmla="*/ 24 h 24"/>
              <a:gd name="T2" fmla="*/ 11 w 29"/>
              <a:gd name="T3" fmla="*/ 12 h 24"/>
              <a:gd name="T4" fmla="*/ 29 w 29"/>
              <a:gd name="T5" fmla="*/ 0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0" y="24"/>
                </a:moveTo>
                <a:lnTo>
                  <a:pt x="11" y="12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3" name="Freeform 59"/>
          <p:cNvSpPr>
            <a:spLocks/>
          </p:cNvSpPr>
          <p:nvPr/>
        </p:nvSpPr>
        <p:spPr bwMode="auto">
          <a:xfrm>
            <a:off x="2978150" y="4189413"/>
            <a:ext cx="47625" cy="57150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30 w 30"/>
              <a:gd name="T5" fmla="*/ 0 h 36"/>
              <a:gd name="T6" fmla="*/ 0 60000 65536"/>
              <a:gd name="T7" fmla="*/ 0 60000 65536"/>
              <a:gd name="T8" fmla="*/ 0 60000 65536"/>
              <a:gd name="T9" fmla="*/ 0 w 30"/>
              <a:gd name="T10" fmla="*/ 0 h 36"/>
              <a:gd name="T11" fmla="*/ 30 w 3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4" name="Freeform 60"/>
          <p:cNvSpPr>
            <a:spLocks/>
          </p:cNvSpPr>
          <p:nvPr/>
        </p:nvSpPr>
        <p:spPr bwMode="auto">
          <a:xfrm>
            <a:off x="3025775" y="4160838"/>
            <a:ext cx="47625" cy="28575"/>
          </a:xfrm>
          <a:custGeom>
            <a:avLst/>
            <a:gdLst>
              <a:gd name="T0" fmla="*/ 0 w 30"/>
              <a:gd name="T1" fmla="*/ 18 h 18"/>
              <a:gd name="T2" fmla="*/ 18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8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5" name="Freeform 61"/>
          <p:cNvSpPr>
            <a:spLocks/>
          </p:cNvSpPr>
          <p:nvPr/>
        </p:nvSpPr>
        <p:spPr bwMode="auto">
          <a:xfrm>
            <a:off x="3073400" y="4141788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24 w 24"/>
              <a:gd name="T5" fmla="*/ 0 h 12"/>
              <a:gd name="T6" fmla="*/ 0 60000 65536"/>
              <a:gd name="T7" fmla="*/ 0 60000 65536"/>
              <a:gd name="T8" fmla="*/ 0 60000 65536"/>
              <a:gd name="T9" fmla="*/ 0 w 24"/>
              <a:gd name="T10" fmla="*/ 0 h 12"/>
              <a:gd name="T11" fmla="*/ 24 w 2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6" name="Freeform 62"/>
          <p:cNvSpPr>
            <a:spLocks/>
          </p:cNvSpPr>
          <p:nvPr/>
        </p:nvSpPr>
        <p:spPr bwMode="auto">
          <a:xfrm>
            <a:off x="3111500" y="4105275"/>
            <a:ext cx="47625" cy="36513"/>
          </a:xfrm>
          <a:custGeom>
            <a:avLst/>
            <a:gdLst>
              <a:gd name="T0" fmla="*/ 0 w 30"/>
              <a:gd name="T1" fmla="*/ 23 h 23"/>
              <a:gd name="T2" fmla="*/ 12 w 30"/>
              <a:gd name="T3" fmla="*/ 11 h 23"/>
              <a:gd name="T4" fmla="*/ 24 w 30"/>
              <a:gd name="T5" fmla="*/ 0 h 23"/>
              <a:gd name="T6" fmla="*/ 30 w 30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3"/>
              <a:gd name="T14" fmla="*/ 30 w 30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3">
                <a:moveTo>
                  <a:pt x="0" y="23"/>
                </a:moveTo>
                <a:lnTo>
                  <a:pt x="12" y="1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7" name="Freeform 63"/>
          <p:cNvSpPr>
            <a:spLocks/>
          </p:cNvSpPr>
          <p:nvPr/>
        </p:nvSpPr>
        <p:spPr bwMode="auto">
          <a:xfrm>
            <a:off x="3159125" y="4105275"/>
            <a:ext cx="47625" cy="36513"/>
          </a:xfrm>
          <a:custGeom>
            <a:avLst/>
            <a:gdLst>
              <a:gd name="T0" fmla="*/ 0 w 30"/>
              <a:gd name="T1" fmla="*/ 0 h 23"/>
              <a:gd name="T2" fmla="*/ 6 w 30"/>
              <a:gd name="T3" fmla="*/ 6 h 23"/>
              <a:gd name="T4" fmla="*/ 12 w 30"/>
              <a:gd name="T5" fmla="*/ 11 h 23"/>
              <a:gd name="T6" fmla="*/ 24 w 30"/>
              <a:gd name="T7" fmla="*/ 17 h 23"/>
              <a:gd name="T8" fmla="*/ 30 w 30"/>
              <a:gd name="T9" fmla="*/ 23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3"/>
              <a:gd name="T17" fmla="*/ 30 w 3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3">
                <a:moveTo>
                  <a:pt x="0" y="0"/>
                </a:moveTo>
                <a:lnTo>
                  <a:pt x="6" y="6"/>
                </a:lnTo>
                <a:lnTo>
                  <a:pt x="12" y="11"/>
                </a:lnTo>
                <a:lnTo>
                  <a:pt x="24" y="17"/>
                </a:lnTo>
                <a:lnTo>
                  <a:pt x="30" y="23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8" name="Freeform 64"/>
          <p:cNvSpPr>
            <a:spLocks/>
          </p:cNvSpPr>
          <p:nvPr/>
        </p:nvSpPr>
        <p:spPr bwMode="auto">
          <a:xfrm>
            <a:off x="3206750" y="4132263"/>
            <a:ext cx="47625" cy="9525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69" name="Freeform 65"/>
          <p:cNvSpPr>
            <a:spLocks/>
          </p:cNvSpPr>
          <p:nvPr/>
        </p:nvSpPr>
        <p:spPr bwMode="auto">
          <a:xfrm>
            <a:off x="3254375" y="4105275"/>
            <a:ext cx="47625" cy="26988"/>
          </a:xfrm>
          <a:custGeom>
            <a:avLst/>
            <a:gdLst>
              <a:gd name="T0" fmla="*/ 0 w 30"/>
              <a:gd name="T1" fmla="*/ 17 h 17"/>
              <a:gd name="T2" fmla="*/ 12 w 30"/>
              <a:gd name="T3" fmla="*/ 11 h 17"/>
              <a:gd name="T4" fmla="*/ 30 w 30"/>
              <a:gd name="T5" fmla="*/ 0 h 17"/>
              <a:gd name="T6" fmla="*/ 0 60000 65536"/>
              <a:gd name="T7" fmla="*/ 0 60000 65536"/>
              <a:gd name="T8" fmla="*/ 0 60000 65536"/>
              <a:gd name="T9" fmla="*/ 0 w 30"/>
              <a:gd name="T10" fmla="*/ 0 h 17"/>
              <a:gd name="T11" fmla="*/ 30 w 3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7">
                <a:moveTo>
                  <a:pt x="0" y="17"/>
                </a:moveTo>
                <a:lnTo>
                  <a:pt x="12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70" name="Line 66"/>
          <p:cNvSpPr>
            <a:spLocks noChangeShapeType="1"/>
          </p:cNvSpPr>
          <p:nvPr/>
        </p:nvSpPr>
        <p:spPr bwMode="auto">
          <a:xfrm flipV="1">
            <a:off x="3302000" y="4067175"/>
            <a:ext cx="47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71" name="Line 67"/>
          <p:cNvSpPr>
            <a:spLocks noChangeShapeType="1"/>
          </p:cNvSpPr>
          <p:nvPr/>
        </p:nvSpPr>
        <p:spPr bwMode="auto">
          <a:xfrm flipV="1">
            <a:off x="3349625" y="4019550"/>
            <a:ext cx="38100" cy="4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72" name="Freeform 68"/>
          <p:cNvSpPr>
            <a:spLocks/>
          </p:cNvSpPr>
          <p:nvPr/>
        </p:nvSpPr>
        <p:spPr bwMode="auto">
          <a:xfrm>
            <a:off x="3387725" y="3971925"/>
            <a:ext cx="47625" cy="47625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2 h 30"/>
              <a:gd name="T4" fmla="*/ 24 w 30"/>
              <a:gd name="T5" fmla="*/ 6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12" y="12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73" name="Freeform 69"/>
          <p:cNvSpPr>
            <a:spLocks/>
          </p:cNvSpPr>
          <p:nvPr/>
        </p:nvSpPr>
        <p:spPr bwMode="auto">
          <a:xfrm>
            <a:off x="3435350" y="3971925"/>
            <a:ext cx="47625" cy="9525"/>
          </a:xfrm>
          <a:custGeom>
            <a:avLst/>
            <a:gdLst>
              <a:gd name="T0" fmla="*/ 0 w 30"/>
              <a:gd name="T1" fmla="*/ 0 h 6"/>
              <a:gd name="T2" fmla="*/ 6 w 30"/>
              <a:gd name="T3" fmla="*/ 0 h 6"/>
              <a:gd name="T4" fmla="*/ 12 w 30"/>
              <a:gd name="T5" fmla="*/ 0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74" name="Freeform 70"/>
          <p:cNvSpPr>
            <a:spLocks/>
          </p:cNvSpPr>
          <p:nvPr/>
        </p:nvSpPr>
        <p:spPr bwMode="auto">
          <a:xfrm>
            <a:off x="3482975" y="3981450"/>
            <a:ext cx="47625" cy="1588"/>
          </a:xfrm>
          <a:custGeom>
            <a:avLst/>
            <a:gdLst>
              <a:gd name="T0" fmla="*/ 0 w 30"/>
              <a:gd name="T1" fmla="*/ 0 h 1588"/>
              <a:gd name="T2" fmla="*/ 12 w 30"/>
              <a:gd name="T3" fmla="*/ 0 h 1588"/>
              <a:gd name="T4" fmla="*/ 30 w 30"/>
              <a:gd name="T5" fmla="*/ 0 h 1588"/>
              <a:gd name="T6" fmla="*/ 0 60000 65536"/>
              <a:gd name="T7" fmla="*/ 0 60000 65536"/>
              <a:gd name="T8" fmla="*/ 0 60000 65536"/>
              <a:gd name="T9" fmla="*/ 0 w 30"/>
              <a:gd name="T10" fmla="*/ 0 h 1588"/>
              <a:gd name="T11" fmla="*/ 30 w 3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8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75" name="Freeform 71"/>
          <p:cNvSpPr>
            <a:spLocks/>
          </p:cNvSpPr>
          <p:nvPr/>
        </p:nvSpPr>
        <p:spPr bwMode="auto">
          <a:xfrm>
            <a:off x="3530600" y="3933825"/>
            <a:ext cx="47625" cy="47625"/>
          </a:xfrm>
          <a:custGeom>
            <a:avLst/>
            <a:gdLst>
              <a:gd name="T0" fmla="*/ 0 w 30"/>
              <a:gd name="T1" fmla="*/ 30 h 30"/>
              <a:gd name="T2" fmla="*/ 6 w 30"/>
              <a:gd name="T3" fmla="*/ 24 h 30"/>
              <a:gd name="T4" fmla="*/ 12 w 30"/>
              <a:gd name="T5" fmla="*/ 18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76" name="Line 72"/>
          <p:cNvSpPr>
            <a:spLocks noChangeShapeType="1"/>
          </p:cNvSpPr>
          <p:nvPr/>
        </p:nvSpPr>
        <p:spPr bwMode="auto">
          <a:xfrm flipV="1">
            <a:off x="3578225" y="3905250"/>
            <a:ext cx="47625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77" name="Freeform 73"/>
          <p:cNvSpPr>
            <a:spLocks/>
          </p:cNvSpPr>
          <p:nvPr/>
        </p:nvSpPr>
        <p:spPr bwMode="auto">
          <a:xfrm>
            <a:off x="3625850" y="3886200"/>
            <a:ext cx="38100" cy="19050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78" name="Freeform 74"/>
          <p:cNvSpPr>
            <a:spLocks/>
          </p:cNvSpPr>
          <p:nvPr/>
        </p:nvSpPr>
        <p:spPr bwMode="auto">
          <a:xfrm>
            <a:off x="3663950" y="3800475"/>
            <a:ext cx="47625" cy="85725"/>
          </a:xfrm>
          <a:custGeom>
            <a:avLst/>
            <a:gdLst>
              <a:gd name="T0" fmla="*/ 0 w 30"/>
              <a:gd name="T1" fmla="*/ 54 h 54"/>
              <a:gd name="T2" fmla="*/ 6 w 30"/>
              <a:gd name="T3" fmla="*/ 42 h 54"/>
              <a:gd name="T4" fmla="*/ 12 w 30"/>
              <a:gd name="T5" fmla="*/ 30 h 54"/>
              <a:gd name="T6" fmla="*/ 30 w 30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54"/>
              <a:gd name="T14" fmla="*/ 30 w 30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54">
                <a:moveTo>
                  <a:pt x="0" y="54"/>
                </a:moveTo>
                <a:lnTo>
                  <a:pt x="6" y="42"/>
                </a:lnTo>
                <a:lnTo>
                  <a:pt x="12" y="3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79" name="Freeform 75"/>
          <p:cNvSpPr>
            <a:spLocks/>
          </p:cNvSpPr>
          <p:nvPr/>
        </p:nvSpPr>
        <p:spPr bwMode="auto">
          <a:xfrm>
            <a:off x="3711575" y="3695700"/>
            <a:ext cx="47625" cy="104775"/>
          </a:xfrm>
          <a:custGeom>
            <a:avLst/>
            <a:gdLst>
              <a:gd name="T0" fmla="*/ 0 w 30"/>
              <a:gd name="T1" fmla="*/ 66 h 66"/>
              <a:gd name="T2" fmla="*/ 12 w 30"/>
              <a:gd name="T3" fmla="*/ 36 h 66"/>
              <a:gd name="T4" fmla="*/ 30 w 30"/>
              <a:gd name="T5" fmla="*/ 0 h 66"/>
              <a:gd name="T6" fmla="*/ 0 60000 65536"/>
              <a:gd name="T7" fmla="*/ 0 60000 65536"/>
              <a:gd name="T8" fmla="*/ 0 60000 65536"/>
              <a:gd name="T9" fmla="*/ 0 w 30"/>
              <a:gd name="T10" fmla="*/ 0 h 66"/>
              <a:gd name="T11" fmla="*/ 30 w 3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6">
                <a:moveTo>
                  <a:pt x="0" y="66"/>
                </a:moveTo>
                <a:lnTo>
                  <a:pt x="12" y="3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80" name="Rectangle 76"/>
          <p:cNvSpPr>
            <a:spLocks noChangeArrowheads="1"/>
          </p:cNvSpPr>
          <p:nvPr/>
        </p:nvSpPr>
        <p:spPr bwMode="auto">
          <a:xfrm>
            <a:off x="981075" y="5616575"/>
            <a:ext cx="1095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5581" name="Rectangle 77"/>
          <p:cNvSpPr>
            <a:spLocks noChangeArrowheads="1"/>
          </p:cNvSpPr>
          <p:nvPr/>
        </p:nvSpPr>
        <p:spPr bwMode="auto">
          <a:xfrm>
            <a:off x="981075" y="3552825"/>
            <a:ext cx="1095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5582" name="Rectangle 78"/>
          <p:cNvSpPr>
            <a:spLocks noChangeArrowheads="1"/>
          </p:cNvSpPr>
          <p:nvPr/>
        </p:nvSpPr>
        <p:spPr bwMode="auto">
          <a:xfrm>
            <a:off x="857250" y="1479550"/>
            <a:ext cx="219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16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5583" name="Rectangle 79"/>
          <p:cNvSpPr>
            <a:spLocks noChangeArrowheads="1"/>
          </p:cNvSpPr>
          <p:nvPr/>
        </p:nvSpPr>
        <p:spPr bwMode="auto">
          <a:xfrm>
            <a:off x="1028700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1950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5584" name="Rectangle 80"/>
          <p:cNvSpPr>
            <a:spLocks noChangeArrowheads="1"/>
          </p:cNvSpPr>
          <p:nvPr/>
        </p:nvSpPr>
        <p:spPr bwMode="auto">
          <a:xfrm>
            <a:off x="3330575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5585" name="Rectangle 81"/>
          <p:cNvSpPr>
            <a:spLocks noChangeArrowheads="1"/>
          </p:cNvSpPr>
          <p:nvPr/>
        </p:nvSpPr>
        <p:spPr bwMode="auto">
          <a:xfrm>
            <a:off x="5634038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2050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5586" name="Rectangle 82"/>
          <p:cNvSpPr>
            <a:spLocks noChangeArrowheads="1"/>
          </p:cNvSpPr>
          <p:nvPr/>
        </p:nvSpPr>
        <p:spPr bwMode="auto">
          <a:xfrm>
            <a:off x="7926388" y="5930900"/>
            <a:ext cx="438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  <a:latin typeface="Calibri" pitchFamily="34" charset="0"/>
              </a:rPr>
              <a:t>2100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405587" name="Freeform 83"/>
          <p:cNvSpPr>
            <a:spLocks/>
          </p:cNvSpPr>
          <p:nvPr/>
        </p:nvSpPr>
        <p:spPr bwMode="auto">
          <a:xfrm>
            <a:off x="1285875" y="3694113"/>
            <a:ext cx="2476500" cy="1611312"/>
          </a:xfrm>
          <a:custGeom>
            <a:avLst/>
            <a:gdLst>
              <a:gd name="T0" fmla="*/ 35 w 1560"/>
              <a:gd name="T1" fmla="*/ 999 h 1015"/>
              <a:gd name="T2" fmla="*/ 86 w 1560"/>
              <a:gd name="T3" fmla="*/ 993 h 1015"/>
              <a:gd name="T4" fmla="*/ 138 w 1560"/>
              <a:gd name="T5" fmla="*/ 951 h 1015"/>
              <a:gd name="T6" fmla="*/ 165 w 1560"/>
              <a:gd name="T7" fmla="*/ 934 h 1015"/>
              <a:gd name="T8" fmla="*/ 210 w 1560"/>
              <a:gd name="T9" fmla="*/ 915 h 1015"/>
              <a:gd name="T10" fmla="*/ 249 w 1560"/>
              <a:gd name="T11" fmla="*/ 895 h 1015"/>
              <a:gd name="T12" fmla="*/ 278 w 1560"/>
              <a:gd name="T13" fmla="*/ 868 h 1015"/>
              <a:gd name="T14" fmla="*/ 312 w 1560"/>
              <a:gd name="T15" fmla="*/ 864 h 1015"/>
              <a:gd name="T16" fmla="*/ 345 w 1560"/>
              <a:gd name="T17" fmla="*/ 847 h 1015"/>
              <a:gd name="T18" fmla="*/ 404 w 1560"/>
              <a:gd name="T19" fmla="*/ 793 h 1015"/>
              <a:gd name="T20" fmla="*/ 452 w 1560"/>
              <a:gd name="T21" fmla="*/ 751 h 1015"/>
              <a:gd name="T22" fmla="*/ 516 w 1560"/>
              <a:gd name="T23" fmla="*/ 703 h 1015"/>
              <a:gd name="T24" fmla="*/ 557 w 1560"/>
              <a:gd name="T25" fmla="*/ 646 h 1015"/>
              <a:gd name="T26" fmla="*/ 609 w 1560"/>
              <a:gd name="T27" fmla="*/ 598 h 1015"/>
              <a:gd name="T28" fmla="*/ 651 w 1560"/>
              <a:gd name="T29" fmla="*/ 538 h 1015"/>
              <a:gd name="T30" fmla="*/ 689 w 1560"/>
              <a:gd name="T31" fmla="*/ 534 h 1015"/>
              <a:gd name="T32" fmla="*/ 729 w 1560"/>
              <a:gd name="T33" fmla="*/ 520 h 1015"/>
              <a:gd name="T34" fmla="*/ 774 w 1560"/>
              <a:gd name="T35" fmla="*/ 474 h 1015"/>
              <a:gd name="T36" fmla="*/ 815 w 1560"/>
              <a:gd name="T37" fmla="*/ 430 h 1015"/>
              <a:gd name="T38" fmla="*/ 837 w 1560"/>
              <a:gd name="T39" fmla="*/ 406 h 1015"/>
              <a:gd name="T40" fmla="*/ 876 w 1560"/>
              <a:gd name="T41" fmla="*/ 430 h 1015"/>
              <a:gd name="T42" fmla="*/ 915 w 1560"/>
              <a:gd name="T43" fmla="*/ 448 h 1015"/>
              <a:gd name="T44" fmla="*/ 954 w 1560"/>
              <a:gd name="T45" fmla="*/ 451 h 1015"/>
              <a:gd name="T46" fmla="*/ 984 w 1560"/>
              <a:gd name="T47" fmla="*/ 418 h 1015"/>
              <a:gd name="T48" fmla="*/ 1011 w 1560"/>
              <a:gd name="T49" fmla="*/ 393 h 1015"/>
              <a:gd name="T50" fmla="*/ 1047 w 1560"/>
              <a:gd name="T51" fmla="*/ 360 h 1015"/>
              <a:gd name="T52" fmla="*/ 1085 w 1560"/>
              <a:gd name="T53" fmla="*/ 322 h 1015"/>
              <a:gd name="T54" fmla="*/ 1134 w 1560"/>
              <a:gd name="T55" fmla="*/ 289 h 1015"/>
              <a:gd name="T56" fmla="*/ 1164 w 1560"/>
              <a:gd name="T57" fmla="*/ 268 h 1015"/>
              <a:gd name="T58" fmla="*/ 1190 w 1560"/>
              <a:gd name="T59" fmla="*/ 267 h 1015"/>
              <a:gd name="T60" fmla="*/ 1238 w 1560"/>
              <a:gd name="T61" fmla="*/ 277 h 1015"/>
              <a:gd name="T62" fmla="*/ 1283 w 1560"/>
              <a:gd name="T63" fmla="*/ 249 h 1015"/>
              <a:gd name="T64" fmla="*/ 1313 w 1560"/>
              <a:gd name="T65" fmla="*/ 220 h 1015"/>
              <a:gd name="T66" fmla="*/ 1335 w 1560"/>
              <a:gd name="T67" fmla="*/ 189 h 1015"/>
              <a:gd name="T68" fmla="*/ 1359 w 1560"/>
              <a:gd name="T69" fmla="*/ 174 h 1015"/>
              <a:gd name="T70" fmla="*/ 1392 w 1560"/>
              <a:gd name="T71" fmla="*/ 181 h 1015"/>
              <a:gd name="T72" fmla="*/ 1427 w 1560"/>
              <a:gd name="T73" fmla="*/ 168 h 1015"/>
              <a:gd name="T74" fmla="*/ 1455 w 1560"/>
              <a:gd name="T75" fmla="*/ 144 h 1015"/>
              <a:gd name="T76" fmla="*/ 1490 w 1560"/>
              <a:gd name="T77" fmla="*/ 126 h 1015"/>
              <a:gd name="T78" fmla="*/ 1520 w 1560"/>
              <a:gd name="T79" fmla="*/ 76 h 1015"/>
              <a:gd name="T80" fmla="*/ 1545 w 1560"/>
              <a:gd name="T81" fmla="*/ 27 h 1015"/>
              <a:gd name="T82" fmla="*/ 1560 w 1560"/>
              <a:gd name="T83" fmla="*/ 0 h 10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60"/>
              <a:gd name="T127" fmla="*/ 0 h 1015"/>
              <a:gd name="T128" fmla="*/ 1560 w 1560"/>
              <a:gd name="T129" fmla="*/ 1015 h 101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60" h="1015">
                <a:moveTo>
                  <a:pt x="0" y="1015"/>
                </a:moveTo>
                <a:cubicBezTo>
                  <a:pt x="12" y="1009"/>
                  <a:pt x="24" y="1003"/>
                  <a:pt x="35" y="999"/>
                </a:cubicBezTo>
                <a:cubicBezTo>
                  <a:pt x="46" y="995"/>
                  <a:pt x="58" y="991"/>
                  <a:pt x="66" y="990"/>
                </a:cubicBezTo>
                <a:cubicBezTo>
                  <a:pt x="74" y="989"/>
                  <a:pt x="79" y="993"/>
                  <a:pt x="86" y="993"/>
                </a:cubicBezTo>
                <a:cubicBezTo>
                  <a:pt x="93" y="993"/>
                  <a:pt x="98" y="997"/>
                  <a:pt x="107" y="990"/>
                </a:cubicBezTo>
                <a:cubicBezTo>
                  <a:pt x="116" y="983"/>
                  <a:pt x="131" y="959"/>
                  <a:pt x="138" y="951"/>
                </a:cubicBezTo>
                <a:cubicBezTo>
                  <a:pt x="145" y="943"/>
                  <a:pt x="146" y="945"/>
                  <a:pt x="150" y="942"/>
                </a:cubicBezTo>
                <a:cubicBezTo>
                  <a:pt x="154" y="939"/>
                  <a:pt x="160" y="938"/>
                  <a:pt x="165" y="934"/>
                </a:cubicBezTo>
                <a:cubicBezTo>
                  <a:pt x="170" y="930"/>
                  <a:pt x="173" y="922"/>
                  <a:pt x="180" y="919"/>
                </a:cubicBezTo>
                <a:cubicBezTo>
                  <a:pt x="187" y="916"/>
                  <a:pt x="201" y="917"/>
                  <a:pt x="210" y="915"/>
                </a:cubicBezTo>
                <a:cubicBezTo>
                  <a:pt x="219" y="913"/>
                  <a:pt x="227" y="910"/>
                  <a:pt x="233" y="907"/>
                </a:cubicBezTo>
                <a:cubicBezTo>
                  <a:pt x="239" y="904"/>
                  <a:pt x="244" y="899"/>
                  <a:pt x="249" y="895"/>
                </a:cubicBezTo>
                <a:cubicBezTo>
                  <a:pt x="254" y="891"/>
                  <a:pt x="258" y="889"/>
                  <a:pt x="263" y="885"/>
                </a:cubicBezTo>
                <a:cubicBezTo>
                  <a:pt x="268" y="881"/>
                  <a:pt x="273" y="871"/>
                  <a:pt x="278" y="868"/>
                </a:cubicBezTo>
                <a:cubicBezTo>
                  <a:pt x="283" y="865"/>
                  <a:pt x="288" y="868"/>
                  <a:pt x="294" y="867"/>
                </a:cubicBezTo>
                <a:cubicBezTo>
                  <a:pt x="300" y="866"/>
                  <a:pt x="307" y="865"/>
                  <a:pt x="312" y="864"/>
                </a:cubicBezTo>
                <a:cubicBezTo>
                  <a:pt x="317" y="863"/>
                  <a:pt x="322" y="861"/>
                  <a:pt x="327" y="858"/>
                </a:cubicBezTo>
                <a:cubicBezTo>
                  <a:pt x="332" y="855"/>
                  <a:pt x="339" y="851"/>
                  <a:pt x="345" y="847"/>
                </a:cubicBezTo>
                <a:cubicBezTo>
                  <a:pt x="351" y="843"/>
                  <a:pt x="356" y="840"/>
                  <a:pt x="366" y="831"/>
                </a:cubicBezTo>
                <a:cubicBezTo>
                  <a:pt x="376" y="822"/>
                  <a:pt x="394" y="802"/>
                  <a:pt x="404" y="793"/>
                </a:cubicBezTo>
                <a:cubicBezTo>
                  <a:pt x="414" y="784"/>
                  <a:pt x="418" y="785"/>
                  <a:pt x="426" y="778"/>
                </a:cubicBezTo>
                <a:cubicBezTo>
                  <a:pt x="434" y="771"/>
                  <a:pt x="443" y="758"/>
                  <a:pt x="452" y="751"/>
                </a:cubicBezTo>
                <a:cubicBezTo>
                  <a:pt x="461" y="744"/>
                  <a:pt x="471" y="743"/>
                  <a:pt x="482" y="735"/>
                </a:cubicBezTo>
                <a:cubicBezTo>
                  <a:pt x="493" y="727"/>
                  <a:pt x="506" y="713"/>
                  <a:pt x="516" y="703"/>
                </a:cubicBezTo>
                <a:cubicBezTo>
                  <a:pt x="526" y="693"/>
                  <a:pt x="536" y="685"/>
                  <a:pt x="543" y="675"/>
                </a:cubicBezTo>
                <a:cubicBezTo>
                  <a:pt x="550" y="665"/>
                  <a:pt x="550" y="656"/>
                  <a:pt x="557" y="646"/>
                </a:cubicBezTo>
                <a:cubicBezTo>
                  <a:pt x="564" y="636"/>
                  <a:pt x="578" y="624"/>
                  <a:pt x="587" y="616"/>
                </a:cubicBezTo>
                <a:cubicBezTo>
                  <a:pt x="596" y="608"/>
                  <a:pt x="602" y="606"/>
                  <a:pt x="609" y="598"/>
                </a:cubicBezTo>
                <a:cubicBezTo>
                  <a:pt x="616" y="590"/>
                  <a:pt x="622" y="578"/>
                  <a:pt x="629" y="568"/>
                </a:cubicBezTo>
                <a:cubicBezTo>
                  <a:pt x="636" y="558"/>
                  <a:pt x="645" y="544"/>
                  <a:pt x="651" y="538"/>
                </a:cubicBezTo>
                <a:cubicBezTo>
                  <a:pt x="657" y="532"/>
                  <a:pt x="662" y="535"/>
                  <a:pt x="668" y="534"/>
                </a:cubicBezTo>
                <a:cubicBezTo>
                  <a:pt x="674" y="533"/>
                  <a:pt x="681" y="533"/>
                  <a:pt x="689" y="534"/>
                </a:cubicBezTo>
                <a:cubicBezTo>
                  <a:pt x="697" y="535"/>
                  <a:pt x="710" y="542"/>
                  <a:pt x="717" y="540"/>
                </a:cubicBezTo>
                <a:cubicBezTo>
                  <a:pt x="724" y="538"/>
                  <a:pt x="724" y="527"/>
                  <a:pt x="729" y="520"/>
                </a:cubicBezTo>
                <a:cubicBezTo>
                  <a:pt x="734" y="513"/>
                  <a:pt x="740" y="504"/>
                  <a:pt x="747" y="496"/>
                </a:cubicBezTo>
                <a:cubicBezTo>
                  <a:pt x="754" y="488"/>
                  <a:pt x="766" y="480"/>
                  <a:pt x="774" y="474"/>
                </a:cubicBezTo>
                <a:cubicBezTo>
                  <a:pt x="782" y="468"/>
                  <a:pt x="790" y="466"/>
                  <a:pt x="797" y="459"/>
                </a:cubicBezTo>
                <a:cubicBezTo>
                  <a:pt x="804" y="452"/>
                  <a:pt x="811" y="437"/>
                  <a:pt x="815" y="430"/>
                </a:cubicBezTo>
                <a:cubicBezTo>
                  <a:pt x="819" y="423"/>
                  <a:pt x="820" y="422"/>
                  <a:pt x="824" y="418"/>
                </a:cubicBezTo>
                <a:cubicBezTo>
                  <a:pt x="828" y="414"/>
                  <a:pt x="832" y="407"/>
                  <a:pt x="837" y="406"/>
                </a:cubicBezTo>
                <a:cubicBezTo>
                  <a:pt x="842" y="405"/>
                  <a:pt x="849" y="408"/>
                  <a:pt x="855" y="412"/>
                </a:cubicBezTo>
                <a:cubicBezTo>
                  <a:pt x="861" y="416"/>
                  <a:pt x="869" y="425"/>
                  <a:pt x="876" y="430"/>
                </a:cubicBezTo>
                <a:cubicBezTo>
                  <a:pt x="883" y="435"/>
                  <a:pt x="890" y="442"/>
                  <a:pt x="896" y="445"/>
                </a:cubicBezTo>
                <a:cubicBezTo>
                  <a:pt x="902" y="448"/>
                  <a:pt x="908" y="447"/>
                  <a:pt x="915" y="448"/>
                </a:cubicBezTo>
                <a:cubicBezTo>
                  <a:pt x="922" y="449"/>
                  <a:pt x="933" y="453"/>
                  <a:pt x="939" y="453"/>
                </a:cubicBezTo>
                <a:cubicBezTo>
                  <a:pt x="945" y="453"/>
                  <a:pt x="949" y="454"/>
                  <a:pt x="954" y="451"/>
                </a:cubicBezTo>
                <a:cubicBezTo>
                  <a:pt x="959" y="448"/>
                  <a:pt x="966" y="441"/>
                  <a:pt x="971" y="435"/>
                </a:cubicBezTo>
                <a:cubicBezTo>
                  <a:pt x="976" y="429"/>
                  <a:pt x="980" y="423"/>
                  <a:pt x="984" y="418"/>
                </a:cubicBezTo>
                <a:cubicBezTo>
                  <a:pt x="988" y="413"/>
                  <a:pt x="989" y="410"/>
                  <a:pt x="993" y="406"/>
                </a:cubicBezTo>
                <a:cubicBezTo>
                  <a:pt x="997" y="402"/>
                  <a:pt x="1006" y="397"/>
                  <a:pt x="1011" y="393"/>
                </a:cubicBezTo>
                <a:cubicBezTo>
                  <a:pt x="1016" y="389"/>
                  <a:pt x="1020" y="384"/>
                  <a:pt x="1026" y="379"/>
                </a:cubicBezTo>
                <a:cubicBezTo>
                  <a:pt x="1032" y="374"/>
                  <a:pt x="1040" y="365"/>
                  <a:pt x="1047" y="360"/>
                </a:cubicBezTo>
                <a:cubicBezTo>
                  <a:pt x="1054" y="355"/>
                  <a:pt x="1061" y="352"/>
                  <a:pt x="1067" y="346"/>
                </a:cubicBezTo>
                <a:cubicBezTo>
                  <a:pt x="1073" y="340"/>
                  <a:pt x="1079" y="329"/>
                  <a:pt x="1085" y="322"/>
                </a:cubicBezTo>
                <a:cubicBezTo>
                  <a:pt x="1091" y="315"/>
                  <a:pt x="1098" y="308"/>
                  <a:pt x="1106" y="303"/>
                </a:cubicBezTo>
                <a:cubicBezTo>
                  <a:pt x="1114" y="298"/>
                  <a:pt x="1126" y="293"/>
                  <a:pt x="1134" y="289"/>
                </a:cubicBezTo>
                <a:cubicBezTo>
                  <a:pt x="1142" y="285"/>
                  <a:pt x="1149" y="282"/>
                  <a:pt x="1154" y="279"/>
                </a:cubicBezTo>
                <a:cubicBezTo>
                  <a:pt x="1159" y="276"/>
                  <a:pt x="1161" y="271"/>
                  <a:pt x="1164" y="268"/>
                </a:cubicBezTo>
                <a:cubicBezTo>
                  <a:pt x="1167" y="265"/>
                  <a:pt x="1169" y="261"/>
                  <a:pt x="1173" y="261"/>
                </a:cubicBezTo>
                <a:cubicBezTo>
                  <a:pt x="1177" y="261"/>
                  <a:pt x="1184" y="264"/>
                  <a:pt x="1190" y="267"/>
                </a:cubicBezTo>
                <a:cubicBezTo>
                  <a:pt x="1196" y="270"/>
                  <a:pt x="1204" y="277"/>
                  <a:pt x="1212" y="279"/>
                </a:cubicBezTo>
                <a:cubicBezTo>
                  <a:pt x="1220" y="281"/>
                  <a:pt x="1229" y="280"/>
                  <a:pt x="1238" y="277"/>
                </a:cubicBezTo>
                <a:cubicBezTo>
                  <a:pt x="1247" y="274"/>
                  <a:pt x="1258" y="264"/>
                  <a:pt x="1265" y="259"/>
                </a:cubicBezTo>
                <a:cubicBezTo>
                  <a:pt x="1272" y="254"/>
                  <a:pt x="1278" y="253"/>
                  <a:pt x="1283" y="249"/>
                </a:cubicBezTo>
                <a:cubicBezTo>
                  <a:pt x="1288" y="245"/>
                  <a:pt x="1291" y="243"/>
                  <a:pt x="1296" y="238"/>
                </a:cubicBezTo>
                <a:cubicBezTo>
                  <a:pt x="1301" y="233"/>
                  <a:pt x="1309" y="226"/>
                  <a:pt x="1313" y="220"/>
                </a:cubicBezTo>
                <a:cubicBezTo>
                  <a:pt x="1317" y="214"/>
                  <a:pt x="1319" y="209"/>
                  <a:pt x="1323" y="204"/>
                </a:cubicBezTo>
                <a:cubicBezTo>
                  <a:pt x="1327" y="199"/>
                  <a:pt x="1331" y="193"/>
                  <a:pt x="1335" y="189"/>
                </a:cubicBezTo>
                <a:cubicBezTo>
                  <a:pt x="1339" y="185"/>
                  <a:pt x="1345" y="183"/>
                  <a:pt x="1349" y="180"/>
                </a:cubicBezTo>
                <a:cubicBezTo>
                  <a:pt x="1353" y="177"/>
                  <a:pt x="1355" y="174"/>
                  <a:pt x="1359" y="174"/>
                </a:cubicBezTo>
                <a:cubicBezTo>
                  <a:pt x="1363" y="174"/>
                  <a:pt x="1371" y="177"/>
                  <a:pt x="1376" y="178"/>
                </a:cubicBezTo>
                <a:cubicBezTo>
                  <a:pt x="1381" y="179"/>
                  <a:pt x="1386" y="181"/>
                  <a:pt x="1392" y="181"/>
                </a:cubicBezTo>
                <a:cubicBezTo>
                  <a:pt x="1398" y="181"/>
                  <a:pt x="1407" y="182"/>
                  <a:pt x="1413" y="180"/>
                </a:cubicBezTo>
                <a:cubicBezTo>
                  <a:pt x="1419" y="178"/>
                  <a:pt x="1423" y="172"/>
                  <a:pt x="1427" y="168"/>
                </a:cubicBezTo>
                <a:cubicBezTo>
                  <a:pt x="1431" y="164"/>
                  <a:pt x="1434" y="158"/>
                  <a:pt x="1439" y="154"/>
                </a:cubicBezTo>
                <a:cubicBezTo>
                  <a:pt x="1444" y="150"/>
                  <a:pt x="1450" y="147"/>
                  <a:pt x="1455" y="144"/>
                </a:cubicBezTo>
                <a:cubicBezTo>
                  <a:pt x="1460" y="141"/>
                  <a:pt x="1464" y="138"/>
                  <a:pt x="1470" y="135"/>
                </a:cubicBezTo>
                <a:cubicBezTo>
                  <a:pt x="1476" y="132"/>
                  <a:pt x="1484" y="132"/>
                  <a:pt x="1490" y="126"/>
                </a:cubicBezTo>
                <a:cubicBezTo>
                  <a:pt x="1496" y="120"/>
                  <a:pt x="1503" y="108"/>
                  <a:pt x="1508" y="100"/>
                </a:cubicBezTo>
                <a:cubicBezTo>
                  <a:pt x="1513" y="92"/>
                  <a:pt x="1516" y="84"/>
                  <a:pt x="1520" y="76"/>
                </a:cubicBezTo>
                <a:cubicBezTo>
                  <a:pt x="1524" y="68"/>
                  <a:pt x="1528" y="62"/>
                  <a:pt x="1532" y="54"/>
                </a:cubicBezTo>
                <a:cubicBezTo>
                  <a:pt x="1536" y="46"/>
                  <a:pt x="1542" y="34"/>
                  <a:pt x="1545" y="27"/>
                </a:cubicBezTo>
                <a:cubicBezTo>
                  <a:pt x="1548" y="20"/>
                  <a:pt x="1549" y="17"/>
                  <a:pt x="1551" y="13"/>
                </a:cubicBezTo>
                <a:cubicBezTo>
                  <a:pt x="1553" y="9"/>
                  <a:pt x="1558" y="3"/>
                  <a:pt x="1560" y="0"/>
                </a:cubicBezTo>
              </a:path>
            </a:pathLst>
          </a:cu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88" name="Line 84"/>
          <p:cNvSpPr>
            <a:spLocks noChangeShapeType="1"/>
          </p:cNvSpPr>
          <p:nvPr/>
        </p:nvSpPr>
        <p:spPr bwMode="auto">
          <a:xfrm flipV="1">
            <a:off x="3916363" y="3644900"/>
            <a:ext cx="0" cy="2082800"/>
          </a:xfrm>
          <a:prstGeom prst="line">
            <a:avLst/>
          </a:prstGeom>
          <a:noFill/>
          <a:ln w="38100">
            <a:solidFill>
              <a:srgbClr val="FFFF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89" name="Line 85"/>
          <p:cNvSpPr>
            <a:spLocks noChangeShapeType="1"/>
          </p:cNvSpPr>
          <p:nvPr/>
        </p:nvSpPr>
        <p:spPr bwMode="auto">
          <a:xfrm>
            <a:off x="5110163" y="3848100"/>
            <a:ext cx="24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90" name="Line 86"/>
          <p:cNvSpPr>
            <a:spLocks noChangeShapeType="1"/>
          </p:cNvSpPr>
          <p:nvPr/>
        </p:nvSpPr>
        <p:spPr bwMode="auto">
          <a:xfrm>
            <a:off x="1276350" y="1196975"/>
            <a:ext cx="1588" cy="4543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91" name="AutoShape 87"/>
          <p:cNvSpPr>
            <a:spLocks noChangeArrowheads="1"/>
          </p:cNvSpPr>
          <p:nvPr/>
        </p:nvSpPr>
        <p:spPr bwMode="auto">
          <a:xfrm>
            <a:off x="588963" y="4711700"/>
            <a:ext cx="431800" cy="3429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592" name="Line 88"/>
          <p:cNvSpPr>
            <a:spLocks noChangeShapeType="1"/>
          </p:cNvSpPr>
          <p:nvPr/>
        </p:nvSpPr>
        <p:spPr bwMode="auto">
          <a:xfrm>
            <a:off x="1008063" y="5054600"/>
            <a:ext cx="24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94" name="Text Box 90"/>
          <p:cNvSpPr txBox="1">
            <a:spLocks noChangeArrowheads="1"/>
          </p:cNvSpPr>
          <p:nvPr/>
        </p:nvSpPr>
        <p:spPr bwMode="auto">
          <a:xfrm>
            <a:off x="3290888" y="176213"/>
            <a:ext cx="2392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itchFamily="34" charset="0"/>
              </a:rPr>
              <a:t>Stabilization Wedges</a:t>
            </a:r>
          </a:p>
        </p:txBody>
      </p:sp>
      <p:sp>
        <p:nvSpPr>
          <p:cNvPr id="405595" name="Line 91"/>
          <p:cNvSpPr>
            <a:spLocks noChangeShapeType="1"/>
          </p:cNvSpPr>
          <p:nvPr/>
        </p:nvSpPr>
        <p:spPr bwMode="auto">
          <a:xfrm>
            <a:off x="6164263" y="3657600"/>
            <a:ext cx="1930400" cy="11938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96" name="Line 92"/>
          <p:cNvSpPr>
            <a:spLocks noChangeShapeType="1"/>
          </p:cNvSpPr>
          <p:nvPr/>
        </p:nvSpPr>
        <p:spPr bwMode="auto">
          <a:xfrm flipV="1">
            <a:off x="3865563" y="1882775"/>
            <a:ext cx="2320925" cy="177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97" name="Line 93"/>
          <p:cNvSpPr>
            <a:spLocks noChangeShapeType="1"/>
          </p:cNvSpPr>
          <p:nvPr/>
        </p:nvSpPr>
        <p:spPr bwMode="auto">
          <a:xfrm flipV="1">
            <a:off x="3894138" y="2130425"/>
            <a:ext cx="2301875" cy="1520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98" name="Line 94"/>
          <p:cNvSpPr>
            <a:spLocks noChangeShapeType="1"/>
          </p:cNvSpPr>
          <p:nvPr/>
        </p:nvSpPr>
        <p:spPr bwMode="auto">
          <a:xfrm flipV="1">
            <a:off x="3894138" y="2374900"/>
            <a:ext cx="2289175" cy="1276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99" name="Line 95"/>
          <p:cNvSpPr>
            <a:spLocks noChangeShapeType="1"/>
          </p:cNvSpPr>
          <p:nvPr/>
        </p:nvSpPr>
        <p:spPr bwMode="auto">
          <a:xfrm flipV="1">
            <a:off x="3922713" y="2619375"/>
            <a:ext cx="2257425" cy="1022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600" name="Line 96"/>
          <p:cNvSpPr>
            <a:spLocks noChangeShapeType="1"/>
          </p:cNvSpPr>
          <p:nvPr/>
        </p:nvSpPr>
        <p:spPr bwMode="auto">
          <a:xfrm flipV="1">
            <a:off x="3894138" y="2886075"/>
            <a:ext cx="2282825" cy="765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601" name="Line 97"/>
          <p:cNvSpPr>
            <a:spLocks noChangeShapeType="1"/>
          </p:cNvSpPr>
          <p:nvPr/>
        </p:nvSpPr>
        <p:spPr bwMode="auto">
          <a:xfrm flipV="1">
            <a:off x="3894138" y="3130550"/>
            <a:ext cx="2298700" cy="520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602" name="Line 98"/>
          <p:cNvSpPr>
            <a:spLocks noChangeShapeType="1"/>
          </p:cNvSpPr>
          <p:nvPr/>
        </p:nvSpPr>
        <p:spPr bwMode="auto">
          <a:xfrm flipV="1">
            <a:off x="3906838" y="3384550"/>
            <a:ext cx="2273300" cy="25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603" name="Text Box 99"/>
          <p:cNvSpPr txBox="1">
            <a:spLocks noChangeArrowheads="1"/>
          </p:cNvSpPr>
          <p:nvPr/>
        </p:nvSpPr>
        <p:spPr bwMode="auto">
          <a:xfrm>
            <a:off x="6570663" y="1460500"/>
            <a:ext cx="92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Calibri" pitchFamily="34" charset="0"/>
              </a:rPr>
              <a:t>16 GtC/y</a:t>
            </a:r>
          </a:p>
        </p:txBody>
      </p:sp>
      <p:sp>
        <p:nvSpPr>
          <p:cNvPr id="405604" name="Line 100"/>
          <p:cNvSpPr>
            <a:spLocks noChangeShapeType="1"/>
          </p:cNvSpPr>
          <p:nvPr/>
        </p:nvSpPr>
        <p:spPr bwMode="auto">
          <a:xfrm flipH="1">
            <a:off x="6215063" y="1625600"/>
            <a:ext cx="333375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029" name="Text Box 101"/>
          <p:cNvSpPr txBox="1">
            <a:spLocks noChangeArrowheads="1"/>
          </p:cNvSpPr>
          <p:nvPr/>
        </p:nvSpPr>
        <p:spPr bwMode="auto">
          <a:xfrm>
            <a:off x="6573838" y="230663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Calibri" pitchFamily="34" charset="0"/>
              </a:rPr>
              <a:t>Eight “wedges”</a:t>
            </a:r>
          </a:p>
        </p:txBody>
      </p:sp>
      <p:sp>
        <p:nvSpPr>
          <p:cNvPr id="381030" name="Line 102"/>
          <p:cNvSpPr>
            <a:spLocks noChangeShapeType="1"/>
          </p:cNvSpPr>
          <p:nvPr/>
        </p:nvSpPr>
        <p:spPr bwMode="auto">
          <a:xfrm flipH="1" flipV="1">
            <a:off x="6259513" y="2489200"/>
            <a:ext cx="3175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031" name="Text Box 103"/>
          <p:cNvSpPr txBox="1">
            <a:spLocks noChangeArrowheads="1"/>
          </p:cNvSpPr>
          <p:nvPr/>
        </p:nvSpPr>
        <p:spPr bwMode="auto">
          <a:xfrm>
            <a:off x="6735763" y="3130550"/>
            <a:ext cx="3124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alibri" pitchFamily="34" charset="0"/>
              </a:rPr>
              <a:t>Goal: In 50 years, same</a:t>
            </a:r>
          </a:p>
          <a:p>
            <a:pPr eaLnBrk="1" hangingPunct="1"/>
            <a:r>
              <a:rPr lang="en-US" altLang="en-US" sz="1400" b="1">
                <a:latin typeface="Calibri" pitchFamily="34" charset="0"/>
              </a:rPr>
              <a:t>global emissions as today</a:t>
            </a:r>
          </a:p>
        </p:txBody>
      </p:sp>
      <p:sp>
        <p:nvSpPr>
          <p:cNvPr id="405608" name="Oval 104"/>
          <p:cNvSpPr>
            <a:spLocks noChangeAspect="1" noChangeArrowheads="1"/>
          </p:cNvSpPr>
          <p:nvPr/>
        </p:nvSpPr>
        <p:spPr bwMode="auto">
          <a:xfrm>
            <a:off x="5997575" y="3495675"/>
            <a:ext cx="357188" cy="3540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405609" name="Line 105"/>
          <p:cNvSpPr>
            <a:spLocks noChangeShapeType="1"/>
          </p:cNvSpPr>
          <p:nvPr/>
        </p:nvSpPr>
        <p:spPr bwMode="auto">
          <a:xfrm flipH="1">
            <a:off x="6418263" y="3556000"/>
            <a:ext cx="2413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610" name="Line 106"/>
          <p:cNvSpPr>
            <a:spLocks noChangeShapeType="1"/>
          </p:cNvSpPr>
          <p:nvPr/>
        </p:nvSpPr>
        <p:spPr bwMode="auto">
          <a:xfrm flipV="1">
            <a:off x="3763963" y="3632200"/>
            <a:ext cx="165100" cy="762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29" grpId="0"/>
      <p:bldP spid="381030" grpId="0" animBg="1"/>
      <p:bldP spid="3810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2" y="391886"/>
            <a:ext cx="8621485" cy="64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1" y="174171"/>
            <a:ext cx="8484809" cy="636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" y="740229"/>
            <a:ext cx="8157028" cy="611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2" y="508906"/>
            <a:ext cx="7894564" cy="592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0</TotalTime>
  <Words>1186</Words>
  <Application>Microsoft Office PowerPoint</Application>
  <PresentationFormat>On-screen Show (4:3)</PresentationFormat>
  <Paragraphs>195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Wingdings</vt:lpstr>
      <vt:lpstr>Calibri</vt:lpstr>
      <vt:lpstr>Times New Roman</vt:lpstr>
      <vt:lpstr>Clouds</vt:lpstr>
      <vt:lpstr>Office Theme</vt:lpstr>
      <vt:lpstr>Civic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288</cp:revision>
  <dcterms:created xsi:type="dcterms:W3CDTF">2004-09-27T16:00:02Z</dcterms:created>
  <dcterms:modified xsi:type="dcterms:W3CDTF">2015-11-03T19:08:22Z</dcterms:modified>
</cp:coreProperties>
</file>