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18" r:id="rId2"/>
    <p:sldMasterId id="2147483778" r:id="rId3"/>
    <p:sldMasterId id="2147483790" r:id="rId4"/>
    <p:sldMasterId id="2147483802" r:id="rId5"/>
    <p:sldMasterId id="2147483826" r:id="rId6"/>
  </p:sldMasterIdLst>
  <p:notesMasterIdLst>
    <p:notesMasterId r:id="rId20"/>
  </p:notesMasterIdLst>
  <p:sldIdLst>
    <p:sldId id="335" r:id="rId7"/>
    <p:sldId id="334" r:id="rId8"/>
    <p:sldId id="349" r:id="rId9"/>
    <p:sldId id="350" r:id="rId10"/>
    <p:sldId id="351" r:id="rId11"/>
    <p:sldId id="352" r:id="rId12"/>
    <p:sldId id="353" r:id="rId13"/>
    <p:sldId id="354" r:id="rId14"/>
    <p:sldId id="343" r:id="rId15"/>
    <p:sldId id="344" r:id="rId16"/>
    <p:sldId id="356" r:id="rId17"/>
    <p:sldId id="358" r:id="rId18"/>
    <p:sldId id="348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1" autoAdjust="0"/>
    <p:restoredTop sz="94660"/>
  </p:normalViewPr>
  <p:slideViewPr>
    <p:cSldViewPr>
      <p:cViewPr>
        <p:scale>
          <a:sx n="96" d="100"/>
          <a:sy n="96" d="100"/>
        </p:scale>
        <p:origin x="-3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9AF839D-9166-449C-A5D6-EED92A53A5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52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B17-4C35-42B6-BA8D-FBA016C0926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38F-B546-45AA-ABBB-2867885B0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694-4D89-4BDD-9095-A8CDDDA70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C25B17-4C35-42B6-BA8D-FBA016C092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EDB8D6E-0564-4AC9-B089-B464B2D5DA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0E6864-81E4-4DE5-BCB7-A91DA2E1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E6D-A1D4-4F46-96D2-F1ACC696F7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5B361C-7C70-4E36-BD3B-BC47FFC57A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0A0EF09-7EF0-4FBC-A0A0-DD67D0BD4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046FFF-0C99-4829-8011-C910C764E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4A3FBB-A242-4D74-BC61-9976D76E15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8D6E-0564-4AC9-B089-B464B2D5D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288967-A051-484E-B7BB-CF2E1489B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38F-B546-45AA-ABBB-2867885B0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B902694-4D89-4BDD-9095-A8CDDDA70A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25B17-4C35-42B6-BA8D-FBA016C092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DB8D6E-0564-4AC9-B089-B464B2D5DA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0E6864-81E4-4DE5-BCB7-A91DA2E1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120E6D-A1D4-4F46-96D2-F1ACC696F7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5B361C-7C70-4E36-BD3B-BC47FFC57A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A0EF09-7EF0-4FBC-A0A0-DD67D0BD4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046FFF-0C99-4829-8011-C910C764EE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6864-81E4-4DE5-BCB7-A91DA2E1FD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4A3FBB-A242-4D74-BC61-9976D76E15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3288967-A051-484E-B7BB-CF2E1489B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38F-B546-45AA-ABBB-2867885B0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694-4D89-4BDD-9095-A8CDDDA70A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25B17-4C35-42B6-BA8D-FBA016C092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DB8D6E-0564-4AC9-B089-B464B2D5DA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0E6864-81E4-4DE5-BCB7-A91DA2E1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120E6D-A1D4-4F46-96D2-F1ACC696F7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361C-7C70-4E36-BD3B-BC47FFC57A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A0EF09-7EF0-4FBC-A0A0-DD67D0BD4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E6D-A1D4-4F46-96D2-F1ACC696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046FFF-0C99-4829-8011-C910C764EE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4A3FBB-A242-4D74-BC61-9976D76E15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288967-A051-484E-B7BB-CF2E1489B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38F-B546-45AA-ABBB-2867885B0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694-4D89-4BDD-9095-A8CDDDA70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C25B17-4C35-42B6-BA8D-FBA016C092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8D6E-0564-4AC9-B089-B464B2D5D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0E6864-81E4-4DE5-BCB7-A91DA2E1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E6D-A1D4-4F46-96D2-F1ACC696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361C-7C70-4E36-BD3B-BC47FFC57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361C-7C70-4E36-BD3B-BC47FFC57A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F09-7EF0-4FBC-A0A0-DD67D0BD4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FFF-0C99-4829-8011-C910C764E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3FBB-A242-4D74-BC61-9976D76E15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3288967-A051-484E-B7BB-CF2E1489B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38F-B546-45AA-ABBB-2867885B0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694-4D89-4BDD-9095-A8CDDDA70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C25B17-4C35-42B6-BA8D-FBA016C092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DB8D6E-0564-4AC9-B089-B464B2D5DA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D0E6864-81E4-4DE5-BCB7-A91DA2E1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120E6D-A1D4-4F46-96D2-F1ACC696F7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F09-7EF0-4FBC-A0A0-DD67D0BD4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85B361C-7C70-4E36-BD3B-BC47FFC57A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A0EF09-7EF0-4FBC-A0A0-DD67D0BD4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046FFF-0C99-4829-8011-C910C764E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4A3FBB-A242-4D74-BC61-9976D76E15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3288967-A051-484E-B7BB-CF2E1489B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38F-B546-45AA-ABBB-2867885B0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B902694-4D89-4BDD-9095-A8CDDDA70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FFF-0C99-4829-8011-C910C764E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3FBB-A242-4D74-BC61-9976D76E15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8967-A051-484E-B7BB-CF2E1489B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768D1BC-5270-41C5-B4ED-76FD08800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768D1BC-5270-41C5-B4ED-76FD08800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768D1BC-5270-41C5-B4ED-76FD088006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768D1BC-5270-41C5-B4ED-76FD08800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768D1BC-5270-41C5-B4ED-76FD08800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68D1BC-5270-41C5-B4ED-76FD08800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/>
          <a:lstStyle/>
          <a:p>
            <a:r>
              <a:rPr lang="en-US" dirty="0" smtClean="0"/>
              <a:t>Regional Climate Change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climate?</a:t>
            </a:r>
          </a:p>
          <a:p>
            <a:r>
              <a:rPr lang="en-US" dirty="0" smtClean="0"/>
              <a:t>How does one define a climate in terms of measured variables?</a:t>
            </a:r>
          </a:p>
          <a:p>
            <a:r>
              <a:rPr lang="en-US" dirty="0" smtClean="0"/>
              <a:t>After defining it, how does one measure actual change in a statically defensible manner. </a:t>
            </a:r>
            <a:endParaRPr lang="en-US" dirty="0" smtClean="0"/>
          </a:p>
          <a:p>
            <a:r>
              <a:rPr lang="en-US" sz="2800" dirty="0" smtClean="0"/>
              <a:t>Most </a:t>
            </a:r>
            <a:r>
              <a:rPr lang="en-US" sz="2800" dirty="0" smtClean="0"/>
              <a:t>of local climate change is simply assumed to be occurring because global change is occurring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Different Climates: ½ the time there is a large scale drought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51147F-F294-430D-85CF-6C5A2B2C5582}" type="slidenum">
              <a:rPr lang="en-US" smtClean="0"/>
              <a:t>10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239000" cy="4802528"/>
          </a:xfrm>
        </p:spPr>
      </p:pic>
    </p:spTree>
    <p:extLst>
      <p:ext uri="{BB962C8B-B14F-4D97-AF65-F5344CB8AC3E}">
        <p14:creationId xmlns:p14="http://schemas.microsoft.com/office/powerpoint/2010/main" val="4411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PNW hydrology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winter snow accumulation, </a:t>
            </a:r>
          </a:p>
          <a:p>
            <a:r>
              <a:rPr lang="en-US" dirty="0"/>
              <a:t>Higher winter </a:t>
            </a:r>
            <a:r>
              <a:rPr lang="en-US" dirty="0" err="1"/>
              <a:t>streamflows</a:t>
            </a:r>
            <a:r>
              <a:rPr lang="en-US" dirty="0"/>
              <a:t>, </a:t>
            </a:r>
          </a:p>
          <a:p>
            <a:r>
              <a:rPr lang="en-US" dirty="0"/>
              <a:t>Earlier spring snowmelt, </a:t>
            </a:r>
          </a:p>
          <a:p>
            <a:r>
              <a:rPr lang="en-US" dirty="0"/>
              <a:t>Earlier peak spring streamflow and lower summer </a:t>
            </a:r>
            <a:r>
              <a:rPr lang="en-US" dirty="0" err="1"/>
              <a:t>streamflows</a:t>
            </a:r>
            <a:r>
              <a:rPr lang="en-US" dirty="0"/>
              <a:t> in rivers that depend on snowmelt (most rivers in the Pacific Northwest)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147F-F294-430D-85CF-6C5A2B2C5582}" type="slidenum">
              <a:rPr lang="en-US" smtClean="0"/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33800"/>
            <a:ext cx="491918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38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1" y="-138537"/>
            <a:ext cx="6300889" cy="676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147F-F294-430D-85CF-6C5A2B2C55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Debate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51147F-F294-430D-85CF-6C5A2B2C5582}" type="slidenum">
              <a:rPr lang="en-US" smtClean="0"/>
              <a:t>13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"Climate change, once considered an issue for a distant future, has moved firmly into the present," the National Climate Assessment says, adding that the evidence of man-made climate change "continues to strengthen" and that "impacts are increasing across the country</a:t>
            </a:r>
            <a:r>
              <a:rPr lang="en-US" b="1" dirty="0" smtClean="0"/>
              <a:t>.“</a:t>
            </a:r>
          </a:p>
          <a:p>
            <a:r>
              <a:rPr lang="en-US" altLang="en-US" dirty="0"/>
              <a:t>Today’s global warming doomsayers simply lack the scientific evidence to support their claims. A host of leaders in the scientific community have recognized that the argument for drastic anthropogenic global warming is no longer based on science, but is being driven by irrational fanaticism.”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3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Anecdotal Evidence Often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frequent extreme-heat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days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longer growing season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increase in heavy rainfall events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Earlier breakup of winter ice on lakes and rivers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Earlier spring snowmelt resulting in earlier high spring river flows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precipitation falling as snow and more as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rain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snowpack and increased snow density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Matter for EXPECTATIONS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51147F-F294-430D-85CF-6C5A2B2C5582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8930" y="1644926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Google </a:t>
            </a:r>
            <a:r>
              <a:rPr lang="en-US" dirty="0" err="1" smtClean="0"/>
              <a:t>Ngram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910512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2200" y="3124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 to 1 ratio in 2008</a:t>
            </a:r>
          </a:p>
        </p:txBody>
      </p:sp>
    </p:spTree>
    <p:extLst>
      <p:ext uri="{BB962C8B-B14F-4D97-AF65-F5344CB8AC3E}">
        <p14:creationId xmlns:p14="http://schemas.microsoft.com/office/powerpoint/2010/main" val="23080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/>
          <a:lstStyle/>
          <a:p>
            <a:r>
              <a:rPr lang="en-US" dirty="0" smtClean="0"/>
              <a:t>Global Warming Expectation: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Possible Waveforms of Climate Change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51147F-F294-430D-85CF-6C5A2B2C5582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6868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56388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This observed data is strongly inconsistent with this expectation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425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/>
          <a:lstStyle/>
          <a:p>
            <a:r>
              <a:rPr lang="en-US" dirty="0" smtClean="0"/>
              <a:t>Random volatility expectation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Possible Waveforms of Climate Change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51147F-F294-430D-85CF-6C5A2B2C5582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56388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This observed data is </a:t>
            </a:r>
            <a:r>
              <a:rPr lang="en-US" sz="2400" b="1" dirty="0" smtClean="0"/>
              <a:t>weakly </a:t>
            </a:r>
            <a:r>
              <a:rPr lang="en-US" sz="2400" b="1" dirty="0"/>
              <a:t>inconsistent with this </a:t>
            </a:r>
            <a:r>
              <a:rPr lang="en-US" sz="2400" b="1" dirty="0" smtClean="0"/>
              <a:t>expectation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947863"/>
            <a:ext cx="8458200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02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/>
          <a:lstStyle/>
          <a:p>
            <a:r>
              <a:rPr lang="en-US" dirty="0" smtClean="0"/>
              <a:t>Systematic + volatility increase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Possible Waveforms of Climate Change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51147F-F294-430D-85CF-6C5A2B2C5582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0100" y="50292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This data is more supportive of this case but observed record cold temperatures world wide suggest a bigger tail.  In North America, the “much more hot weather” is well supported</a:t>
            </a:r>
          </a:p>
          <a:p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6106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62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Literacy 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does “waste heat” get redistributed on the planet?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151147F-F294-430D-85CF-6C5A2B2C5582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62200"/>
            <a:ext cx="56578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5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Ocean Atmosphere Coupled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0731"/>
            <a:ext cx="6858000" cy="37973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151147F-F294-430D-85CF-6C5A2B2C5582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5943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Major Unknown:  Role of Deep Sea Transport – is the rate changing?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28900" y="990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Greenland Melt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38600" y="1359932"/>
            <a:ext cx="76200" cy="849868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6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Basic Climate Literacy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51147F-F294-430D-85CF-6C5A2B2C5582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114800"/>
            <a:ext cx="5514975" cy="2419350"/>
          </a:xfrm>
        </p:spPr>
      </p:pic>
      <p:pic>
        <p:nvPicPr>
          <p:cNvPr id="5122" name="Picture 2" descr="http://homework.uoregon.edu/pub/blogs/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5" y="990600"/>
            <a:ext cx="87630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3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2401</TotalTime>
  <Words>397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Clarity</vt:lpstr>
      <vt:lpstr>Civic</vt:lpstr>
      <vt:lpstr>BlackTie</vt:lpstr>
      <vt:lpstr>Elemental</vt:lpstr>
      <vt:lpstr>Essential</vt:lpstr>
      <vt:lpstr>Median</vt:lpstr>
      <vt:lpstr>Regional Climate Change Detection</vt:lpstr>
      <vt:lpstr>Anecdotal Evidence Often Used</vt:lpstr>
      <vt:lpstr>Terms Matter for EXPECTATIONS </vt:lpstr>
      <vt:lpstr>Possible Waveforms of Climate Change</vt:lpstr>
      <vt:lpstr>Possible Waveforms of Climate Change</vt:lpstr>
      <vt:lpstr>Possible Waveforms of Climate Change</vt:lpstr>
      <vt:lpstr>Climate Literacy Part I</vt:lpstr>
      <vt:lpstr>Ocean Atmosphere Coupled System</vt:lpstr>
      <vt:lpstr> Basic Climate Literacy</vt:lpstr>
      <vt:lpstr>4 Different Climates: ½ the time there is a large scale drought</vt:lpstr>
      <vt:lpstr>PNW hydrology changes</vt:lpstr>
      <vt:lpstr>PowerPoint Presentation</vt:lpstr>
      <vt:lpstr>Policy Debate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</dc:title>
  <dc:creator>Greg Bothun</dc:creator>
  <cp:lastModifiedBy>Dr. Nuts</cp:lastModifiedBy>
  <cp:revision>96</cp:revision>
  <dcterms:created xsi:type="dcterms:W3CDTF">2006-10-26T20:26:38Z</dcterms:created>
  <dcterms:modified xsi:type="dcterms:W3CDTF">2015-06-04T20:35:24Z</dcterms:modified>
</cp:coreProperties>
</file>