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sldIdLst>
    <p:sldId id="256" r:id="rId12"/>
    <p:sldId id="261" r:id="rId13"/>
    <p:sldId id="264" r:id="rId14"/>
    <p:sldId id="262" r:id="rId15"/>
    <p:sldId id="257" r:id="rId16"/>
    <p:sldId id="263" r:id="rId17"/>
    <p:sldId id="260" r:id="rId18"/>
    <p:sldId id="267" r:id="rId19"/>
    <p:sldId id="259" r:id="rId20"/>
    <p:sldId id="266" r:id="rId21"/>
    <p:sldId id="265" r:id="rId22"/>
    <p:sldId id="258" r:id="rId23"/>
    <p:sldId id="270" r:id="rId24"/>
    <p:sldId id="272" r:id="rId25"/>
    <p:sldId id="269" r:id="rId26"/>
    <p:sldId id="274" r:id="rId27"/>
    <p:sldId id="271" r:id="rId28"/>
    <p:sldId id="273" r:id="rId29"/>
    <p:sldId id="276" r:id="rId30"/>
    <p:sldId id="268" r:id="rId31"/>
    <p:sldId id="277" r:id="rId32"/>
    <p:sldId id="283" r:id="rId33"/>
    <p:sldId id="282" r:id="rId34"/>
    <p:sldId id="275" r:id="rId35"/>
    <p:sldId id="281" r:id="rId36"/>
    <p:sldId id="279" r:id="rId37"/>
    <p:sldId id="285" r:id="rId38"/>
    <p:sldId id="278" r:id="rId39"/>
    <p:sldId id="284" r:id="rId40"/>
    <p:sldId id="286" r:id="rId41"/>
    <p:sldId id="288" r:id="rId42"/>
    <p:sldId id="289" r:id="rId43"/>
    <p:sldId id="287" r:id="rId44"/>
    <p:sldId id="290" r:id="rId45"/>
    <p:sldId id="291" r:id="rId46"/>
    <p:sldId id="292" r:id="rId47"/>
    <p:sldId id="293" r:id="rId48"/>
    <p:sldId id="294" r:id="rId49"/>
    <p:sldId id="29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163901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30940187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1B1CD10-2CCF-4056-BA48-B132D7E59055}" type="datetimeFigureOut">
              <a:rPr lang="en-US" smtClean="0"/>
              <a:t>12/1/2015</a:t>
            </a:fld>
            <a:endParaRPr lang="en-US"/>
          </a:p>
        </p:txBody>
      </p:sp>
      <p:sp>
        <p:nvSpPr>
          <p:cNvPr id="16" name="Slide Number Placeholder 15"/>
          <p:cNvSpPr>
            <a:spLocks noGrp="1"/>
          </p:cNvSpPr>
          <p:nvPr>
            <p:ph type="sldNum" sz="quarter" idx="11"/>
          </p:nvPr>
        </p:nvSpPr>
        <p:spPr/>
        <p:txBody>
          <a:bodyPr/>
          <a:lstStyle/>
          <a:p>
            <a:fld id="{DD513570-4F30-44AC-9D26-5793A635EA3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1B1CD10-2CCF-4056-BA48-B132D7E59055}" type="datetimeFigureOut">
              <a:rPr lang="en-US" smtClean="0"/>
              <a:t>12/1/2015</a:t>
            </a:fld>
            <a:endParaRPr lang="en-US"/>
          </a:p>
        </p:txBody>
      </p:sp>
      <p:sp>
        <p:nvSpPr>
          <p:cNvPr id="15" name="Slide Number Placeholder 14"/>
          <p:cNvSpPr>
            <a:spLocks noGrp="1"/>
          </p:cNvSpPr>
          <p:nvPr>
            <p:ph type="sldNum" sz="quarter" idx="11"/>
          </p:nvPr>
        </p:nvSpPr>
        <p:spPr/>
        <p:txBody>
          <a:bodyPr/>
          <a:lstStyle/>
          <a:p>
            <a:fld id="{DD513570-4F30-44AC-9D26-5793A635EA3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1B1CD10-2CCF-4056-BA48-B132D7E59055}" type="datetimeFigureOut">
              <a:rPr lang="en-US" smtClean="0"/>
              <a:t>12/1/2015</a:t>
            </a:fld>
            <a:endParaRPr lang="en-US"/>
          </a:p>
        </p:txBody>
      </p:sp>
      <p:sp>
        <p:nvSpPr>
          <p:cNvPr id="13" name="Slide Number Placeholder 12"/>
          <p:cNvSpPr>
            <a:spLocks noGrp="1"/>
          </p:cNvSpPr>
          <p:nvPr>
            <p:ph type="sldNum" sz="quarter" idx="11"/>
          </p:nvPr>
        </p:nvSpPr>
        <p:spPr/>
        <p:txBody>
          <a:bodyPr/>
          <a:lstStyle/>
          <a:p>
            <a:fld id="{DD513570-4F30-44AC-9D26-5793A635EA3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1B1CD10-2CCF-4056-BA48-B132D7E59055}" type="datetimeFigureOut">
              <a:rPr lang="en-US" smtClean="0"/>
              <a:t>12/1/2015</a:t>
            </a:fld>
            <a:endParaRPr lang="en-US"/>
          </a:p>
        </p:txBody>
      </p:sp>
      <p:sp>
        <p:nvSpPr>
          <p:cNvPr id="9" name="Slide Number Placeholder 8"/>
          <p:cNvSpPr>
            <a:spLocks noGrp="1"/>
          </p:cNvSpPr>
          <p:nvPr>
            <p:ph type="sldNum" sz="quarter" idx="11"/>
          </p:nvPr>
        </p:nvSpPr>
        <p:spPr/>
        <p:txBody>
          <a:bodyPr/>
          <a:lstStyle/>
          <a:p>
            <a:fld id="{DD513570-4F30-44AC-9D26-5793A635EA3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1B1CD10-2CCF-4056-BA48-B132D7E59055}" type="datetimeFigureOut">
              <a:rPr lang="en-US" smtClean="0"/>
              <a:t>12/1/2015</a:t>
            </a:fld>
            <a:endParaRPr lang="en-US"/>
          </a:p>
        </p:txBody>
      </p:sp>
      <p:sp>
        <p:nvSpPr>
          <p:cNvPr id="15" name="Slide Number Placeholder 14"/>
          <p:cNvSpPr>
            <a:spLocks noGrp="1"/>
          </p:cNvSpPr>
          <p:nvPr>
            <p:ph type="sldNum" sz="quarter" idx="11"/>
          </p:nvPr>
        </p:nvSpPr>
        <p:spPr/>
        <p:txBody>
          <a:bodyPr/>
          <a:lstStyle/>
          <a:p>
            <a:fld id="{DD513570-4F30-44AC-9D26-5793A635EA3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Slide Number Placeholder 7"/>
          <p:cNvSpPr>
            <a:spLocks noGrp="1"/>
          </p:cNvSpPr>
          <p:nvPr>
            <p:ph type="sldNum" sz="quarter" idx="11"/>
          </p:nvPr>
        </p:nvSpPr>
        <p:spPr/>
        <p:txBody>
          <a:bodyPr/>
          <a:lstStyle/>
          <a:p>
            <a:fld id="{DD513570-4F30-44AC-9D26-5793A635EA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Slide Number Placeholder 5"/>
          <p:cNvSpPr>
            <a:spLocks noGrp="1"/>
          </p:cNvSpPr>
          <p:nvPr>
            <p:ph type="sldNum" sz="quarter" idx="11"/>
          </p:nvPr>
        </p:nvSpPr>
        <p:spPr/>
        <p:txBody>
          <a:bodyPr/>
          <a:lstStyle/>
          <a:p>
            <a:fld id="{DD513570-4F30-44AC-9D26-5793A635EA3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1B1CD10-2CCF-4056-BA48-B132D7E59055}" type="datetimeFigureOut">
              <a:rPr lang="en-US" smtClean="0"/>
              <a:t>12/1/2015</a:t>
            </a:fld>
            <a:endParaRPr lang="en-US"/>
          </a:p>
        </p:txBody>
      </p:sp>
      <p:sp>
        <p:nvSpPr>
          <p:cNvPr id="16" name="Slide Number Placeholder 15"/>
          <p:cNvSpPr>
            <a:spLocks noGrp="1"/>
          </p:cNvSpPr>
          <p:nvPr>
            <p:ph type="sldNum" sz="quarter" idx="11"/>
          </p:nvPr>
        </p:nvSpPr>
        <p:spPr/>
        <p:txBody>
          <a:bodyPr/>
          <a:lstStyle/>
          <a:p>
            <a:fld id="{DD513570-4F30-44AC-9D26-5793A635EA3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1B1CD10-2CCF-4056-BA48-B132D7E59055}" type="datetimeFigureOut">
              <a:rPr lang="en-US" smtClean="0"/>
              <a:t>12/1/2015</a:t>
            </a:fld>
            <a:endParaRPr lang="en-US"/>
          </a:p>
        </p:txBody>
      </p:sp>
      <p:sp>
        <p:nvSpPr>
          <p:cNvPr id="14" name="Slide Number Placeholder 13"/>
          <p:cNvSpPr>
            <a:spLocks noGrp="1"/>
          </p:cNvSpPr>
          <p:nvPr>
            <p:ph type="sldNum" sz="quarter" idx="11"/>
          </p:nvPr>
        </p:nvSpPr>
        <p:spPr/>
        <p:txBody>
          <a:bodyPr/>
          <a:lstStyle/>
          <a:p>
            <a:fld id="{DD513570-4F30-44AC-9D26-5793A635EA3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37544400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D513570-4F30-44AC-9D26-5793A635EA3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304660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1B1CD10-2CCF-4056-BA48-B132D7E59055}" type="datetimeFigureOut">
              <a:rPr lang="en-US" smtClean="0"/>
              <a:t>12/1/2015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D513570-4F30-44AC-9D26-5793A635EA3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1B1CD10-2CCF-4056-BA48-B132D7E59055}" type="datetimeFigureOut">
              <a:rPr lang="en-US" smtClean="0"/>
              <a:t>12/1/2015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D513570-4F30-44AC-9D26-5793A635EA3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4105698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D513570-4F30-44AC-9D26-5793A635EA3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D513570-4F30-44AC-9D26-5793A635EA34}"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4045623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1B1CD10-2CCF-4056-BA48-B132D7E59055}" type="datetimeFigureOut">
              <a:rPr lang="en-US" smtClean="0"/>
              <a:t>12/1/2015</a:t>
            </a:fld>
            <a:endParaRPr lang="en-US"/>
          </a:p>
        </p:txBody>
      </p:sp>
      <p:sp>
        <p:nvSpPr>
          <p:cNvPr id="9" name="Slide Number Placeholder 8"/>
          <p:cNvSpPr>
            <a:spLocks noGrp="1"/>
          </p:cNvSpPr>
          <p:nvPr>
            <p:ph type="sldNum" sz="quarter" idx="11"/>
          </p:nvPr>
        </p:nvSpPr>
        <p:spPr/>
        <p:txBody>
          <a:bodyPr/>
          <a:lstStyle/>
          <a:p>
            <a:fld id="{DD513570-4F30-44AC-9D26-5793A635EA3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2974757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1B1CD10-2CCF-4056-BA48-B132D7E59055}" type="datetimeFigureOut">
              <a:rPr lang="en-US" smtClean="0"/>
              <a:t>12/1/2015</a:t>
            </a:fld>
            <a:endParaRPr lang="en-US"/>
          </a:p>
        </p:txBody>
      </p:sp>
      <p:sp>
        <p:nvSpPr>
          <p:cNvPr id="9" name="Slide Number Placeholder 8"/>
          <p:cNvSpPr>
            <a:spLocks noGrp="1"/>
          </p:cNvSpPr>
          <p:nvPr>
            <p:ph type="sldNum" sz="quarter" idx="11"/>
          </p:nvPr>
        </p:nvSpPr>
        <p:spPr/>
        <p:txBody>
          <a:bodyPr/>
          <a:lstStyle/>
          <a:p>
            <a:fld id="{DD513570-4F30-44AC-9D26-5793A635EA3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471366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D513570-4F30-44AC-9D26-5793A635EA34}"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3479268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1B1CD10-2CCF-4056-BA48-B132D7E59055}" type="datetimeFigureOut">
              <a:rPr lang="en-US" smtClean="0"/>
              <a:t>12/1/2015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513570-4F30-44AC-9D26-5793A635EA3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4143297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D513570-4F30-44AC-9D26-5793A635EA3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13570-4F30-44AC-9D26-5793A635EA3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B1CD10-2CCF-4056-BA48-B132D7E590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1CD10-2CCF-4056-BA48-B132D7E590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D513570-4F30-44AC-9D26-5793A635EA3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1B1CD10-2CCF-4056-BA48-B132D7E59055}" type="datetimeFigureOut">
              <a:rPr lang="en-US" smtClean="0"/>
              <a:t>12/1/2015</a:t>
            </a:fld>
            <a:endParaRPr lang="en-US"/>
          </a:p>
        </p:txBody>
      </p:sp>
      <p:sp>
        <p:nvSpPr>
          <p:cNvPr id="16" name="Slide Number Placeholder 15"/>
          <p:cNvSpPr>
            <a:spLocks noGrp="1"/>
          </p:cNvSpPr>
          <p:nvPr>
            <p:ph type="sldNum" sz="quarter" idx="11"/>
          </p:nvPr>
        </p:nvSpPr>
        <p:spPr/>
        <p:txBody>
          <a:bodyPr/>
          <a:lstStyle/>
          <a:p>
            <a:fld id="{DD513570-4F30-44AC-9D26-5793A635EA3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13570-4F30-44AC-9D26-5793A635EA34}" type="slidenum">
              <a:rPr lang="en-US" smtClean="0"/>
              <a:t>‹#›</a:t>
            </a:fld>
            <a:endParaRPr lang="en-US"/>
          </a:p>
        </p:txBody>
      </p:sp>
    </p:spTree>
    <p:extLst>
      <p:ext uri="{BB962C8B-B14F-4D97-AF65-F5344CB8AC3E}">
        <p14:creationId xmlns:p14="http://schemas.microsoft.com/office/powerpoint/2010/main" val="19361488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1B1CD10-2CCF-4056-BA48-B132D7E59055}" type="datetimeFigureOut">
              <a:rPr lang="en-US" smtClean="0"/>
              <a:t>12/1/2015</a:t>
            </a:fld>
            <a:endParaRPr lang="en-US"/>
          </a:p>
        </p:txBody>
      </p:sp>
      <p:sp>
        <p:nvSpPr>
          <p:cNvPr id="15" name="Slide Number Placeholder 14"/>
          <p:cNvSpPr>
            <a:spLocks noGrp="1"/>
          </p:cNvSpPr>
          <p:nvPr>
            <p:ph type="sldNum" sz="quarter" idx="11"/>
          </p:nvPr>
        </p:nvSpPr>
        <p:spPr/>
        <p:txBody>
          <a:bodyPr/>
          <a:lstStyle/>
          <a:p>
            <a:fld id="{DD513570-4F30-44AC-9D26-5793A635EA3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1B1CD10-2CCF-4056-BA48-B132D7E59055}" type="datetimeFigureOut">
              <a:rPr lang="en-US" smtClean="0"/>
              <a:t>12/1/2015</a:t>
            </a:fld>
            <a:endParaRPr lang="en-US"/>
          </a:p>
        </p:txBody>
      </p:sp>
      <p:sp>
        <p:nvSpPr>
          <p:cNvPr id="13" name="Slide Number Placeholder 12"/>
          <p:cNvSpPr>
            <a:spLocks noGrp="1"/>
          </p:cNvSpPr>
          <p:nvPr>
            <p:ph type="sldNum" sz="quarter" idx="11"/>
          </p:nvPr>
        </p:nvSpPr>
        <p:spPr/>
        <p:txBody>
          <a:bodyPr/>
          <a:lstStyle/>
          <a:p>
            <a:fld id="{DD513570-4F30-44AC-9D26-5793A635EA3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1B1CD10-2CCF-4056-BA48-B132D7E59055}" type="datetimeFigureOut">
              <a:rPr lang="en-US" smtClean="0"/>
              <a:t>12/1/2015</a:t>
            </a:fld>
            <a:endParaRPr lang="en-US"/>
          </a:p>
        </p:txBody>
      </p:sp>
      <p:sp>
        <p:nvSpPr>
          <p:cNvPr id="9" name="Slide Number Placeholder 8"/>
          <p:cNvSpPr>
            <a:spLocks noGrp="1"/>
          </p:cNvSpPr>
          <p:nvPr>
            <p:ph type="sldNum" sz="quarter" idx="11"/>
          </p:nvPr>
        </p:nvSpPr>
        <p:spPr/>
        <p:txBody>
          <a:bodyPr/>
          <a:lstStyle/>
          <a:p>
            <a:fld id="{DD513570-4F30-44AC-9D26-5793A635EA3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1B1CD10-2CCF-4056-BA48-B132D7E59055}" type="datetimeFigureOut">
              <a:rPr lang="en-US" smtClean="0"/>
              <a:t>12/1/2015</a:t>
            </a:fld>
            <a:endParaRPr lang="en-US"/>
          </a:p>
        </p:txBody>
      </p:sp>
      <p:sp>
        <p:nvSpPr>
          <p:cNvPr id="15" name="Slide Number Placeholder 14"/>
          <p:cNvSpPr>
            <a:spLocks noGrp="1"/>
          </p:cNvSpPr>
          <p:nvPr>
            <p:ph type="sldNum" sz="quarter" idx="11"/>
          </p:nvPr>
        </p:nvSpPr>
        <p:spPr/>
        <p:txBody>
          <a:bodyPr/>
          <a:lstStyle/>
          <a:p>
            <a:fld id="{DD513570-4F30-44AC-9D26-5793A635EA3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1B1CD10-2CCF-4056-BA48-B132D7E59055}" type="datetimeFigureOut">
              <a:rPr lang="en-US" smtClean="0"/>
              <a:t>12/1/2015</a:t>
            </a:fld>
            <a:endParaRPr lang="en-US"/>
          </a:p>
        </p:txBody>
      </p:sp>
      <p:sp>
        <p:nvSpPr>
          <p:cNvPr id="8" name="Slide Number Placeholder 7"/>
          <p:cNvSpPr>
            <a:spLocks noGrp="1"/>
          </p:cNvSpPr>
          <p:nvPr>
            <p:ph type="sldNum" sz="quarter" idx="11"/>
          </p:nvPr>
        </p:nvSpPr>
        <p:spPr/>
        <p:txBody>
          <a:bodyPr/>
          <a:lstStyle/>
          <a:p>
            <a:fld id="{DD513570-4F30-44AC-9D26-5793A635EA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B1CD10-2CCF-4056-BA48-B132D7E59055}" type="datetimeFigureOut">
              <a:rPr lang="en-US" smtClean="0"/>
              <a:t>12/1/2015</a:t>
            </a:fld>
            <a:endParaRPr lang="en-US"/>
          </a:p>
        </p:txBody>
      </p:sp>
      <p:sp>
        <p:nvSpPr>
          <p:cNvPr id="6" name="Slide Number Placeholder 5"/>
          <p:cNvSpPr>
            <a:spLocks noGrp="1"/>
          </p:cNvSpPr>
          <p:nvPr>
            <p:ph type="sldNum" sz="quarter" idx="11"/>
          </p:nvPr>
        </p:nvSpPr>
        <p:spPr/>
        <p:txBody>
          <a:bodyPr/>
          <a:lstStyle/>
          <a:p>
            <a:fld id="{DD513570-4F30-44AC-9D26-5793A635EA3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1B1CD10-2CCF-4056-BA48-B132D7E59055}" type="datetimeFigureOut">
              <a:rPr lang="en-US" smtClean="0"/>
              <a:t>12/1/2015</a:t>
            </a:fld>
            <a:endParaRPr lang="en-US"/>
          </a:p>
        </p:txBody>
      </p:sp>
      <p:sp>
        <p:nvSpPr>
          <p:cNvPr id="16" name="Slide Number Placeholder 15"/>
          <p:cNvSpPr>
            <a:spLocks noGrp="1"/>
          </p:cNvSpPr>
          <p:nvPr>
            <p:ph type="sldNum" sz="quarter" idx="11"/>
          </p:nvPr>
        </p:nvSpPr>
        <p:spPr/>
        <p:txBody>
          <a:bodyPr/>
          <a:lstStyle/>
          <a:p>
            <a:fld id="{DD513570-4F30-44AC-9D26-5793A635EA3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1B1CD10-2CCF-4056-BA48-B132D7E59055}" type="datetimeFigureOut">
              <a:rPr lang="en-US" smtClean="0"/>
              <a:t>12/1/2015</a:t>
            </a:fld>
            <a:endParaRPr lang="en-US"/>
          </a:p>
        </p:txBody>
      </p:sp>
      <p:sp>
        <p:nvSpPr>
          <p:cNvPr id="14" name="Slide Number Placeholder 13"/>
          <p:cNvSpPr>
            <a:spLocks noGrp="1"/>
          </p:cNvSpPr>
          <p:nvPr>
            <p:ph type="sldNum" sz="quarter" idx="11"/>
          </p:nvPr>
        </p:nvSpPr>
        <p:spPr/>
        <p:txBody>
          <a:bodyPr/>
          <a:lstStyle/>
          <a:p>
            <a:fld id="{DD513570-4F30-44AC-9D26-5793A635EA3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B1CD10-2CCF-4056-BA48-B132D7E590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13570-4F30-44AC-9D26-5793A635EA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13570-4F30-44AC-9D26-5793A635EA34}" type="slidenum">
              <a:rPr lang="en-US" smtClean="0"/>
              <a:t>‹#›</a:t>
            </a:fld>
            <a:endParaRPr lang="en-US"/>
          </a:p>
        </p:txBody>
      </p:sp>
    </p:spTree>
    <p:extLst>
      <p:ext uri="{BB962C8B-B14F-4D97-AF65-F5344CB8AC3E}">
        <p14:creationId xmlns:p14="http://schemas.microsoft.com/office/powerpoint/2010/main" val="1329846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D513570-4F30-44AC-9D26-5793A635EA3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D513570-4F30-44AC-9D26-5793A635EA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D513570-4F30-44AC-9D26-5793A635EA3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D513570-4F30-44AC-9D26-5793A635EA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D513570-4F30-44AC-9D26-5793A635EA3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1B1CD10-2CCF-4056-BA48-B132D7E59055}" type="datetimeFigureOut">
              <a:rPr lang="en-US" smtClean="0"/>
              <a:t>12/1/2015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D513570-4F30-44AC-9D26-5793A635EA3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1B1CD10-2CCF-4056-BA48-B132D7E59055}" type="datetimeFigureOut">
              <a:rPr lang="en-US" smtClean="0"/>
              <a:t>12/1/2015</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D513570-4F30-44AC-9D26-5793A635EA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D513570-4F30-44AC-9D26-5793A635EA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1B1CD10-2CCF-4056-BA48-B132D7E59055}" type="datetimeFigureOut">
              <a:rPr lang="en-US" smtClean="0"/>
              <a:t>12/1/2015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513570-4F30-44AC-9D26-5793A635EA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1B1CD10-2CCF-4056-BA48-B132D7E59055}" type="datetimeFigureOut">
              <a:rPr lang="en-US" smtClean="0"/>
              <a:t>12/1/2015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D513570-4F30-44AC-9D26-5793A635EA3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0.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What should it look like</a:t>
            </a:r>
            <a:endParaRPr lang="en-US" dirty="0"/>
          </a:p>
        </p:txBody>
      </p:sp>
      <p:sp>
        <p:nvSpPr>
          <p:cNvPr id="2" name="Title 1"/>
          <p:cNvSpPr>
            <a:spLocks noGrp="1"/>
          </p:cNvSpPr>
          <p:nvPr>
            <p:ph type="title"/>
          </p:nvPr>
        </p:nvSpPr>
        <p:spPr>
          <a:xfrm>
            <a:off x="457200" y="2133600"/>
            <a:ext cx="6324600" cy="1828800"/>
          </a:xfrm>
        </p:spPr>
        <p:txBody>
          <a:bodyPr/>
          <a:lstStyle/>
          <a:p>
            <a:r>
              <a:rPr lang="en-US" dirty="0" smtClean="0"/>
              <a:t>Elements of Climate Change Policy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62400"/>
            <a:ext cx="33909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722"/>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352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62387"/>
            <a:ext cx="470606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07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 Integrated (Portfolio) Approach</a:t>
            </a:r>
            <a:endParaRPr lang="en-US" sz="4000" dirty="0"/>
          </a:p>
        </p:txBody>
      </p:sp>
      <p:sp>
        <p:nvSpPr>
          <p:cNvPr id="4" name="Content Placeholder 3"/>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20075"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23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Costs of Inaction</a:t>
            </a:r>
            <a:endParaRPr lang="en-US" dirty="0"/>
          </a:p>
        </p:txBody>
      </p:sp>
      <p:sp>
        <p:nvSpPr>
          <p:cNvPr id="3" name="Content Placeholder 2"/>
          <p:cNvSpPr>
            <a:spLocks noGrp="1"/>
          </p:cNvSpPr>
          <p:nvPr>
            <p:ph idx="1"/>
          </p:nvPr>
        </p:nvSpPr>
        <p:spPr>
          <a:xfrm>
            <a:off x="489473" y="1100866"/>
            <a:ext cx="8229600" cy="4525963"/>
          </a:xfrm>
        </p:spPr>
        <p:txBody>
          <a:bodyPr/>
          <a:lstStyle/>
          <a:p>
            <a:r>
              <a:rPr lang="en-US" dirty="0" smtClean="0"/>
              <a:t>This is what the insurance companies keep saying to deaf government ears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2133600"/>
            <a:ext cx="77057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130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73628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30 Nov 2015 Paris Conference</a:t>
            </a:r>
            <a:br>
              <a:rPr lang="en-US" dirty="0" smtClean="0"/>
            </a:br>
            <a:endParaRPr lang="en-US" dirty="0"/>
          </a:p>
        </p:txBody>
      </p:sp>
      <p:sp>
        <p:nvSpPr>
          <p:cNvPr id="4" name="TextBox 3"/>
          <p:cNvSpPr txBox="1"/>
          <p:nvPr/>
        </p:nvSpPr>
        <p:spPr>
          <a:xfrm>
            <a:off x="381000" y="3276600"/>
            <a:ext cx="7239000" cy="830997"/>
          </a:xfrm>
          <a:prstGeom prst="rect">
            <a:avLst/>
          </a:prstGeom>
          <a:noFill/>
        </p:spPr>
        <p:txBody>
          <a:bodyPr wrap="square" rtlCol="0">
            <a:spAutoFit/>
          </a:bodyPr>
          <a:lstStyle/>
          <a:p>
            <a:r>
              <a:rPr lang="en-US" sz="2400" dirty="0" smtClean="0">
                <a:solidFill>
                  <a:srgbClr val="FF0000"/>
                </a:solidFill>
              </a:rPr>
              <a:t>But its too late for this given ocean heating buffer </a:t>
            </a:r>
            <a:r>
              <a:rPr lang="en-US" sz="2400" dirty="0" smtClean="0">
                <a:solidFill>
                  <a:srgbClr val="FF0000"/>
                </a:solidFill>
                <a:sym typeface="Wingdings" panose="05000000000000000000" pitchFamily="2" charset="2"/>
              </a:rPr>
              <a:t> we will exceed +2 C</a:t>
            </a:r>
            <a:endParaRPr lang="en-US" sz="2400" dirty="0">
              <a:solidFill>
                <a:srgbClr val="FF0000"/>
              </a:solidFill>
            </a:endParaRPr>
          </a:p>
        </p:txBody>
      </p:sp>
      <p:sp>
        <p:nvSpPr>
          <p:cNvPr id="6" name="TextBox 5"/>
          <p:cNvSpPr txBox="1"/>
          <p:nvPr/>
        </p:nvSpPr>
        <p:spPr>
          <a:xfrm>
            <a:off x="1981200" y="4267200"/>
            <a:ext cx="6858000" cy="2246769"/>
          </a:xfrm>
          <a:prstGeom prst="rect">
            <a:avLst/>
          </a:prstGeom>
          <a:noFill/>
        </p:spPr>
        <p:txBody>
          <a:bodyPr wrap="square" rtlCol="0">
            <a:spAutoFit/>
          </a:bodyPr>
          <a:lstStyle/>
          <a:p>
            <a:r>
              <a:rPr lang="en-US" sz="2800" b="1" dirty="0" smtClean="0"/>
              <a:t>Previously, the Kyoto Protocol was a NONBINDING agreement to lower GHG emissions to 5% below 1990 levels between 2008 and 2012.   This Was NOT Achieved</a:t>
            </a:r>
            <a:endParaRPr lang="en-US" sz="2800" b="1" dirty="0"/>
          </a:p>
        </p:txBody>
      </p:sp>
    </p:spTree>
    <p:extLst>
      <p:ext uri="{BB962C8B-B14F-4D97-AF65-F5344CB8AC3E}">
        <p14:creationId xmlns:p14="http://schemas.microsoft.com/office/powerpoint/2010/main" val="40740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2436"/>
            <a:ext cx="8686800" cy="657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457200"/>
            <a:ext cx="2133600" cy="646331"/>
          </a:xfrm>
          <a:prstGeom prst="rect">
            <a:avLst/>
          </a:prstGeom>
          <a:noFill/>
        </p:spPr>
        <p:txBody>
          <a:bodyPr wrap="square" rtlCol="0">
            <a:spAutoFit/>
          </a:bodyPr>
          <a:lstStyle/>
          <a:p>
            <a:r>
              <a:rPr lang="en-US" dirty="0" smtClean="0"/>
              <a:t>Climate change and public health impact</a:t>
            </a:r>
            <a:endParaRPr lang="en-US" dirty="0"/>
          </a:p>
        </p:txBody>
      </p:sp>
    </p:spTree>
    <p:extLst>
      <p:ext uri="{BB962C8B-B14F-4D97-AF65-F5344CB8AC3E}">
        <p14:creationId xmlns:p14="http://schemas.microsoft.com/office/powerpoint/2010/main" val="269554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10" y="1143000"/>
            <a:ext cx="821055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816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Chain of Effects</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8839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34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Reframing the Argument – 7 points starting with Science and Technology</a:t>
            </a:r>
            <a:endParaRPr lang="en-US" dirty="0"/>
          </a:p>
        </p:txBody>
      </p:sp>
      <p:sp>
        <p:nvSpPr>
          <p:cNvPr id="3" name="Content Placeholder 2"/>
          <p:cNvSpPr>
            <a:spLocks noGrp="1"/>
          </p:cNvSpPr>
          <p:nvPr>
            <p:ph sz="quarter" idx="1"/>
          </p:nvPr>
        </p:nvSpPr>
        <p:spPr/>
        <p:txBody>
          <a:bodyPr>
            <a:normAutofit/>
          </a:bodyPr>
          <a:lstStyle/>
          <a:p>
            <a:r>
              <a:rPr lang="en-US" dirty="0" smtClean="0"/>
              <a:t>In </a:t>
            </a:r>
            <a:r>
              <a:rPr lang="en-US" i="1" dirty="0" smtClean="0"/>
              <a:t>Science</a:t>
            </a:r>
            <a:r>
              <a:rPr lang="en-US" dirty="0" smtClean="0"/>
              <a:t> we need </a:t>
            </a:r>
            <a:r>
              <a:rPr lang="en-US" b="1" dirty="0" smtClean="0"/>
              <a:t>a new social contract</a:t>
            </a:r>
            <a:r>
              <a:rPr lang="en-US" dirty="0" smtClean="0"/>
              <a:t> between scientists and society; moving away from a hands off view of just giving the facts towards deeper engagement with communication and policy.  Scientists need to be trained to become adept at this.</a:t>
            </a:r>
          </a:p>
          <a:p>
            <a:r>
              <a:rPr lang="en-US" dirty="0" smtClean="0"/>
              <a:t>From </a:t>
            </a:r>
            <a:r>
              <a:rPr lang="en-US" i="1" dirty="0" smtClean="0"/>
              <a:t>Technology</a:t>
            </a:r>
            <a:r>
              <a:rPr lang="en-US" dirty="0" smtClean="0"/>
              <a:t> we need </a:t>
            </a:r>
            <a:r>
              <a:rPr lang="en-US" b="1" dirty="0" smtClean="0"/>
              <a:t>deep </a:t>
            </a:r>
            <a:r>
              <a:rPr lang="en-US" b="1" dirty="0" err="1" smtClean="0"/>
              <a:t>decarbonisation</a:t>
            </a:r>
            <a:r>
              <a:rPr lang="en-US" dirty="0" smtClean="0"/>
              <a:t> at scale - we need more and better tools to </a:t>
            </a:r>
            <a:r>
              <a:rPr lang="en-US" dirty="0" err="1" smtClean="0"/>
              <a:t>decarbonise</a:t>
            </a:r>
            <a:r>
              <a:rPr lang="en-US" dirty="0" smtClean="0"/>
              <a:t> energy, and as quickly as possible.  Scale matters – supply chains matter to get to scale, investment is required.</a:t>
            </a:r>
            <a:endParaRPr lang="en-US" dirty="0"/>
          </a:p>
        </p:txBody>
      </p:sp>
    </p:spTree>
    <p:extLst>
      <p:ext uri="{BB962C8B-B14F-4D97-AF65-F5344CB8AC3E}">
        <p14:creationId xmlns:p14="http://schemas.microsoft.com/office/powerpoint/2010/main" val="589648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Economy</a:t>
            </a:r>
            <a:endParaRPr lang="en-US" dirty="0"/>
          </a:p>
        </p:txBody>
      </p:sp>
      <p:sp>
        <p:nvSpPr>
          <p:cNvPr id="3" name="Content Placeholder 2"/>
          <p:cNvSpPr>
            <a:spLocks noGrp="1"/>
          </p:cNvSpPr>
          <p:nvPr>
            <p:ph sz="quarter" idx="1"/>
          </p:nvPr>
        </p:nvSpPr>
        <p:spPr/>
        <p:txBody>
          <a:bodyPr>
            <a:normAutofit/>
          </a:bodyPr>
          <a:lstStyle/>
          <a:p>
            <a:r>
              <a:rPr lang="en-US" dirty="0" smtClean="0"/>
              <a:t>With </a:t>
            </a:r>
            <a:r>
              <a:rPr lang="en-US" i="1" dirty="0" smtClean="0"/>
              <a:t>Behavior</a:t>
            </a:r>
            <a:r>
              <a:rPr lang="en-US" dirty="0" smtClean="0"/>
              <a:t> we need to face up to </a:t>
            </a:r>
            <a:r>
              <a:rPr lang="en-US" b="1" dirty="0" smtClean="0"/>
              <a:t>'stealth denial'</a:t>
            </a:r>
            <a:r>
              <a:rPr lang="en-US" dirty="0" smtClean="0"/>
              <a:t> - the fact that the majority of those who understand the problem intellectually don't live as though they do.  This requires an actual commitment, something we no longer may be capable of?</a:t>
            </a:r>
          </a:p>
          <a:p>
            <a:r>
              <a:rPr lang="en-US" dirty="0" smtClean="0"/>
              <a:t>Our </a:t>
            </a:r>
            <a:r>
              <a:rPr lang="en-US" i="1" dirty="0" smtClean="0"/>
              <a:t>Economy</a:t>
            </a:r>
            <a:r>
              <a:rPr lang="en-US" dirty="0" smtClean="0"/>
              <a:t> needs to </a:t>
            </a:r>
            <a:r>
              <a:rPr lang="en-US" b="1" dirty="0" smtClean="0"/>
              <a:t>invest in the future</a:t>
            </a:r>
            <a:r>
              <a:rPr lang="en-US" dirty="0" smtClean="0"/>
              <a:t>; which is mostly about sending money away from fossil fuels towards renewables, but may also be about rethinking economic growth models.  This requires new and better economic models that properly account for “externalities”</a:t>
            </a:r>
            <a:endParaRPr lang="en-US" dirty="0"/>
          </a:p>
        </p:txBody>
      </p:sp>
    </p:spTree>
    <p:extLst>
      <p:ext uri="{BB962C8B-B14F-4D97-AF65-F5344CB8AC3E}">
        <p14:creationId xmlns:p14="http://schemas.microsoft.com/office/powerpoint/2010/main" val="3236765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Democracy, Law, Culture</a:t>
            </a:r>
            <a:endParaRPr lang="en-US" dirty="0"/>
          </a:p>
        </p:txBody>
      </p:sp>
      <p:sp>
        <p:nvSpPr>
          <p:cNvPr id="3" name="Content Placeholder 2"/>
          <p:cNvSpPr>
            <a:spLocks noGrp="1"/>
          </p:cNvSpPr>
          <p:nvPr>
            <p:ph sz="quarter" idx="1"/>
          </p:nvPr>
        </p:nvSpPr>
        <p:spPr/>
        <p:txBody>
          <a:bodyPr>
            <a:normAutofit/>
          </a:bodyPr>
          <a:lstStyle/>
          <a:p>
            <a:r>
              <a:rPr lang="en-US" sz="2400" dirty="0" smtClean="0"/>
              <a:t>Our </a:t>
            </a:r>
            <a:r>
              <a:rPr lang="en-US" sz="2400" i="1" dirty="0" smtClean="0"/>
              <a:t>Democracy</a:t>
            </a:r>
            <a:r>
              <a:rPr lang="en-US" sz="2400" dirty="0" smtClean="0"/>
              <a:t> needs to overcome the </a:t>
            </a:r>
            <a:r>
              <a:rPr lang="en-US" sz="2400" b="1" dirty="0" smtClean="0"/>
              <a:t>governance trap</a:t>
            </a:r>
            <a:r>
              <a:rPr lang="en-US" sz="2400" dirty="0" smtClean="0"/>
              <a:t> - people expect the government to act but government thinks people don't care about the issue enough so everything remains in policy paralysis </a:t>
            </a:r>
          </a:p>
          <a:p>
            <a:r>
              <a:rPr lang="en-US" sz="2400" dirty="0" smtClean="0"/>
              <a:t>In </a:t>
            </a:r>
            <a:r>
              <a:rPr lang="en-US" sz="2400" i="1" dirty="0" smtClean="0"/>
              <a:t>Law</a:t>
            </a:r>
            <a:r>
              <a:rPr lang="en-US" sz="2400" dirty="0" smtClean="0"/>
              <a:t> we need </a:t>
            </a:r>
            <a:r>
              <a:rPr lang="en-US" sz="2400" b="1" dirty="0" smtClean="0"/>
              <a:t>a constraint on extraction at a global level</a:t>
            </a:r>
            <a:r>
              <a:rPr lang="en-US" sz="2400" dirty="0" smtClean="0"/>
              <a:t> i.e. a legal mechanism to keep fossil fuels in the ground based on a “greater good” set of conditions that requires a MORAL dimension.</a:t>
            </a:r>
          </a:p>
          <a:p>
            <a:r>
              <a:rPr lang="en-US" sz="2400" dirty="0" smtClean="0"/>
              <a:t>Throughout our </a:t>
            </a:r>
            <a:r>
              <a:rPr lang="en-US" sz="2400" i="1" dirty="0" smtClean="0"/>
              <a:t>Culture</a:t>
            </a:r>
            <a:r>
              <a:rPr lang="en-US" sz="2400" dirty="0" smtClean="0"/>
              <a:t>: we need to break </a:t>
            </a:r>
            <a:r>
              <a:rPr lang="en-US" sz="2400" b="1" dirty="0" smtClean="0"/>
              <a:t>'climate silence'</a:t>
            </a:r>
            <a:r>
              <a:rPr lang="en-US" sz="2400" dirty="0" smtClean="0"/>
              <a:t> and normalize discussions on the issue; moving away from whether it's happening to what we're doing about it.</a:t>
            </a:r>
            <a:endParaRPr lang="en-US" sz="2400" dirty="0"/>
          </a:p>
        </p:txBody>
      </p:sp>
    </p:spTree>
    <p:extLst>
      <p:ext uri="{BB962C8B-B14F-4D97-AF65-F5344CB8AC3E}">
        <p14:creationId xmlns:p14="http://schemas.microsoft.com/office/powerpoint/2010/main" val="3997987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Dimensions</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 y="1447800"/>
            <a:ext cx="9067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750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it be based on?</a:t>
            </a:r>
            <a:endParaRPr lang="en-US" dirty="0"/>
          </a:p>
        </p:txBody>
      </p:sp>
      <p:sp>
        <p:nvSpPr>
          <p:cNvPr id="3" name="Content Placeholder 2"/>
          <p:cNvSpPr>
            <a:spLocks noGrp="1"/>
          </p:cNvSpPr>
          <p:nvPr>
            <p:ph idx="1"/>
          </p:nvPr>
        </p:nvSpPr>
        <p:spPr/>
        <p:txBody>
          <a:bodyPr>
            <a:normAutofit/>
          </a:bodyPr>
          <a:lstStyle/>
          <a:p>
            <a:r>
              <a:rPr lang="en-US" sz="2800" dirty="0" smtClean="0"/>
              <a:t>Impacts?</a:t>
            </a:r>
          </a:p>
          <a:p>
            <a:r>
              <a:rPr lang="en-US" sz="2800" dirty="0" smtClean="0"/>
              <a:t>Economics?</a:t>
            </a:r>
          </a:p>
          <a:p>
            <a:r>
              <a:rPr lang="en-US" sz="2800" dirty="0" smtClean="0"/>
              <a:t>Fairness/differential vulnerability?</a:t>
            </a:r>
          </a:p>
          <a:p>
            <a:r>
              <a:rPr lang="en-US" sz="2800" dirty="0" smtClean="0"/>
              <a:t>Carbon Consumption (tax)?</a:t>
            </a:r>
          </a:p>
          <a:p>
            <a:r>
              <a:rPr lang="en-US" sz="2800" dirty="0" smtClean="0"/>
              <a:t>Global vs Local? (global = N*local)</a:t>
            </a:r>
          </a:p>
          <a:p>
            <a:r>
              <a:rPr lang="en-US" sz="2800" dirty="0" smtClean="0"/>
              <a:t>Stabilization Goals?</a:t>
            </a:r>
          </a:p>
          <a:p>
            <a:r>
              <a:rPr lang="en-US" sz="2800" dirty="0" smtClean="0"/>
              <a:t>Security Issues?</a:t>
            </a:r>
          </a:p>
          <a:p>
            <a:r>
              <a:rPr lang="en-US" sz="2800" dirty="0" smtClean="0"/>
              <a:t>Adaptation vs Mitigation?</a:t>
            </a:r>
          </a:p>
          <a:p>
            <a:r>
              <a:rPr lang="en-US" sz="2800" dirty="0" smtClean="0"/>
              <a:t>Public Health Issues?</a:t>
            </a:r>
          </a:p>
          <a:p>
            <a:endParaRPr lang="en-US" sz="2800" dirty="0" smtClean="0"/>
          </a:p>
          <a:p>
            <a:endParaRPr lang="en-US" dirty="0"/>
          </a:p>
        </p:txBody>
      </p:sp>
      <p:sp>
        <p:nvSpPr>
          <p:cNvPr id="4" name="TextBox 3"/>
          <p:cNvSpPr txBox="1"/>
          <p:nvPr/>
        </p:nvSpPr>
        <p:spPr>
          <a:xfrm>
            <a:off x="5410200" y="4876800"/>
            <a:ext cx="2590800" cy="1200329"/>
          </a:xfrm>
          <a:prstGeom prst="rect">
            <a:avLst/>
          </a:prstGeom>
          <a:noFill/>
        </p:spPr>
        <p:txBody>
          <a:bodyPr wrap="square" rtlCol="0">
            <a:spAutoFit/>
          </a:bodyPr>
          <a:lstStyle/>
          <a:p>
            <a:r>
              <a:rPr lang="en-US" b="1" dirty="0" smtClean="0">
                <a:solidFill>
                  <a:srgbClr val="FF0000"/>
                </a:solidFill>
              </a:rPr>
              <a:t>Obviously it should be based on everything but what on this list do you think has priority?</a:t>
            </a:r>
            <a:endParaRPr lang="en-US" b="1" dirty="0">
              <a:solidFill>
                <a:srgbClr val="FF0000"/>
              </a:solidFill>
            </a:endParaRPr>
          </a:p>
        </p:txBody>
      </p:sp>
      <p:sp>
        <p:nvSpPr>
          <p:cNvPr id="6" name="TextBox 5"/>
          <p:cNvSpPr txBox="1"/>
          <p:nvPr/>
        </p:nvSpPr>
        <p:spPr>
          <a:xfrm>
            <a:off x="1066800" y="6172200"/>
            <a:ext cx="3124200" cy="369332"/>
          </a:xfrm>
          <a:prstGeom prst="rect">
            <a:avLst/>
          </a:prstGeom>
          <a:noFill/>
        </p:spPr>
        <p:txBody>
          <a:bodyPr wrap="square" rtlCol="0">
            <a:spAutoFit/>
          </a:bodyPr>
          <a:lstStyle/>
          <a:p>
            <a:r>
              <a:rPr lang="en-US" dirty="0" smtClean="0">
                <a:solidFill>
                  <a:srgbClr val="00B050"/>
                </a:solidFill>
                <a:latin typeface="Arial Black" panose="020B0A04020102020204" pitchFamily="34" charset="0"/>
              </a:rPr>
              <a:t>Most effective</a:t>
            </a:r>
            <a:endParaRPr lang="en-US" dirty="0">
              <a:solidFill>
                <a:srgbClr val="00B050"/>
              </a:solidFill>
              <a:latin typeface="Arial Black" panose="020B0A04020102020204" pitchFamily="34" charset="0"/>
            </a:endParaRPr>
          </a:p>
        </p:txBody>
      </p:sp>
      <p:sp>
        <p:nvSpPr>
          <p:cNvPr id="7" name="TextBox 6"/>
          <p:cNvSpPr txBox="1"/>
          <p:nvPr/>
        </p:nvSpPr>
        <p:spPr>
          <a:xfrm>
            <a:off x="5257800" y="3207579"/>
            <a:ext cx="1676400" cy="369332"/>
          </a:xfrm>
          <a:prstGeom prst="rect">
            <a:avLst/>
          </a:prstGeom>
          <a:noFill/>
        </p:spPr>
        <p:txBody>
          <a:bodyPr wrap="square" rtlCol="0">
            <a:spAutoFit/>
          </a:bodyPr>
          <a:lstStyle/>
          <a:p>
            <a:r>
              <a:rPr lang="en-US" b="1" dirty="0" smtClean="0">
                <a:solidFill>
                  <a:srgbClr val="FFC000"/>
                </a:solidFill>
              </a:rPr>
              <a:t>Least Effective</a:t>
            </a:r>
            <a:endParaRPr lang="en-US" b="1" dirty="0">
              <a:solidFill>
                <a:srgbClr val="FFC000"/>
              </a:solidFill>
            </a:endParaRPr>
          </a:p>
        </p:txBody>
      </p:sp>
      <p:sp>
        <p:nvSpPr>
          <p:cNvPr id="8" name="TextBox 7"/>
          <p:cNvSpPr txBox="1"/>
          <p:nvPr/>
        </p:nvSpPr>
        <p:spPr>
          <a:xfrm>
            <a:off x="3810000" y="4267200"/>
            <a:ext cx="1676400" cy="369332"/>
          </a:xfrm>
          <a:prstGeom prst="rect">
            <a:avLst/>
          </a:prstGeom>
          <a:noFill/>
        </p:spPr>
        <p:txBody>
          <a:bodyPr wrap="square" rtlCol="0">
            <a:spAutoFit/>
          </a:bodyPr>
          <a:lstStyle/>
          <a:p>
            <a:r>
              <a:rPr lang="en-US" b="1" dirty="0" smtClean="0">
                <a:solidFill>
                  <a:srgbClr val="FFC000"/>
                </a:solidFill>
              </a:rPr>
              <a:t>Least Effective</a:t>
            </a:r>
            <a:endParaRPr lang="en-US" b="1" dirty="0">
              <a:solidFill>
                <a:srgbClr val="FFC000"/>
              </a:solidFill>
            </a:endParaRPr>
          </a:p>
        </p:txBody>
      </p:sp>
    </p:spTree>
    <p:extLst>
      <p:ext uri="{BB962C8B-B14F-4D97-AF65-F5344CB8AC3E}">
        <p14:creationId xmlns:p14="http://schemas.microsoft.com/office/powerpoint/2010/main" val="166202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Refugees</a:t>
            </a:r>
            <a:endParaRPr lang="en-US" dirty="0"/>
          </a:p>
        </p:txBody>
      </p:sp>
      <p:sp>
        <p:nvSpPr>
          <p:cNvPr id="3" name="Content Placeholder 2"/>
          <p:cNvSpPr>
            <a:spLocks noGrp="1"/>
          </p:cNvSpPr>
          <p:nvPr>
            <p:ph idx="1"/>
          </p:nvPr>
        </p:nvSpPr>
        <p:spPr/>
        <p:txBody>
          <a:bodyPr/>
          <a:lstStyle/>
          <a:p>
            <a:r>
              <a:rPr lang="en-US" dirty="0" smtClean="0"/>
              <a:t>1951 Convention (adopted by the world now for criteria for refugee status)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6540190" cy="376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255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68739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63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588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982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Persecution = cumulative grounds?</a:t>
            </a:r>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001000" cy="550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472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059" y="3886200"/>
            <a:ext cx="381340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5486400"/>
            <a:ext cx="8229600" cy="914400"/>
          </a:xfrm>
        </p:spPr>
        <p:txBody>
          <a:bodyPr>
            <a:normAutofit fontScale="90000"/>
          </a:bodyPr>
          <a:lstStyle/>
          <a:p>
            <a:r>
              <a:rPr lang="en-US" sz="2800" dirty="0" smtClean="0"/>
              <a:t>Are there really climate change refugees? –Yes and No</a:t>
            </a:r>
            <a:endParaRPr lang="en-US" sz="28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509149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14600"/>
            <a:ext cx="4724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02706"/>
            <a:ext cx="4381693" cy="273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1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anim calcmode="lin" valueType="num">
                                      <p:cBhvr>
                                        <p:cTn id="8" dur="1000" fill="hold"/>
                                        <p:tgtEl>
                                          <p:spTgt spid="17413"/>
                                        </p:tgtEl>
                                        <p:attrNameLst>
                                          <p:attrName>ppt_x</p:attrName>
                                        </p:attrNameLst>
                                      </p:cBhvr>
                                      <p:tavLst>
                                        <p:tav tm="0">
                                          <p:val>
                                            <p:strVal val="#ppt_x"/>
                                          </p:val>
                                        </p:tav>
                                        <p:tav tm="100000">
                                          <p:val>
                                            <p:strVal val="#ppt_x"/>
                                          </p:val>
                                        </p:tav>
                                      </p:tavLst>
                                    </p:anim>
                                    <p:anim calcmode="lin" valueType="num">
                                      <p:cBhvr>
                                        <p:cTn id="9"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70346" cy="545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469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Reality Check</a:t>
            </a:r>
            <a:endParaRPr 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7" y="2286000"/>
            <a:ext cx="881149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1447800"/>
            <a:ext cx="3657600" cy="923330"/>
          </a:xfrm>
          <a:prstGeom prst="rect">
            <a:avLst/>
          </a:prstGeom>
          <a:noFill/>
        </p:spPr>
        <p:txBody>
          <a:bodyPr wrap="square" rtlCol="0">
            <a:spAutoFit/>
          </a:bodyPr>
          <a:lstStyle/>
          <a:p>
            <a:r>
              <a:rPr lang="en-US" dirty="0" smtClean="0"/>
              <a:t>Global Carbon Emissions  rising, but may be flattening now – BUT NOT REDUCING</a:t>
            </a:r>
            <a:endParaRPr lang="en-US" dirty="0"/>
          </a:p>
        </p:txBody>
      </p:sp>
    </p:spTree>
    <p:extLst>
      <p:ext uri="{BB962C8B-B14F-4D97-AF65-F5344CB8AC3E}">
        <p14:creationId xmlns:p14="http://schemas.microsoft.com/office/powerpoint/2010/main" val="3303217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As Usual</a:t>
            </a:r>
            <a:endParaRPr lang="en-US" dirty="0"/>
          </a:p>
        </p:txBody>
      </p:sp>
      <p:pic>
        <p:nvPicPr>
          <p:cNvPr id="2150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13522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747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Scenario (oil is gone by 2040 anyway)</a:t>
            </a:r>
            <a:endParaRPr 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229600" cy="381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926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pic>
        <p:nvPicPr>
          <p:cNvPr id="2355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1817" y="1600200"/>
            <a:ext cx="604036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494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a:t>EU green taxes</a:t>
            </a:r>
            <a:endParaRPr lang="en-US" altLang="en-US" dirty="0"/>
          </a:p>
        </p:txBody>
      </p:sp>
      <p:sp>
        <p:nvSpPr>
          <p:cNvPr id="13315" name="Rectangle 3"/>
          <p:cNvSpPr>
            <a:spLocks noGrp="1" noChangeArrowheads="1"/>
          </p:cNvSpPr>
          <p:nvPr>
            <p:ph idx="1"/>
          </p:nvPr>
        </p:nvSpPr>
        <p:spPr/>
        <p:txBody>
          <a:bodyPr>
            <a:normAutofit fontScale="92500" lnSpcReduction="10000"/>
          </a:bodyPr>
          <a:lstStyle/>
          <a:p>
            <a:pPr>
              <a:lnSpc>
                <a:spcPct val="80000"/>
              </a:lnSpc>
              <a:spcBef>
                <a:spcPct val="60000"/>
              </a:spcBef>
            </a:pPr>
            <a:r>
              <a:rPr lang="en-US" altLang="en-US" sz="2400" dirty="0"/>
              <a:t>Taxes on batteries in Belgium, Bulgaria, Denmark, Italy, Latvia, Lithuania and Sweden</a:t>
            </a:r>
          </a:p>
          <a:p>
            <a:pPr>
              <a:lnSpc>
                <a:spcPct val="80000"/>
              </a:lnSpc>
              <a:spcBef>
                <a:spcPct val="60000"/>
              </a:spcBef>
            </a:pPr>
            <a:r>
              <a:rPr lang="en-US" altLang="en-US" sz="2400" dirty="0"/>
              <a:t>Tax on plastic carrier bags in Denmark, Italy and Ireland</a:t>
            </a:r>
          </a:p>
          <a:p>
            <a:pPr>
              <a:lnSpc>
                <a:spcPct val="80000"/>
              </a:lnSpc>
              <a:spcBef>
                <a:spcPct val="60000"/>
              </a:spcBef>
            </a:pPr>
            <a:r>
              <a:rPr lang="en-US" altLang="en-US" sz="2400" dirty="0"/>
              <a:t>Tax on disposable beverage containers in Belgium, Denmark, Estonia, Finland, Latvia, Lithuania, Poland and </a:t>
            </a:r>
            <a:r>
              <a:rPr lang="en-US" altLang="en-US" sz="2400" dirty="0" smtClean="0"/>
              <a:t>Sweden</a:t>
            </a:r>
            <a:endParaRPr lang="en-US" altLang="en-US" sz="2400" dirty="0"/>
          </a:p>
          <a:p>
            <a:pPr>
              <a:lnSpc>
                <a:spcPct val="80000"/>
              </a:lnSpc>
              <a:spcBef>
                <a:spcPct val="60000"/>
              </a:spcBef>
            </a:pPr>
            <a:r>
              <a:rPr lang="en-US" altLang="en-US" sz="2400" dirty="0"/>
              <a:t>Taxes on </a:t>
            </a:r>
            <a:r>
              <a:rPr lang="en-US" altLang="en-US" sz="2400" dirty="0" smtClean="0"/>
              <a:t>tires </a:t>
            </a:r>
            <a:r>
              <a:rPr lang="en-US" altLang="en-US" sz="2400" dirty="0"/>
              <a:t>in Bulgaria, Denmark, Finland, Latvia and Sweden</a:t>
            </a:r>
          </a:p>
          <a:p>
            <a:pPr>
              <a:lnSpc>
                <a:spcPct val="80000"/>
              </a:lnSpc>
              <a:spcBef>
                <a:spcPct val="60000"/>
              </a:spcBef>
            </a:pPr>
            <a:r>
              <a:rPr lang="en-US" altLang="en-US" sz="2400" dirty="0"/>
              <a:t>Taxes on disposable cameras in Belgium</a:t>
            </a:r>
          </a:p>
          <a:p>
            <a:pPr>
              <a:lnSpc>
                <a:spcPct val="80000"/>
              </a:lnSpc>
              <a:spcBef>
                <a:spcPct val="60000"/>
              </a:spcBef>
            </a:pPr>
            <a:r>
              <a:rPr lang="en-US" altLang="en-US" sz="2400" dirty="0"/>
              <a:t>Taxes on lubricant oil in Finland, Italy, Latvia, Norway, Slovenia, Spain and Sweden</a:t>
            </a:r>
          </a:p>
          <a:p>
            <a:pPr>
              <a:lnSpc>
                <a:spcPct val="80000"/>
              </a:lnSpc>
              <a:spcBef>
                <a:spcPct val="60000"/>
              </a:spcBef>
            </a:pPr>
            <a:r>
              <a:rPr lang="en-US" altLang="en-US" sz="2400" dirty="0"/>
              <a:t>Landfill tax in the UK</a:t>
            </a:r>
          </a:p>
          <a:p>
            <a:pPr>
              <a:lnSpc>
                <a:spcPct val="80000"/>
              </a:lnSpc>
              <a:spcBef>
                <a:spcPct val="60000"/>
              </a:spcBef>
            </a:pPr>
            <a:endParaRPr lang="en-US" altLang="en-US" sz="2000" dirty="0"/>
          </a:p>
        </p:txBody>
      </p:sp>
    </p:spTree>
    <p:extLst>
      <p:ext uri="{BB962C8B-B14F-4D97-AF65-F5344CB8AC3E}">
        <p14:creationId xmlns:p14="http://schemas.microsoft.com/office/powerpoint/2010/main" val="253926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wipe(down)">
                                      <p:cBhvr>
                                        <p:cTn id="14" dur="500"/>
                                        <p:tgtEl>
                                          <p:spTgt spid="133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Effect transition="in" filter="fade">
                                      <p:cBhvr>
                                        <p:cTn id="31" dur="1000"/>
                                        <p:tgtEl>
                                          <p:spTgt spid="13315">
                                            <p:txEl>
                                              <p:pRg st="4" end="4"/>
                                            </p:txEl>
                                          </p:spTgt>
                                        </p:tgtEl>
                                      </p:cBhvr>
                                    </p:animEffect>
                                    <p:anim calcmode="lin" valueType="num">
                                      <p:cBhvr>
                                        <p:cTn id="32"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315">
                                            <p:txEl>
                                              <p:pRg st="5" end="5"/>
                                            </p:txEl>
                                          </p:spTgt>
                                        </p:tgtEl>
                                        <p:attrNameLst>
                                          <p:attrName>style.visibility</p:attrName>
                                        </p:attrNameLst>
                                      </p:cBhvr>
                                      <p:to>
                                        <p:strVal val="visible"/>
                                      </p:to>
                                    </p:set>
                                    <p:animEffect transition="in" filter="barn(inVertical)">
                                      <p:cBhvr>
                                        <p:cTn id="38" dur="500"/>
                                        <p:tgtEl>
                                          <p:spTgt spid="1331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Effect transition="in" filter="randombar(horizontal)">
                                      <p:cBhvr>
                                        <p:cTn id="43"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17094"/>
            <a:ext cx="6943724" cy="563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9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596347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9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6419850" cy="512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9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58676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9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6" y="1143000"/>
            <a:ext cx="6810374" cy="524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474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sp>
        <p:nvSpPr>
          <p:cNvPr id="3" name="Content Placeholder 2"/>
          <p:cNvSpPr>
            <a:spLocks noGrp="1"/>
          </p:cNvSpPr>
          <p:nvPr>
            <p:ph idx="1"/>
          </p:nvPr>
        </p:nvSpPr>
        <p:spPr/>
        <p:txBody>
          <a:bodyPr/>
          <a:lstStyle/>
          <a:p>
            <a:r>
              <a:rPr lang="en-US" dirty="0" smtClean="0"/>
              <a:t>To quote one random BLOG:</a:t>
            </a:r>
          </a:p>
          <a:p>
            <a:pPr marL="0" indent="0">
              <a:buNone/>
            </a:pP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82308"/>
            <a:ext cx="8760286" cy="132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68" y="3837791"/>
            <a:ext cx="8466149"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474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pic>
        <p:nvPicPr>
          <p:cNvPr id="307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800225" y="1828800"/>
            <a:ext cx="6000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474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Daunting Task for New Energy Economy at Scale</a:t>
            </a:r>
            <a:endParaRPr lang="en-US" dirty="0"/>
          </a:p>
        </p:txBody>
      </p:sp>
      <p:sp>
        <p:nvSpPr>
          <p:cNvPr id="3" name="Content Placeholder 2"/>
          <p:cNvSpPr>
            <a:spLocks noGrp="1"/>
          </p:cNvSpPr>
          <p:nvPr>
            <p:ph idx="1"/>
          </p:nvPr>
        </p:nvSpPr>
        <p:spPr/>
        <p:txBody>
          <a:bodyPr/>
          <a:lstStyle/>
          <a:p>
            <a:r>
              <a:rPr lang="en-US" dirty="0" smtClean="0"/>
              <a:t>It’s a lot </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200"/>
            <a:ext cx="877454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600" y="5943600"/>
            <a:ext cx="4953000" cy="707886"/>
          </a:xfrm>
          <a:prstGeom prst="rect">
            <a:avLst/>
          </a:prstGeom>
          <a:noFill/>
        </p:spPr>
        <p:txBody>
          <a:bodyPr wrap="square" rtlCol="0">
            <a:spAutoFit/>
          </a:bodyPr>
          <a:lstStyle/>
          <a:p>
            <a:r>
              <a:rPr lang="en-US" sz="4000" b="1" dirty="0" smtClean="0">
                <a:solidFill>
                  <a:schemeClr val="accent3"/>
                </a:solidFill>
              </a:rPr>
              <a:t>Green Spin Disease</a:t>
            </a:r>
            <a:endParaRPr lang="en-US" sz="4000" b="1" dirty="0">
              <a:solidFill>
                <a:schemeClr val="accent3"/>
              </a:solidFill>
            </a:endParaRPr>
          </a:p>
        </p:txBody>
      </p:sp>
    </p:spTree>
    <p:extLst>
      <p:ext uri="{BB962C8B-B14F-4D97-AF65-F5344CB8AC3E}">
        <p14:creationId xmlns:p14="http://schemas.microsoft.com/office/powerpoint/2010/main" val="2291564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Consumption Driven Increased Inequity or Something Else</a:t>
            </a:r>
            <a:endParaRPr lang="en-US" dirty="0"/>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54342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0" y="2438400"/>
            <a:ext cx="2590800" cy="1754326"/>
          </a:xfrm>
          <a:prstGeom prst="rect">
            <a:avLst/>
          </a:prstGeom>
          <a:noFill/>
        </p:spPr>
        <p:txBody>
          <a:bodyPr wrap="square" rtlCol="0">
            <a:spAutoFit/>
          </a:bodyPr>
          <a:lstStyle/>
          <a:p>
            <a:r>
              <a:rPr lang="en-US" sz="3600" b="1" dirty="0" smtClean="0">
                <a:solidFill>
                  <a:srgbClr val="FF0000"/>
                </a:solidFill>
              </a:rPr>
              <a:t>Business</a:t>
            </a:r>
            <a:r>
              <a:rPr lang="en-US" b="1" dirty="0" smtClean="0">
                <a:solidFill>
                  <a:srgbClr val="FF0000"/>
                </a:solidFill>
              </a:rPr>
              <a:t>  </a:t>
            </a:r>
            <a:r>
              <a:rPr lang="en-US" sz="3600" b="1" dirty="0" smtClean="0">
                <a:solidFill>
                  <a:srgbClr val="FF0000"/>
                </a:solidFill>
              </a:rPr>
              <a:t>as Usual </a:t>
            </a:r>
          </a:p>
          <a:p>
            <a:r>
              <a:rPr lang="en-US" sz="3600" b="1" dirty="0" smtClean="0">
                <a:solidFill>
                  <a:srgbClr val="FF0000"/>
                </a:solidFill>
              </a:rPr>
              <a:t>Is our GOD</a:t>
            </a:r>
            <a:endParaRPr lang="en-US" sz="3600" b="1" dirty="0">
              <a:solidFill>
                <a:srgbClr val="FF0000"/>
              </a:solidFill>
            </a:endParaRPr>
          </a:p>
        </p:txBody>
      </p:sp>
    </p:spTree>
    <p:extLst>
      <p:ext uri="{BB962C8B-B14F-4D97-AF65-F5344CB8AC3E}">
        <p14:creationId xmlns:p14="http://schemas.microsoft.com/office/powerpoint/2010/main" val="9712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One Earth Equal For All</a:t>
            </a:r>
            <a:endParaRPr lang="en-US" dirty="0"/>
          </a:p>
        </p:txBody>
      </p:sp>
      <p:sp>
        <p:nvSpPr>
          <p:cNvPr id="3" name="TextBox 2"/>
          <p:cNvSpPr txBox="1"/>
          <p:nvPr/>
        </p:nvSpPr>
        <p:spPr>
          <a:xfrm>
            <a:off x="2667000" y="3200400"/>
            <a:ext cx="3657600" cy="646331"/>
          </a:xfrm>
          <a:prstGeom prst="rect">
            <a:avLst/>
          </a:prstGeom>
          <a:noFill/>
        </p:spPr>
        <p:txBody>
          <a:bodyPr wrap="square" rtlCol="0">
            <a:spAutoFit/>
          </a:bodyPr>
          <a:lstStyle/>
          <a:p>
            <a:r>
              <a:rPr lang="en-US" b="1" dirty="0" smtClean="0"/>
              <a:t>The Moral Perspective of Planetary Management</a:t>
            </a:r>
            <a:endParaRPr lang="en-US" b="1" dirty="0"/>
          </a:p>
        </p:txBody>
      </p:sp>
    </p:spTree>
    <p:extLst>
      <p:ext uri="{BB962C8B-B14F-4D97-AF65-F5344CB8AC3E}">
        <p14:creationId xmlns:p14="http://schemas.microsoft.com/office/powerpoint/2010/main" val="283878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685800" y="1143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en-US" sz="3200"/>
              <a:t>Projected impacts of climate change</a:t>
            </a:r>
          </a:p>
        </p:txBody>
      </p:sp>
      <p:sp>
        <p:nvSpPr>
          <p:cNvPr id="4101" name="Rectangle 5"/>
          <p:cNvSpPr>
            <a:spLocks noChangeArrowheads="1"/>
          </p:cNvSpPr>
          <p:nvPr/>
        </p:nvSpPr>
        <p:spPr bwMode="auto">
          <a:xfrm>
            <a:off x="304800" y="4589463"/>
            <a:ext cx="8636000" cy="990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Rectangle 6"/>
          <p:cNvSpPr>
            <a:spLocks noChangeArrowheads="1"/>
          </p:cNvSpPr>
          <p:nvPr/>
        </p:nvSpPr>
        <p:spPr bwMode="auto">
          <a:xfrm>
            <a:off x="304800" y="5562600"/>
            <a:ext cx="8636000" cy="914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Rectangle 7"/>
          <p:cNvSpPr>
            <a:spLocks noChangeArrowheads="1"/>
          </p:cNvSpPr>
          <p:nvPr/>
        </p:nvSpPr>
        <p:spPr bwMode="auto">
          <a:xfrm>
            <a:off x="304800" y="3733800"/>
            <a:ext cx="8636000" cy="101917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8"/>
          <p:cNvSpPr>
            <a:spLocks noChangeArrowheads="1"/>
          </p:cNvSpPr>
          <p:nvPr/>
        </p:nvSpPr>
        <p:spPr bwMode="auto">
          <a:xfrm>
            <a:off x="304800" y="1295400"/>
            <a:ext cx="8636000" cy="1295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Rectangle 9"/>
          <p:cNvSpPr>
            <a:spLocks noChangeArrowheads="1"/>
          </p:cNvSpPr>
          <p:nvPr/>
        </p:nvSpPr>
        <p:spPr bwMode="auto">
          <a:xfrm>
            <a:off x="304800" y="2514600"/>
            <a:ext cx="8636000" cy="1219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Rectangle 10"/>
          <p:cNvSpPr>
            <a:spLocks noChangeArrowheads="1"/>
          </p:cNvSpPr>
          <p:nvPr/>
        </p:nvSpPr>
        <p:spPr bwMode="auto">
          <a:xfrm>
            <a:off x="298450" y="685800"/>
            <a:ext cx="8636000" cy="6096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107" name="Group 11"/>
          <p:cNvGraphicFramePr>
            <a:graphicFrameLocks noGrp="1"/>
          </p:cNvGraphicFramePr>
          <p:nvPr/>
        </p:nvGraphicFramePr>
        <p:xfrm>
          <a:off x="533400" y="765175"/>
          <a:ext cx="8153400" cy="5711828"/>
        </p:xfrm>
        <a:graphic>
          <a:graphicData uri="http://schemas.openxmlformats.org/drawingml/2006/table">
            <a:tbl>
              <a:tblPr/>
              <a:tblGrid>
                <a:gridCol w="1358900"/>
                <a:gridCol w="1358900"/>
                <a:gridCol w="1358900"/>
                <a:gridCol w="1358900"/>
                <a:gridCol w="1346200"/>
                <a:gridCol w="1371600"/>
              </a:tblGrid>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19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693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23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19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r>
              <a:tr h="7223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r>
            </a:tbl>
          </a:graphicData>
        </a:graphic>
      </p:graphicFrame>
      <p:sp>
        <p:nvSpPr>
          <p:cNvPr id="4175" name="Text Box 79"/>
          <p:cNvSpPr txBox="1">
            <a:spLocks noChangeArrowheads="1"/>
          </p:cNvSpPr>
          <p:nvPr/>
        </p:nvSpPr>
        <p:spPr bwMode="auto">
          <a:xfrm>
            <a:off x="1778000" y="928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1</a:t>
            </a:r>
            <a:r>
              <a:rPr lang="en-GB" altLang="en-US" b="1">
                <a:cs typeface="Arial" charset="0"/>
              </a:rPr>
              <a:t>°C</a:t>
            </a:r>
          </a:p>
        </p:txBody>
      </p:sp>
      <p:sp>
        <p:nvSpPr>
          <p:cNvPr id="4176" name="Text Box 80"/>
          <p:cNvSpPr txBox="1">
            <a:spLocks noChangeArrowheads="1"/>
          </p:cNvSpPr>
          <p:nvPr/>
        </p:nvSpPr>
        <p:spPr bwMode="auto">
          <a:xfrm>
            <a:off x="3149600" y="9286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2</a:t>
            </a:r>
            <a:r>
              <a:rPr lang="en-GB" altLang="en-US" b="1">
                <a:cs typeface="Arial" charset="0"/>
              </a:rPr>
              <a:t>°C</a:t>
            </a:r>
          </a:p>
        </p:txBody>
      </p:sp>
      <p:sp>
        <p:nvSpPr>
          <p:cNvPr id="4177" name="Text Box 81"/>
          <p:cNvSpPr txBox="1">
            <a:spLocks noChangeArrowheads="1"/>
          </p:cNvSpPr>
          <p:nvPr/>
        </p:nvSpPr>
        <p:spPr bwMode="auto">
          <a:xfrm>
            <a:off x="7188200" y="928688"/>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5</a:t>
            </a:r>
            <a:r>
              <a:rPr lang="en-GB" altLang="en-US" b="1">
                <a:cs typeface="Arial" charset="0"/>
              </a:rPr>
              <a:t>°C</a:t>
            </a:r>
          </a:p>
        </p:txBody>
      </p:sp>
      <p:sp>
        <p:nvSpPr>
          <p:cNvPr id="4178" name="Text Box 82"/>
          <p:cNvSpPr txBox="1">
            <a:spLocks noChangeArrowheads="1"/>
          </p:cNvSpPr>
          <p:nvPr/>
        </p:nvSpPr>
        <p:spPr bwMode="auto">
          <a:xfrm>
            <a:off x="5816600" y="928688"/>
            <a:ext cx="78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4</a:t>
            </a:r>
            <a:r>
              <a:rPr lang="en-GB" altLang="en-US" b="1">
                <a:cs typeface="Arial" charset="0"/>
              </a:rPr>
              <a:t>°C</a:t>
            </a:r>
          </a:p>
        </p:txBody>
      </p:sp>
      <p:sp>
        <p:nvSpPr>
          <p:cNvPr id="4179" name="Text Box 83"/>
          <p:cNvSpPr txBox="1">
            <a:spLocks noChangeArrowheads="1"/>
          </p:cNvSpPr>
          <p:nvPr/>
        </p:nvSpPr>
        <p:spPr bwMode="auto">
          <a:xfrm>
            <a:off x="4521200" y="92868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3</a:t>
            </a:r>
            <a:r>
              <a:rPr lang="en-GB" altLang="en-US" b="1">
                <a:cs typeface="Arial" charset="0"/>
              </a:rPr>
              <a:t>°C</a:t>
            </a:r>
          </a:p>
        </p:txBody>
      </p:sp>
      <p:sp>
        <p:nvSpPr>
          <p:cNvPr id="4180" name="AutoShape 84"/>
          <p:cNvSpPr>
            <a:spLocks noChangeArrowheads="1"/>
          </p:cNvSpPr>
          <p:nvPr/>
        </p:nvSpPr>
        <p:spPr bwMode="auto">
          <a:xfrm>
            <a:off x="2971800" y="5595938"/>
            <a:ext cx="5740400" cy="838200"/>
          </a:xfrm>
          <a:custGeom>
            <a:avLst/>
            <a:gdLst>
              <a:gd name="G0" fmla="+- 15792 0 0"/>
              <a:gd name="G1" fmla="+- 2922 0 0"/>
              <a:gd name="G2" fmla="+- 21600 0 2922"/>
              <a:gd name="G3" fmla="+- 10800 0 2922"/>
              <a:gd name="G4" fmla="+- 21600 0 15792"/>
              <a:gd name="G5" fmla="*/ G4 G3 10800"/>
              <a:gd name="G6" fmla="+- 21600 0 G5"/>
              <a:gd name="T0" fmla="*/ 15792 w 21600"/>
              <a:gd name="T1" fmla="*/ 0 h 21600"/>
              <a:gd name="T2" fmla="*/ 0 w 21600"/>
              <a:gd name="T3" fmla="*/ 10800 h 21600"/>
              <a:gd name="T4" fmla="*/ 1579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792" y="0"/>
                </a:moveTo>
                <a:lnTo>
                  <a:pt x="15792" y="2922"/>
                </a:lnTo>
                <a:lnTo>
                  <a:pt x="3375" y="2922"/>
                </a:lnTo>
                <a:lnTo>
                  <a:pt x="3375" y="18678"/>
                </a:lnTo>
                <a:lnTo>
                  <a:pt x="15792" y="18678"/>
                </a:lnTo>
                <a:lnTo>
                  <a:pt x="15792" y="21600"/>
                </a:lnTo>
                <a:lnTo>
                  <a:pt x="21600" y="10800"/>
                </a:lnTo>
                <a:close/>
              </a:path>
              <a:path w="21600" h="21600">
                <a:moveTo>
                  <a:pt x="1350" y="2922"/>
                </a:moveTo>
                <a:lnTo>
                  <a:pt x="1350" y="18678"/>
                </a:lnTo>
                <a:lnTo>
                  <a:pt x="2700" y="18678"/>
                </a:lnTo>
                <a:lnTo>
                  <a:pt x="2700" y="2922"/>
                </a:lnTo>
                <a:close/>
              </a:path>
              <a:path w="21600" h="21600">
                <a:moveTo>
                  <a:pt x="0" y="2922"/>
                </a:moveTo>
                <a:lnTo>
                  <a:pt x="0" y="18678"/>
                </a:lnTo>
                <a:lnTo>
                  <a:pt x="675" y="18678"/>
                </a:lnTo>
                <a:lnTo>
                  <a:pt x="675" y="2922"/>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1" name="AutoShape 85"/>
          <p:cNvSpPr>
            <a:spLocks noChangeArrowheads="1"/>
          </p:cNvSpPr>
          <p:nvPr/>
        </p:nvSpPr>
        <p:spPr bwMode="auto">
          <a:xfrm>
            <a:off x="6516688" y="2590800"/>
            <a:ext cx="2398712" cy="990600"/>
          </a:xfrm>
          <a:custGeom>
            <a:avLst/>
            <a:gdLst>
              <a:gd name="G0" fmla="+- 15633 0 0"/>
              <a:gd name="G1" fmla="+- 3682 0 0"/>
              <a:gd name="G2" fmla="+- 21600 0 3682"/>
              <a:gd name="G3" fmla="+- 10800 0 3682"/>
              <a:gd name="G4" fmla="+- 21600 0 15633"/>
              <a:gd name="G5" fmla="*/ G4 G3 10800"/>
              <a:gd name="G6" fmla="+- 21600 0 G5"/>
              <a:gd name="T0" fmla="*/ 15633 w 21600"/>
              <a:gd name="T1" fmla="*/ 0 h 21600"/>
              <a:gd name="T2" fmla="*/ 0 w 21600"/>
              <a:gd name="T3" fmla="*/ 10800 h 21600"/>
              <a:gd name="T4" fmla="*/ 1563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633" y="0"/>
                </a:moveTo>
                <a:lnTo>
                  <a:pt x="15633" y="3682"/>
                </a:lnTo>
                <a:lnTo>
                  <a:pt x="3375" y="3682"/>
                </a:lnTo>
                <a:lnTo>
                  <a:pt x="3375" y="17918"/>
                </a:lnTo>
                <a:lnTo>
                  <a:pt x="15633" y="17918"/>
                </a:lnTo>
                <a:lnTo>
                  <a:pt x="15633" y="21600"/>
                </a:lnTo>
                <a:lnTo>
                  <a:pt x="21600" y="10800"/>
                </a:lnTo>
                <a:close/>
              </a:path>
              <a:path w="21600" h="21600">
                <a:moveTo>
                  <a:pt x="1350" y="3682"/>
                </a:moveTo>
                <a:lnTo>
                  <a:pt x="1350" y="17918"/>
                </a:lnTo>
                <a:lnTo>
                  <a:pt x="2700" y="17918"/>
                </a:lnTo>
                <a:lnTo>
                  <a:pt x="2700" y="3682"/>
                </a:lnTo>
                <a:close/>
              </a:path>
              <a:path w="21600" h="21600">
                <a:moveTo>
                  <a:pt x="0" y="3682"/>
                </a:moveTo>
                <a:lnTo>
                  <a:pt x="0" y="17918"/>
                </a:lnTo>
                <a:lnTo>
                  <a:pt x="675" y="17918"/>
                </a:lnTo>
                <a:lnTo>
                  <a:pt x="675" y="3682"/>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2" name="Rectangle 86"/>
          <p:cNvSpPr>
            <a:spLocks noChangeArrowheads="1"/>
          </p:cNvSpPr>
          <p:nvPr/>
        </p:nvSpPr>
        <p:spPr bwMode="auto">
          <a:xfrm>
            <a:off x="6591300" y="2771775"/>
            <a:ext cx="213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i="1">
                <a:cs typeface="Arial" charset="0"/>
              </a:rPr>
              <a:t>Sea level rise threatens major cities</a:t>
            </a:r>
            <a:endParaRPr lang="en-GB" altLang="en-US" sz="1600" i="1">
              <a:latin typeface="Times New Roman" pitchFamily="18" charset="0"/>
            </a:endParaRPr>
          </a:p>
        </p:txBody>
      </p:sp>
      <p:sp>
        <p:nvSpPr>
          <p:cNvPr id="4183" name="AutoShape 87"/>
          <p:cNvSpPr>
            <a:spLocks noChangeArrowheads="1"/>
          </p:cNvSpPr>
          <p:nvPr/>
        </p:nvSpPr>
        <p:spPr bwMode="auto">
          <a:xfrm>
            <a:off x="1219200" y="1276350"/>
            <a:ext cx="7620000" cy="762000"/>
          </a:xfrm>
          <a:custGeom>
            <a:avLst/>
            <a:gdLst>
              <a:gd name="G0" fmla="+- 15588 0 0"/>
              <a:gd name="G1" fmla="+- 3211 0 0"/>
              <a:gd name="G2" fmla="+- 21600 0 3211"/>
              <a:gd name="G3" fmla="+- 10800 0 3211"/>
              <a:gd name="G4" fmla="+- 21600 0 15588"/>
              <a:gd name="G5" fmla="*/ G4 G3 10800"/>
              <a:gd name="G6" fmla="+- 21600 0 G5"/>
              <a:gd name="T0" fmla="*/ 15588 w 21600"/>
              <a:gd name="T1" fmla="*/ 0 h 21600"/>
              <a:gd name="T2" fmla="*/ 0 w 21600"/>
              <a:gd name="T3" fmla="*/ 10800 h 21600"/>
              <a:gd name="T4" fmla="*/ 1558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588" y="0"/>
                </a:moveTo>
                <a:lnTo>
                  <a:pt x="15588" y="3211"/>
                </a:lnTo>
                <a:lnTo>
                  <a:pt x="3375" y="3211"/>
                </a:lnTo>
                <a:lnTo>
                  <a:pt x="3375" y="18389"/>
                </a:lnTo>
                <a:lnTo>
                  <a:pt x="15588" y="18389"/>
                </a:lnTo>
                <a:lnTo>
                  <a:pt x="15588" y="21600"/>
                </a:lnTo>
                <a:lnTo>
                  <a:pt x="21600" y="10800"/>
                </a:lnTo>
                <a:close/>
              </a:path>
              <a:path w="21600" h="21600">
                <a:moveTo>
                  <a:pt x="1350" y="3211"/>
                </a:moveTo>
                <a:lnTo>
                  <a:pt x="1350" y="18389"/>
                </a:lnTo>
                <a:lnTo>
                  <a:pt x="2700" y="18389"/>
                </a:lnTo>
                <a:lnTo>
                  <a:pt x="2700" y="3211"/>
                </a:lnTo>
                <a:close/>
              </a:path>
              <a:path w="21600" h="21600">
                <a:moveTo>
                  <a:pt x="0" y="3211"/>
                </a:moveTo>
                <a:lnTo>
                  <a:pt x="0" y="18389"/>
                </a:lnTo>
                <a:lnTo>
                  <a:pt x="675" y="18389"/>
                </a:lnTo>
                <a:lnTo>
                  <a:pt x="675" y="3211"/>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4" name="Text Box 88"/>
          <p:cNvSpPr txBox="1">
            <a:spLocks noChangeArrowheads="1"/>
          </p:cNvSpPr>
          <p:nvPr/>
        </p:nvSpPr>
        <p:spPr bwMode="auto">
          <a:xfrm>
            <a:off x="2438400" y="1352550"/>
            <a:ext cx="449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i="1"/>
              <a:t>Falling crop yields in many areas, particularly developing regions </a:t>
            </a:r>
            <a:endParaRPr lang="en-GB" altLang="en-US" sz="1600" i="1"/>
          </a:p>
        </p:txBody>
      </p:sp>
      <p:sp>
        <p:nvSpPr>
          <p:cNvPr id="4185" name="Text Box 89"/>
          <p:cNvSpPr txBox="1">
            <a:spLocks noChangeArrowheads="1"/>
          </p:cNvSpPr>
          <p:nvPr/>
        </p:nvSpPr>
        <p:spPr bwMode="auto">
          <a:xfrm>
            <a:off x="304800" y="1309688"/>
            <a:ext cx="101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effectLst>
                  <a:outerShdw blurRad="38100" dist="38100" dir="2700000" algn="tl">
                    <a:srgbClr val="C0C0C0"/>
                  </a:outerShdw>
                </a:effectLst>
              </a:rPr>
              <a:t>Food</a:t>
            </a:r>
            <a:endParaRPr lang="en-GB" altLang="en-US" b="1">
              <a:effectLst>
                <a:outerShdw blurRad="38100" dist="38100" dir="2700000" algn="tl">
                  <a:srgbClr val="C0C0C0"/>
                </a:outerShdw>
              </a:effectLst>
            </a:endParaRPr>
          </a:p>
        </p:txBody>
      </p:sp>
      <p:sp>
        <p:nvSpPr>
          <p:cNvPr id="4186" name="Text Box 90"/>
          <p:cNvSpPr txBox="1">
            <a:spLocks noChangeArrowheads="1"/>
          </p:cNvSpPr>
          <p:nvPr/>
        </p:nvSpPr>
        <p:spPr bwMode="auto">
          <a:xfrm>
            <a:off x="304800" y="2590800"/>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effectLst>
                  <a:outerShdw blurRad="38100" dist="38100" dir="2700000" algn="tl">
                    <a:srgbClr val="C0C0C0"/>
                  </a:outerShdw>
                </a:effectLst>
              </a:rPr>
              <a:t>Water</a:t>
            </a:r>
            <a:endParaRPr lang="en-GB" altLang="en-US" b="1">
              <a:effectLst>
                <a:outerShdw blurRad="38100" dist="38100" dir="2700000" algn="tl">
                  <a:srgbClr val="C0C0C0"/>
                </a:outerShdw>
              </a:effectLst>
            </a:endParaRPr>
          </a:p>
        </p:txBody>
      </p:sp>
      <p:sp>
        <p:nvSpPr>
          <p:cNvPr id="4187" name="Text Box 91"/>
          <p:cNvSpPr txBox="1">
            <a:spLocks noChangeArrowheads="1"/>
          </p:cNvSpPr>
          <p:nvPr/>
        </p:nvSpPr>
        <p:spPr bwMode="auto">
          <a:xfrm>
            <a:off x="304800" y="3686175"/>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effectLst>
                  <a:outerShdw blurRad="38100" dist="38100" dir="2700000" algn="tl">
                    <a:srgbClr val="C0C0C0"/>
                  </a:outerShdw>
                </a:effectLst>
              </a:rPr>
              <a:t>Ecosystems</a:t>
            </a:r>
            <a:endParaRPr lang="en-GB" altLang="en-US" b="1">
              <a:effectLst>
                <a:outerShdw blurRad="38100" dist="38100" dir="2700000" algn="tl">
                  <a:srgbClr val="C0C0C0"/>
                </a:outerShdw>
              </a:effectLst>
            </a:endParaRPr>
          </a:p>
        </p:txBody>
      </p:sp>
      <p:sp>
        <p:nvSpPr>
          <p:cNvPr id="4188" name="Text Box 92"/>
          <p:cNvSpPr txBox="1">
            <a:spLocks noChangeArrowheads="1"/>
          </p:cNvSpPr>
          <p:nvPr/>
        </p:nvSpPr>
        <p:spPr bwMode="auto">
          <a:xfrm>
            <a:off x="304800" y="5527675"/>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effectLst>
                  <a:outerShdw blurRad="38100" dist="38100" dir="2700000" algn="tl">
                    <a:srgbClr val="C0C0C0"/>
                  </a:outerShdw>
                </a:effectLst>
                <a:cs typeface="Times New Roman" pitchFamily="18" charset="0"/>
              </a:rPr>
              <a:t>Risk of Abrupt and Major Irreversible Changes</a:t>
            </a:r>
            <a:endParaRPr lang="en-GB" altLang="en-US" b="1">
              <a:effectLst>
                <a:outerShdw blurRad="38100" dist="38100" dir="2700000" algn="tl">
                  <a:srgbClr val="C0C0C0"/>
                </a:outerShdw>
              </a:effectLst>
            </a:endParaRPr>
          </a:p>
        </p:txBody>
      </p:sp>
      <p:sp>
        <p:nvSpPr>
          <p:cNvPr id="4189" name="Text Box 93"/>
          <p:cNvSpPr txBox="1">
            <a:spLocks noChangeArrowheads="1"/>
          </p:cNvSpPr>
          <p:nvPr/>
        </p:nvSpPr>
        <p:spPr bwMode="auto">
          <a:xfrm>
            <a:off x="1600200" y="671513"/>
            <a:ext cx="640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Global temperature change (relative to pre-industrial)</a:t>
            </a:r>
            <a:endParaRPr lang="en-GB" altLang="en-US" b="1"/>
          </a:p>
        </p:txBody>
      </p:sp>
      <p:sp>
        <p:nvSpPr>
          <p:cNvPr id="4190" name="Text Box 94"/>
          <p:cNvSpPr txBox="1">
            <a:spLocks noChangeArrowheads="1"/>
          </p:cNvSpPr>
          <p:nvPr/>
        </p:nvSpPr>
        <p:spPr bwMode="auto">
          <a:xfrm>
            <a:off x="406400" y="9286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0</a:t>
            </a:r>
            <a:r>
              <a:rPr lang="en-GB" altLang="en-US" b="1">
                <a:cs typeface="Arial" charset="0"/>
              </a:rPr>
              <a:t>°C</a:t>
            </a:r>
            <a:endParaRPr lang="en-GB" altLang="en-US" b="1"/>
          </a:p>
        </p:txBody>
      </p:sp>
      <p:sp>
        <p:nvSpPr>
          <p:cNvPr id="4191" name="AutoShape 95"/>
          <p:cNvSpPr>
            <a:spLocks noChangeArrowheads="1"/>
          </p:cNvSpPr>
          <p:nvPr/>
        </p:nvSpPr>
        <p:spPr bwMode="auto">
          <a:xfrm>
            <a:off x="5384800" y="1885950"/>
            <a:ext cx="3352800" cy="609600"/>
          </a:xfrm>
          <a:custGeom>
            <a:avLst/>
            <a:gdLst>
              <a:gd name="G0" fmla="+- 15840 0 0"/>
              <a:gd name="G1" fmla="+- 2700 0 0"/>
              <a:gd name="G2" fmla="+- 21600 0 2700"/>
              <a:gd name="G3" fmla="+- 10800 0 2700"/>
              <a:gd name="G4" fmla="+- 21600 0 15840"/>
              <a:gd name="G5" fmla="*/ G4 G3 10800"/>
              <a:gd name="G6" fmla="+- 21600 0 G5"/>
              <a:gd name="T0" fmla="*/ 15840 w 21600"/>
              <a:gd name="T1" fmla="*/ 0 h 21600"/>
              <a:gd name="T2" fmla="*/ 0 w 21600"/>
              <a:gd name="T3" fmla="*/ 10800 h 21600"/>
              <a:gd name="T4" fmla="*/ 1584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2" name="Rectangle 96"/>
          <p:cNvSpPr>
            <a:spLocks noChangeArrowheads="1"/>
          </p:cNvSpPr>
          <p:nvPr/>
        </p:nvSpPr>
        <p:spPr bwMode="auto">
          <a:xfrm>
            <a:off x="5943600" y="1895475"/>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i="1">
                <a:cs typeface="Arial" charset="0"/>
              </a:rPr>
              <a:t>Falling yields in many developed regions</a:t>
            </a:r>
            <a:endParaRPr lang="en-GB" altLang="en-US" sz="1600" i="1"/>
          </a:p>
        </p:txBody>
      </p:sp>
      <p:sp>
        <p:nvSpPr>
          <p:cNvPr id="4193" name="AutoShape 97"/>
          <p:cNvSpPr>
            <a:spLocks noChangeArrowheads="1"/>
          </p:cNvSpPr>
          <p:nvPr/>
        </p:nvSpPr>
        <p:spPr bwMode="auto">
          <a:xfrm>
            <a:off x="3251200" y="2514600"/>
            <a:ext cx="3251200" cy="1066800"/>
          </a:xfrm>
          <a:custGeom>
            <a:avLst/>
            <a:gdLst>
              <a:gd name="G0" fmla="+- 16105 0 0"/>
              <a:gd name="G1" fmla="+- 1929 0 0"/>
              <a:gd name="G2" fmla="+- 21600 0 1929"/>
              <a:gd name="G3" fmla="+- 10800 0 1929"/>
              <a:gd name="G4" fmla="+- 21600 0 16105"/>
              <a:gd name="G5" fmla="*/ G4 G3 10800"/>
              <a:gd name="G6" fmla="+- 21600 0 G5"/>
              <a:gd name="T0" fmla="*/ 16105 w 21600"/>
              <a:gd name="T1" fmla="*/ 0 h 21600"/>
              <a:gd name="T2" fmla="*/ 0 w 21600"/>
              <a:gd name="T3" fmla="*/ 10800 h 21600"/>
              <a:gd name="T4" fmla="*/ 1610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05" y="0"/>
                </a:moveTo>
                <a:lnTo>
                  <a:pt x="16105" y="1929"/>
                </a:lnTo>
                <a:lnTo>
                  <a:pt x="3375" y="1929"/>
                </a:lnTo>
                <a:lnTo>
                  <a:pt x="3375" y="19671"/>
                </a:lnTo>
                <a:lnTo>
                  <a:pt x="16105" y="19671"/>
                </a:lnTo>
                <a:lnTo>
                  <a:pt x="16105" y="21600"/>
                </a:lnTo>
                <a:lnTo>
                  <a:pt x="21600" y="10800"/>
                </a:lnTo>
                <a:close/>
              </a:path>
              <a:path w="21600" h="21600">
                <a:moveTo>
                  <a:pt x="1350" y="1929"/>
                </a:moveTo>
                <a:lnTo>
                  <a:pt x="1350" y="19671"/>
                </a:lnTo>
                <a:lnTo>
                  <a:pt x="2700" y="19671"/>
                </a:lnTo>
                <a:lnTo>
                  <a:pt x="2700" y="1929"/>
                </a:lnTo>
                <a:close/>
              </a:path>
              <a:path w="21600" h="21600">
                <a:moveTo>
                  <a:pt x="0" y="1929"/>
                </a:moveTo>
                <a:lnTo>
                  <a:pt x="0" y="19671"/>
                </a:lnTo>
                <a:lnTo>
                  <a:pt x="675" y="19671"/>
                </a:lnTo>
                <a:lnTo>
                  <a:pt x="675" y="1929"/>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4" name="AutoShape 98"/>
          <p:cNvSpPr>
            <a:spLocks noChangeArrowheads="1"/>
          </p:cNvSpPr>
          <p:nvPr/>
        </p:nvSpPr>
        <p:spPr bwMode="auto">
          <a:xfrm>
            <a:off x="2438400" y="3886200"/>
            <a:ext cx="5994400" cy="790575"/>
          </a:xfrm>
          <a:custGeom>
            <a:avLst/>
            <a:gdLst>
              <a:gd name="G0" fmla="+- 16154 0 0"/>
              <a:gd name="G1" fmla="+- 3411 0 0"/>
              <a:gd name="G2" fmla="+- 21600 0 3411"/>
              <a:gd name="G3" fmla="+- 10800 0 3411"/>
              <a:gd name="G4" fmla="+- 21600 0 16154"/>
              <a:gd name="G5" fmla="*/ G4 G3 10800"/>
              <a:gd name="G6" fmla="+- 21600 0 G5"/>
              <a:gd name="T0" fmla="*/ 16154 w 21600"/>
              <a:gd name="T1" fmla="*/ 0 h 21600"/>
              <a:gd name="T2" fmla="*/ 0 w 21600"/>
              <a:gd name="T3" fmla="*/ 10800 h 21600"/>
              <a:gd name="T4" fmla="*/ 1615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54" y="0"/>
                </a:moveTo>
                <a:lnTo>
                  <a:pt x="16154" y="3411"/>
                </a:lnTo>
                <a:lnTo>
                  <a:pt x="3375" y="3411"/>
                </a:lnTo>
                <a:lnTo>
                  <a:pt x="3375" y="18189"/>
                </a:lnTo>
                <a:lnTo>
                  <a:pt x="16154" y="18189"/>
                </a:lnTo>
                <a:lnTo>
                  <a:pt x="16154" y="21600"/>
                </a:lnTo>
                <a:lnTo>
                  <a:pt x="21600" y="10800"/>
                </a:lnTo>
                <a:close/>
              </a:path>
              <a:path w="21600" h="21600">
                <a:moveTo>
                  <a:pt x="1350" y="3411"/>
                </a:moveTo>
                <a:lnTo>
                  <a:pt x="1350" y="18189"/>
                </a:lnTo>
                <a:lnTo>
                  <a:pt x="2700" y="18189"/>
                </a:lnTo>
                <a:lnTo>
                  <a:pt x="2700" y="3411"/>
                </a:lnTo>
                <a:close/>
              </a:path>
              <a:path w="21600" h="21600">
                <a:moveTo>
                  <a:pt x="0" y="3411"/>
                </a:moveTo>
                <a:lnTo>
                  <a:pt x="0" y="18189"/>
                </a:lnTo>
                <a:lnTo>
                  <a:pt x="675" y="18189"/>
                </a:lnTo>
                <a:lnTo>
                  <a:pt x="675" y="3411"/>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5" name="Text Box 99"/>
          <p:cNvSpPr txBox="1">
            <a:spLocks noChangeArrowheads="1"/>
          </p:cNvSpPr>
          <p:nvPr/>
        </p:nvSpPr>
        <p:spPr bwMode="auto">
          <a:xfrm>
            <a:off x="3352800" y="4114800"/>
            <a:ext cx="455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i="1"/>
              <a:t>Rising number of species face extinction</a:t>
            </a:r>
            <a:endParaRPr lang="en-GB" altLang="en-US" sz="1600" i="1"/>
          </a:p>
        </p:txBody>
      </p:sp>
      <p:sp>
        <p:nvSpPr>
          <p:cNvPr id="4196" name="Text Box 100"/>
          <p:cNvSpPr txBox="1">
            <a:spLocks noChangeArrowheads="1"/>
          </p:cNvSpPr>
          <p:nvPr/>
        </p:nvSpPr>
        <p:spPr bwMode="auto">
          <a:xfrm>
            <a:off x="3800475" y="5710238"/>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i="1"/>
              <a:t>Increasing risk of dangerous feedbacks and abrupt, large-scale shifts in the climate system</a:t>
            </a:r>
            <a:endParaRPr lang="en-GB" altLang="en-US" sz="1600" i="1"/>
          </a:p>
        </p:txBody>
      </p:sp>
      <p:sp>
        <p:nvSpPr>
          <p:cNvPr id="4197" name="Rectangle 101"/>
          <p:cNvSpPr>
            <a:spLocks noChangeArrowheads="1"/>
          </p:cNvSpPr>
          <p:nvPr/>
        </p:nvSpPr>
        <p:spPr bwMode="auto">
          <a:xfrm>
            <a:off x="3409950" y="2590800"/>
            <a:ext cx="3048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1400" i="1">
                <a:cs typeface="Arial" charset="0"/>
              </a:rPr>
              <a:t>Significant decreases in water availability in many areas, including Mediterranean and Southern Africa</a:t>
            </a:r>
          </a:p>
        </p:txBody>
      </p:sp>
      <p:sp>
        <p:nvSpPr>
          <p:cNvPr id="4198" name="AutoShape 102"/>
          <p:cNvSpPr>
            <a:spLocks noChangeArrowheads="1"/>
          </p:cNvSpPr>
          <p:nvPr/>
        </p:nvSpPr>
        <p:spPr bwMode="auto">
          <a:xfrm>
            <a:off x="1295400" y="2638425"/>
            <a:ext cx="2159000" cy="1066800"/>
          </a:xfrm>
          <a:custGeom>
            <a:avLst/>
            <a:gdLst>
              <a:gd name="G0" fmla="+- 15220 0 0"/>
              <a:gd name="G1" fmla="+- 1896 0 0"/>
              <a:gd name="G2" fmla="+- 21600 0 1896"/>
              <a:gd name="G3" fmla="+- 10800 0 1896"/>
              <a:gd name="G4" fmla="+- 21600 0 15220"/>
              <a:gd name="G5" fmla="*/ G4 G3 10800"/>
              <a:gd name="G6" fmla="+- 21600 0 G5"/>
              <a:gd name="T0" fmla="*/ 15220 w 21600"/>
              <a:gd name="T1" fmla="*/ 0 h 21600"/>
              <a:gd name="T2" fmla="*/ 0 w 21600"/>
              <a:gd name="T3" fmla="*/ 10800 h 21600"/>
              <a:gd name="T4" fmla="*/ 1522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220" y="0"/>
                </a:moveTo>
                <a:lnTo>
                  <a:pt x="15220" y="1896"/>
                </a:lnTo>
                <a:lnTo>
                  <a:pt x="3375" y="1896"/>
                </a:lnTo>
                <a:lnTo>
                  <a:pt x="3375" y="19704"/>
                </a:lnTo>
                <a:lnTo>
                  <a:pt x="15220" y="19704"/>
                </a:lnTo>
                <a:lnTo>
                  <a:pt x="15220" y="21600"/>
                </a:lnTo>
                <a:lnTo>
                  <a:pt x="21600" y="10800"/>
                </a:lnTo>
                <a:close/>
              </a:path>
              <a:path w="21600" h="21600">
                <a:moveTo>
                  <a:pt x="1350" y="1896"/>
                </a:moveTo>
                <a:lnTo>
                  <a:pt x="1350" y="19704"/>
                </a:lnTo>
                <a:lnTo>
                  <a:pt x="2700" y="19704"/>
                </a:lnTo>
                <a:lnTo>
                  <a:pt x="2700" y="1896"/>
                </a:lnTo>
                <a:close/>
              </a:path>
              <a:path w="21600" h="21600">
                <a:moveTo>
                  <a:pt x="0" y="1896"/>
                </a:moveTo>
                <a:lnTo>
                  <a:pt x="0" y="19704"/>
                </a:lnTo>
                <a:lnTo>
                  <a:pt x="675" y="19704"/>
                </a:lnTo>
                <a:lnTo>
                  <a:pt x="675" y="1896"/>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 name="Rectangle 103"/>
          <p:cNvSpPr>
            <a:spLocks noChangeArrowheads="1"/>
          </p:cNvSpPr>
          <p:nvPr/>
        </p:nvSpPr>
        <p:spPr bwMode="auto">
          <a:xfrm>
            <a:off x="1295400" y="2714625"/>
            <a:ext cx="2133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i="1">
                <a:cs typeface="Arial" charset="0"/>
              </a:rPr>
              <a:t>Small mountain glaciers disappear  – water supplies threatened in several areas</a:t>
            </a:r>
          </a:p>
        </p:txBody>
      </p:sp>
      <p:sp>
        <p:nvSpPr>
          <p:cNvPr id="4200" name="AutoShape 104"/>
          <p:cNvSpPr>
            <a:spLocks noChangeArrowheads="1"/>
          </p:cNvSpPr>
          <p:nvPr/>
        </p:nvSpPr>
        <p:spPr bwMode="auto">
          <a:xfrm>
            <a:off x="1016000" y="4038600"/>
            <a:ext cx="2235200" cy="685800"/>
          </a:xfrm>
          <a:custGeom>
            <a:avLst/>
            <a:gdLst>
              <a:gd name="G0" fmla="+- 15180 0 0"/>
              <a:gd name="G1" fmla="+- 2025 0 0"/>
              <a:gd name="G2" fmla="+- 21600 0 2025"/>
              <a:gd name="G3" fmla="+- 10800 0 2025"/>
              <a:gd name="G4" fmla="+- 21600 0 15180"/>
              <a:gd name="G5" fmla="*/ G4 G3 10800"/>
              <a:gd name="G6" fmla="+- 21600 0 G5"/>
              <a:gd name="T0" fmla="*/ 15180 w 21600"/>
              <a:gd name="T1" fmla="*/ 0 h 21600"/>
              <a:gd name="T2" fmla="*/ 0 w 21600"/>
              <a:gd name="T3" fmla="*/ 10800 h 21600"/>
              <a:gd name="T4" fmla="*/ 1518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180" y="0"/>
                </a:moveTo>
                <a:lnTo>
                  <a:pt x="15180" y="2025"/>
                </a:lnTo>
                <a:lnTo>
                  <a:pt x="3375" y="2025"/>
                </a:lnTo>
                <a:lnTo>
                  <a:pt x="3375" y="19575"/>
                </a:lnTo>
                <a:lnTo>
                  <a:pt x="15180" y="19575"/>
                </a:lnTo>
                <a:lnTo>
                  <a:pt x="15180" y="21600"/>
                </a:lnTo>
                <a:lnTo>
                  <a:pt x="21600" y="10800"/>
                </a:lnTo>
                <a:close/>
              </a:path>
              <a:path w="21600" h="21600">
                <a:moveTo>
                  <a:pt x="1350" y="2025"/>
                </a:moveTo>
                <a:lnTo>
                  <a:pt x="1350" y="19575"/>
                </a:lnTo>
                <a:lnTo>
                  <a:pt x="2700" y="19575"/>
                </a:lnTo>
                <a:lnTo>
                  <a:pt x="2700" y="2025"/>
                </a:lnTo>
                <a:close/>
              </a:path>
              <a:path w="21600" h="21600">
                <a:moveTo>
                  <a:pt x="0" y="2025"/>
                </a:moveTo>
                <a:lnTo>
                  <a:pt x="0" y="19575"/>
                </a:lnTo>
                <a:lnTo>
                  <a:pt x="675" y="19575"/>
                </a:lnTo>
                <a:lnTo>
                  <a:pt x="675" y="2025"/>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 name="Rectangle 105"/>
          <p:cNvSpPr>
            <a:spLocks noChangeArrowheads="1"/>
          </p:cNvSpPr>
          <p:nvPr/>
        </p:nvSpPr>
        <p:spPr bwMode="auto">
          <a:xfrm>
            <a:off x="1219200" y="4095750"/>
            <a:ext cx="1930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i="1">
                <a:cs typeface="Arial" charset="0"/>
              </a:rPr>
              <a:t>Extensive Damage to Coral Reefs</a:t>
            </a:r>
            <a:endParaRPr lang="en-GB" altLang="en-US" sz="1600" i="1"/>
          </a:p>
        </p:txBody>
      </p:sp>
      <p:sp>
        <p:nvSpPr>
          <p:cNvPr id="4202" name="Text Box 106"/>
          <p:cNvSpPr txBox="1">
            <a:spLocks noChangeArrowheads="1"/>
          </p:cNvSpPr>
          <p:nvPr/>
        </p:nvSpPr>
        <p:spPr bwMode="auto">
          <a:xfrm>
            <a:off x="304800" y="4694238"/>
            <a:ext cx="1828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effectLst>
                  <a:outerShdw blurRad="38100" dist="38100" dir="2700000" algn="tl">
                    <a:srgbClr val="C0C0C0"/>
                  </a:outerShdw>
                </a:effectLst>
                <a:cs typeface="Times New Roman" pitchFamily="18" charset="0"/>
              </a:rPr>
              <a:t>Extreme Weather Events</a:t>
            </a:r>
            <a:endParaRPr lang="en-GB" altLang="en-US" b="1">
              <a:effectLst>
                <a:outerShdw blurRad="38100" dist="38100" dir="2700000" algn="tl">
                  <a:srgbClr val="C0C0C0"/>
                </a:outerShdw>
              </a:effectLst>
            </a:endParaRPr>
          </a:p>
        </p:txBody>
      </p:sp>
      <p:sp>
        <p:nvSpPr>
          <p:cNvPr id="4203" name="AutoShape 107"/>
          <p:cNvSpPr>
            <a:spLocks noChangeArrowheads="1"/>
          </p:cNvSpPr>
          <p:nvPr/>
        </p:nvSpPr>
        <p:spPr bwMode="auto">
          <a:xfrm>
            <a:off x="1930400" y="4800600"/>
            <a:ext cx="6908800" cy="609600"/>
          </a:xfrm>
          <a:custGeom>
            <a:avLst/>
            <a:gdLst>
              <a:gd name="G0" fmla="+- 16154 0 0"/>
              <a:gd name="G1" fmla="+- 2200 0 0"/>
              <a:gd name="G2" fmla="+- 21600 0 2200"/>
              <a:gd name="G3" fmla="+- 10800 0 2200"/>
              <a:gd name="G4" fmla="+- 21600 0 16154"/>
              <a:gd name="G5" fmla="*/ G4 G3 10800"/>
              <a:gd name="G6" fmla="+- 21600 0 G5"/>
              <a:gd name="T0" fmla="*/ 16154 w 21600"/>
              <a:gd name="T1" fmla="*/ 0 h 21600"/>
              <a:gd name="T2" fmla="*/ 0 w 21600"/>
              <a:gd name="T3" fmla="*/ 10800 h 21600"/>
              <a:gd name="T4" fmla="*/ 1615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54" y="0"/>
                </a:moveTo>
                <a:lnTo>
                  <a:pt x="16154" y="2200"/>
                </a:lnTo>
                <a:lnTo>
                  <a:pt x="3375" y="2200"/>
                </a:lnTo>
                <a:lnTo>
                  <a:pt x="3375" y="19400"/>
                </a:lnTo>
                <a:lnTo>
                  <a:pt x="16154" y="19400"/>
                </a:lnTo>
                <a:lnTo>
                  <a:pt x="16154" y="21600"/>
                </a:lnTo>
                <a:lnTo>
                  <a:pt x="21600" y="10800"/>
                </a:lnTo>
                <a:close/>
              </a:path>
              <a:path w="21600" h="21600">
                <a:moveTo>
                  <a:pt x="1350" y="2200"/>
                </a:moveTo>
                <a:lnTo>
                  <a:pt x="1350" y="19400"/>
                </a:lnTo>
                <a:lnTo>
                  <a:pt x="2700" y="19400"/>
                </a:lnTo>
                <a:lnTo>
                  <a:pt x="2700" y="2200"/>
                </a:lnTo>
                <a:close/>
              </a:path>
              <a:path w="21600" h="21600">
                <a:moveTo>
                  <a:pt x="0" y="2200"/>
                </a:moveTo>
                <a:lnTo>
                  <a:pt x="0" y="19400"/>
                </a:lnTo>
                <a:lnTo>
                  <a:pt x="675" y="19400"/>
                </a:lnTo>
                <a:lnTo>
                  <a:pt x="675" y="22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 name="Rectangle 108"/>
          <p:cNvSpPr>
            <a:spLocks noChangeArrowheads="1"/>
          </p:cNvSpPr>
          <p:nvPr/>
        </p:nvSpPr>
        <p:spPr bwMode="auto">
          <a:xfrm>
            <a:off x="1828800" y="4951413"/>
            <a:ext cx="701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i="1"/>
              <a:t>Rising intensity of storms, forest fires, droughts, flooding and heat waves</a:t>
            </a:r>
          </a:p>
        </p:txBody>
      </p:sp>
      <p:sp>
        <p:nvSpPr>
          <p:cNvPr id="4205" name="AutoShape 109"/>
          <p:cNvSpPr>
            <a:spLocks noChangeArrowheads="1"/>
          </p:cNvSpPr>
          <p:nvPr/>
        </p:nvSpPr>
        <p:spPr bwMode="auto">
          <a:xfrm>
            <a:off x="1219200" y="1905000"/>
            <a:ext cx="3352800" cy="609600"/>
          </a:xfrm>
          <a:custGeom>
            <a:avLst/>
            <a:gdLst>
              <a:gd name="G0" fmla="+- 15840 0 0"/>
              <a:gd name="G1" fmla="+- 2700 0 0"/>
              <a:gd name="G2" fmla="+- 21600 0 2700"/>
              <a:gd name="G3" fmla="+- 10800 0 2700"/>
              <a:gd name="G4" fmla="+- 21600 0 15840"/>
              <a:gd name="G5" fmla="*/ G4 G3 10800"/>
              <a:gd name="G6" fmla="+- 21600 0 G5"/>
              <a:gd name="T0" fmla="*/ 15840 w 21600"/>
              <a:gd name="T1" fmla="*/ 0 h 21600"/>
              <a:gd name="T2" fmla="*/ 0 w 21600"/>
              <a:gd name="T3" fmla="*/ 10800 h 21600"/>
              <a:gd name="T4" fmla="*/ 1584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99CC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 name="Rectangle 110"/>
          <p:cNvSpPr>
            <a:spLocks noChangeArrowheads="1"/>
          </p:cNvSpPr>
          <p:nvPr/>
        </p:nvSpPr>
        <p:spPr bwMode="auto">
          <a:xfrm>
            <a:off x="1536700" y="1914525"/>
            <a:ext cx="266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i="1">
                <a:cs typeface="Arial" charset="0"/>
              </a:rPr>
              <a:t>Possible rising yields in some high latitude regions</a:t>
            </a:r>
            <a:endParaRPr lang="en-GB" altLang="en-US" sz="1600" i="1"/>
          </a:p>
        </p:txBody>
      </p:sp>
    </p:spTree>
    <p:extLst>
      <p:ext uri="{BB962C8B-B14F-4D97-AF65-F5344CB8AC3E}">
        <p14:creationId xmlns:p14="http://schemas.microsoft.com/office/powerpoint/2010/main" val="85559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6" y="0"/>
            <a:ext cx="7628076" cy="75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43800" y="2438400"/>
            <a:ext cx="1600200" cy="2862322"/>
          </a:xfrm>
          <a:prstGeom prst="rect">
            <a:avLst/>
          </a:prstGeom>
          <a:noFill/>
        </p:spPr>
        <p:txBody>
          <a:bodyPr wrap="square" rtlCol="0">
            <a:spAutoFit/>
          </a:bodyPr>
          <a:lstStyle/>
          <a:p>
            <a:r>
              <a:rPr lang="en-US" dirty="0" smtClean="0"/>
              <a:t>August 2015 model:  Possible Futures</a:t>
            </a:r>
          </a:p>
          <a:p>
            <a:endParaRPr lang="en-US" dirty="0"/>
          </a:p>
          <a:p>
            <a:r>
              <a:rPr lang="en-US" b="1" i="1" dirty="0" smtClean="0">
                <a:solidFill>
                  <a:schemeClr val="accent1"/>
                </a:solidFill>
              </a:rPr>
              <a:t>RCP4.5</a:t>
            </a:r>
          </a:p>
          <a:p>
            <a:endParaRPr lang="en-US" b="1" i="1" dirty="0">
              <a:solidFill>
                <a:schemeClr val="accent1"/>
              </a:solidFill>
            </a:endParaRPr>
          </a:p>
          <a:p>
            <a:r>
              <a:rPr lang="en-US" b="1" i="1" dirty="0" smtClean="0">
                <a:solidFill>
                  <a:schemeClr val="tx1">
                    <a:lumMod val="95000"/>
                    <a:lumOff val="5000"/>
                  </a:schemeClr>
                </a:solidFill>
              </a:rPr>
              <a:t>VS.</a:t>
            </a:r>
          </a:p>
          <a:p>
            <a:endParaRPr lang="en-US" b="1" i="1" dirty="0">
              <a:solidFill>
                <a:schemeClr val="accent1"/>
              </a:solidFill>
            </a:endParaRPr>
          </a:p>
          <a:p>
            <a:r>
              <a:rPr lang="en-US" b="1" i="1" dirty="0" smtClean="0">
                <a:solidFill>
                  <a:srgbClr val="FF0000"/>
                </a:solidFill>
              </a:rPr>
              <a:t>RCP8.5</a:t>
            </a:r>
            <a:endParaRPr lang="en-US" b="1" i="1" dirty="0">
              <a:solidFill>
                <a:srgbClr val="FF0000"/>
              </a:solidFill>
            </a:endParaRPr>
          </a:p>
        </p:txBody>
      </p:sp>
    </p:spTree>
    <p:extLst>
      <p:ext uri="{BB962C8B-B14F-4D97-AF65-F5344CB8AC3E}">
        <p14:creationId xmlns:p14="http://schemas.microsoft.com/office/powerpoint/2010/main" val="153255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GB" altLang="en-US" dirty="0"/>
              <a:t>Sources of </a:t>
            </a:r>
            <a:r>
              <a:rPr lang="en-GB" altLang="en-US" dirty="0" smtClean="0"/>
              <a:t>emissions (and tax assessment) – is this manageable?</a:t>
            </a:r>
            <a:endParaRPr lang="en-US" altLang="en-US" dirty="0"/>
          </a:p>
        </p:txBody>
      </p:sp>
      <p:pic>
        <p:nvPicPr>
          <p:cNvPr id="5124" name="Picture 4" descr="Fig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58" y="1447800"/>
            <a:ext cx="7315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719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8150"/>
            <a:ext cx="8991600"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56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21833" y="1719263"/>
            <a:ext cx="7125733"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From 2006 report – preponderance of evidence argument (e.g. a Law argument not a scientific one)</a:t>
            </a:r>
            <a:endParaRPr lang="en-US" dirty="0"/>
          </a:p>
        </p:txBody>
      </p:sp>
    </p:spTree>
    <p:extLst>
      <p:ext uri="{BB962C8B-B14F-4D97-AF65-F5344CB8AC3E}">
        <p14:creationId xmlns:p14="http://schemas.microsoft.com/office/powerpoint/2010/main" val="2396916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(Country) Energy Security Example:  Strong motivation for policy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3823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238648"/>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1.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629</Words>
  <Application>Microsoft Office PowerPoint</Application>
  <PresentationFormat>On-screen Show (4:3)</PresentationFormat>
  <Paragraphs>102</Paragraphs>
  <Slides>39</Slides>
  <Notes>0</Notes>
  <HiddenSlides>0</HiddenSlides>
  <MMClips>0</MMClips>
  <ScaleCrop>false</ScaleCrop>
  <HeadingPairs>
    <vt:vector size="4" baseType="variant">
      <vt:variant>
        <vt:lpstr>Theme</vt:lpstr>
      </vt:variant>
      <vt:variant>
        <vt:i4>11</vt:i4>
      </vt:variant>
      <vt:variant>
        <vt:lpstr>Slide Titles</vt:lpstr>
      </vt:variant>
      <vt:variant>
        <vt:i4>39</vt:i4>
      </vt:variant>
    </vt:vector>
  </HeadingPairs>
  <TitlesOfParts>
    <vt:vector size="50" baseType="lpstr">
      <vt:lpstr>Office Theme</vt:lpstr>
      <vt:lpstr>Apothecary</vt:lpstr>
      <vt:lpstr>Grid</vt:lpstr>
      <vt:lpstr>Adjacency</vt:lpstr>
      <vt:lpstr>1_Adjacency</vt:lpstr>
      <vt:lpstr>Angles</vt:lpstr>
      <vt:lpstr>Clarity</vt:lpstr>
      <vt:lpstr>Equity</vt:lpstr>
      <vt:lpstr>Elemental</vt:lpstr>
      <vt:lpstr>1_Elemental</vt:lpstr>
      <vt:lpstr>1_Clarity</vt:lpstr>
      <vt:lpstr>Elements of Climate Change Policy</vt:lpstr>
      <vt:lpstr>What should it be based on?</vt:lpstr>
      <vt:lpstr>EU green taxes</vt:lpstr>
      <vt:lpstr>PowerPoint Presentation</vt:lpstr>
      <vt:lpstr>PowerPoint Presentation</vt:lpstr>
      <vt:lpstr>Sources of emissions (and tax assessment) – is this manageable?</vt:lpstr>
      <vt:lpstr>PowerPoint Presentation</vt:lpstr>
      <vt:lpstr>From 2006 report – preponderance of evidence argument (e.g. a Law argument not a scientific one)</vt:lpstr>
      <vt:lpstr>Local (Country) Energy Security Example:  Strong motivation for policy </vt:lpstr>
      <vt:lpstr>An Integrated (Portfolio) Approach</vt:lpstr>
      <vt:lpstr>Example Costs of Inaction</vt:lpstr>
      <vt:lpstr>30 Nov 2015 Paris Conference </vt:lpstr>
      <vt:lpstr>PowerPoint Presentation</vt:lpstr>
      <vt:lpstr>Evidence</vt:lpstr>
      <vt:lpstr>The Chain of Effects</vt:lpstr>
      <vt:lpstr>Reframing the Argument – 7 points starting with Science and Technology</vt:lpstr>
      <vt:lpstr>Behavior, Economy</vt:lpstr>
      <vt:lpstr>Democracy, Law, Culture</vt:lpstr>
      <vt:lpstr>Cultural Dimensions</vt:lpstr>
      <vt:lpstr>Climate Change Refugees</vt:lpstr>
      <vt:lpstr>PowerPoint Presentation</vt:lpstr>
      <vt:lpstr>PowerPoint Presentation</vt:lpstr>
      <vt:lpstr>Environmental Persecution = cumulative grounds?</vt:lpstr>
      <vt:lpstr>Are there really climate change refugees? –Yes and No</vt:lpstr>
      <vt:lpstr>PowerPoint Presentation</vt:lpstr>
      <vt:lpstr>2015 Reality Check</vt:lpstr>
      <vt:lpstr>Business As Usual</vt:lpstr>
      <vt:lpstr>One Scenario (oil is gone by 2040 anyway)</vt:lpstr>
      <vt:lpstr>Daunting Task for New Energy Economy at Scale</vt:lpstr>
      <vt:lpstr>Daunting Task for New Energy Economy at Scale</vt:lpstr>
      <vt:lpstr>Daunting Task for New Energy Economy at Scale</vt:lpstr>
      <vt:lpstr>Daunting Task for New Energy Economy at Scale</vt:lpstr>
      <vt:lpstr>Daunting Task for New Energy Economy at Scale</vt:lpstr>
      <vt:lpstr>Daunting Task for New Energy Economy at Scale</vt:lpstr>
      <vt:lpstr>Daunting Task for New Energy Economy at Scale</vt:lpstr>
      <vt:lpstr>Daunting Task for New Energy Economy at Scale</vt:lpstr>
      <vt:lpstr>Daunting Task for New Energy Economy at Scale</vt:lpstr>
      <vt:lpstr>Consumption Driven Increased Inequity or Something Else</vt:lpstr>
      <vt:lpstr>One Earth Equal For All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Climate Change Policy</dc:title>
  <dc:creator>Dr. Nuts</dc:creator>
  <cp:lastModifiedBy>Dr. Nuts</cp:lastModifiedBy>
  <cp:revision>19</cp:revision>
  <dcterms:created xsi:type="dcterms:W3CDTF">2015-12-01T19:14:27Z</dcterms:created>
  <dcterms:modified xsi:type="dcterms:W3CDTF">2015-12-01T21:54:28Z</dcterms:modified>
</cp:coreProperties>
</file>