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sldIdLst>
    <p:sldId id="256" r:id="rId4"/>
    <p:sldId id="258" r:id="rId5"/>
    <p:sldId id="257" r:id="rId6"/>
    <p:sldId id="262" r:id="rId7"/>
    <p:sldId id="261" r:id="rId8"/>
    <p:sldId id="264" r:id="rId9"/>
    <p:sldId id="260" r:id="rId10"/>
    <p:sldId id="268" r:id="rId11"/>
    <p:sldId id="263" r:id="rId12"/>
    <p:sldId id="267" r:id="rId13"/>
    <p:sldId id="266" r:id="rId14"/>
    <p:sldId id="265" r:id="rId15"/>
    <p:sldId id="270" r:id="rId16"/>
    <p:sldId id="273" r:id="rId17"/>
    <p:sldId id="269" r:id="rId18"/>
    <p:sldId id="274" r:id="rId19"/>
    <p:sldId id="275" r:id="rId20"/>
    <p:sldId id="276" r:id="rId21"/>
    <p:sldId id="272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24DC-253A-4F82-8244-DC4597F4E97E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202-A24B-4276-96CA-FD2B2232B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87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24DC-253A-4F82-8244-DC4597F4E97E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202-A24B-4276-96CA-FD2B2232B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448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24DC-253A-4F82-8244-DC4597F4E97E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202-A24B-4276-96CA-FD2B2232B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937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24DC-253A-4F82-8244-DC4597F4E97E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12A6202-A24B-4276-96CA-FD2B2232BAB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24DC-253A-4F82-8244-DC4597F4E97E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202-A24B-4276-96CA-FD2B2232BA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24DC-253A-4F82-8244-DC4597F4E97E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202-A24B-4276-96CA-FD2B2232BAB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24DC-253A-4F82-8244-DC4597F4E97E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202-A24B-4276-96CA-FD2B2232BA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24DC-253A-4F82-8244-DC4597F4E97E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202-A24B-4276-96CA-FD2B2232BA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24DC-253A-4F82-8244-DC4597F4E97E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202-A24B-4276-96CA-FD2B2232BA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24DC-253A-4F82-8244-DC4597F4E97E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202-A24B-4276-96CA-FD2B2232BA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24DC-253A-4F82-8244-DC4597F4E97E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202-A24B-4276-96CA-FD2B2232BAB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24DC-253A-4F82-8244-DC4597F4E97E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202-A24B-4276-96CA-FD2B2232B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231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24DC-253A-4F82-8244-DC4597F4E97E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202-A24B-4276-96CA-FD2B2232BAB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24DC-253A-4F82-8244-DC4597F4E97E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202-A24B-4276-96CA-FD2B2232BA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24DC-253A-4F82-8244-DC4597F4E97E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202-A24B-4276-96CA-FD2B2232BA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24DC-253A-4F82-8244-DC4597F4E97E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12A6202-A24B-4276-96CA-FD2B2232BAB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24DC-253A-4F82-8244-DC4597F4E97E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12A6202-A24B-4276-96CA-FD2B2232BAB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24DC-253A-4F82-8244-DC4597F4E97E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12A6202-A24B-4276-96CA-FD2B2232BAB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1F524DC-253A-4F82-8244-DC4597F4E97E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202-A24B-4276-96CA-FD2B2232BAB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24DC-253A-4F82-8244-DC4597F4E97E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12A6202-A24B-4276-96CA-FD2B2232BAB1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24DC-253A-4F82-8244-DC4597F4E97E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12A6202-A24B-4276-96CA-FD2B2232BA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24DC-253A-4F82-8244-DC4597F4E97E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12A6202-A24B-4276-96CA-FD2B2232BA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24DC-253A-4F82-8244-DC4597F4E97E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202-A24B-4276-96CA-FD2B2232B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057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12A6202-A24B-4276-96CA-FD2B2232BAB1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24DC-253A-4F82-8244-DC4597F4E97E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12A6202-A24B-4276-96CA-FD2B2232BAB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1F524DC-253A-4F82-8244-DC4597F4E97E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24DC-253A-4F82-8244-DC4597F4E97E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202-A24B-4276-96CA-FD2B2232BAB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12A6202-A24B-4276-96CA-FD2B2232BAB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24DC-253A-4F82-8244-DC4597F4E97E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24DC-253A-4F82-8244-DC4597F4E97E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202-A24B-4276-96CA-FD2B2232B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139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24DC-253A-4F82-8244-DC4597F4E97E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202-A24B-4276-96CA-FD2B2232B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372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24DC-253A-4F82-8244-DC4597F4E97E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202-A24B-4276-96CA-FD2B2232B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852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24DC-253A-4F82-8244-DC4597F4E97E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202-A24B-4276-96CA-FD2B2232B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489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24DC-253A-4F82-8244-DC4597F4E97E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202-A24B-4276-96CA-FD2B2232B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58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24DC-253A-4F82-8244-DC4597F4E97E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6202-A24B-4276-96CA-FD2B2232B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64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524DC-253A-4F82-8244-DC4597F4E97E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A6202-A24B-4276-96CA-FD2B2232B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1F524DC-253A-4F82-8244-DC4597F4E97E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12A6202-A24B-4276-96CA-FD2B2232BAB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1F524DC-253A-4F82-8244-DC4597F4E97E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12A6202-A24B-4276-96CA-FD2B2232BAB1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Food Security and Climate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09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24" y="1600200"/>
            <a:ext cx="768215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4864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372475" cy="403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532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8410575" cy="5609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2426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8037216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870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8121068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534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636723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4603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Title 1"/>
          <p:cNvSpPr>
            <a:spLocks noGrp="1"/>
          </p:cNvSpPr>
          <p:nvPr>
            <p:ph type="title" idx="4294967295"/>
          </p:nvPr>
        </p:nvSpPr>
        <p:spPr>
          <a:xfrm>
            <a:off x="457200" y="609600"/>
            <a:ext cx="7772400" cy="225425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Food Security Challenges in Iraq</a:t>
            </a:r>
          </a:p>
        </p:txBody>
      </p:sp>
      <p:sp>
        <p:nvSpPr>
          <p:cNvPr id="652291" name="Content Placeholder 2"/>
          <p:cNvSpPr>
            <a:spLocks noGrp="1"/>
          </p:cNvSpPr>
          <p:nvPr>
            <p:ph idx="4294967295"/>
          </p:nvPr>
        </p:nvSpPr>
        <p:spPr>
          <a:xfrm>
            <a:off x="0" y="1219200"/>
            <a:ext cx="8229600" cy="3657600"/>
          </a:xfrm>
        </p:spPr>
        <p:txBody>
          <a:bodyPr>
            <a:normAutofit/>
          </a:bodyPr>
          <a:lstStyle/>
          <a:p>
            <a:r>
              <a:rPr lang="en-US" altLang="en-US" sz="2000" dirty="0">
                <a:solidFill>
                  <a:schemeClr val="tx1"/>
                </a:solidFill>
              </a:rPr>
              <a:t>Food Supply and Global Food Price Increases</a:t>
            </a:r>
          </a:p>
          <a:p>
            <a:pPr lvl="1"/>
            <a:r>
              <a:rPr lang="en-US" altLang="en-US" sz="2000" dirty="0">
                <a:solidFill>
                  <a:schemeClr val="tx1"/>
                </a:solidFill>
              </a:rPr>
              <a:t>The high import dependency (62% of cereals and 48% of meat) means it is vulnerable to rising global food prices.</a:t>
            </a:r>
          </a:p>
          <a:p>
            <a:pPr lvl="1"/>
            <a:r>
              <a:rPr lang="en-IE" altLang="en-US" sz="2000" dirty="0">
                <a:solidFill>
                  <a:schemeClr val="tx1"/>
                </a:solidFill>
              </a:rPr>
              <a:t>Despite the availability of land and water (Tigris and Euphrates), productivity of agribusiness is very low.</a:t>
            </a:r>
          </a:p>
          <a:p>
            <a:pPr lvl="2"/>
            <a:r>
              <a:rPr lang="it-IT" altLang="en-US" sz="2000" dirty="0">
                <a:solidFill>
                  <a:schemeClr val="tx1"/>
                </a:solidFill>
              </a:rPr>
              <a:t>1.25 metric tons of wheat per hectare</a:t>
            </a:r>
            <a:endParaRPr lang="en-US" altLang="en-US" sz="2000" dirty="0">
              <a:solidFill>
                <a:schemeClr val="tx1"/>
              </a:solidFill>
            </a:endParaRPr>
          </a:p>
          <a:p>
            <a:pPr lvl="2"/>
            <a:r>
              <a:rPr lang="en-IE" altLang="en-US" sz="2000" dirty="0">
                <a:solidFill>
                  <a:schemeClr val="tx1"/>
                </a:solidFill>
              </a:rPr>
              <a:t>Poor agricultural practices</a:t>
            </a:r>
          </a:p>
          <a:p>
            <a:pPr lvl="2"/>
            <a:r>
              <a:rPr lang="en-IE" altLang="en-US" sz="2000" dirty="0">
                <a:solidFill>
                  <a:schemeClr val="tx1"/>
                </a:solidFill>
              </a:rPr>
              <a:t>The quality of research in Iraq is poor</a:t>
            </a:r>
          </a:p>
          <a:p>
            <a:pPr lvl="2"/>
            <a:r>
              <a:rPr lang="en-IE" altLang="en-US" sz="2000" dirty="0">
                <a:solidFill>
                  <a:schemeClr val="tx1"/>
                </a:solidFill>
              </a:rPr>
              <a:t>Poor interface between the science and practice. </a:t>
            </a:r>
            <a:endParaRPr lang="en-US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5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7410" name="Picture 1" descr="ndvi climate change 2020 new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0"/>
            <a:ext cx="88757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" y="838200"/>
            <a:ext cx="1905000" cy="2438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Map of Iraq showing the areas where vegetation cover would be most affected by climate change by the year 2020.  Much of the affected area is traditional crop land.</a:t>
            </a:r>
            <a:endParaRPr lang="en-US" sz="1600" dirty="0"/>
          </a:p>
        </p:txBody>
      </p:sp>
      <p:sp>
        <p:nvSpPr>
          <p:cNvPr id="657412" name="AutoShape 4"/>
          <p:cNvSpPr>
            <a:spLocks noChangeArrowheads="1"/>
          </p:cNvSpPr>
          <p:nvPr/>
        </p:nvSpPr>
        <p:spPr bwMode="auto">
          <a:xfrm>
            <a:off x="2843213" y="0"/>
            <a:ext cx="6119812" cy="1773238"/>
          </a:xfrm>
          <a:prstGeom prst="wedgeRoundRectCallout">
            <a:avLst>
              <a:gd name="adj1" fmla="val 15005"/>
              <a:gd name="adj2" fmla="val 9763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IE" altLang="en-US" sz="1600">
                <a:latin typeface="Arial Rounded MT Bold" pitchFamily="34" charset="0"/>
              </a:rPr>
              <a:t> Iraq is significantly affected by climate change.</a:t>
            </a:r>
          </a:p>
          <a:p>
            <a:pPr eaLnBrk="1" hangingPunct="1">
              <a:buFontTx/>
              <a:buChar char="-"/>
            </a:pPr>
            <a:r>
              <a:rPr lang="en-IE" altLang="en-US" sz="1600">
                <a:latin typeface="Arial Rounded MT Bold" pitchFamily="34" charset="0"/>
              </a:rPr>
              <a:t> Suffered drought for 3 years in the past 5</a:t>
            </a:r>
          </a:p>
          <a:p>
            <a:pPr eaLnBrk="1" hangingPunct="1">
              <a:buFontTx/>
              <a:buChar char="-"/>
            </a:pPr>
            <a:r>
              <a:rPr lang="en-IE" altLang="en-US" sz="1600">
                <a:latin typeface="Arial Rounded MT Bold" pitchFamily="34" charset="0"/>
              </a:rPr>
              <a:t> Annual rate of loss of arable land is high – approx. 92% of land is at risk of desertification</a:t>
            </a:r>
          </a:p>
          <a:p>
            <a:pPr eaLnBrk="1" hangingPunct="1">
              <a:buFontTx/>
              <a:buChar char="-"/>
            </a:pPr>
            <a:r>
              <a:rPr lang="en-IE" altLang="en-US" sz="1600">
                <a:latin typeface="Arial Rounded MT Bold" pitchFamily="34" charset="0"/>
              </a:rPr>
              <a:t> Wheat yield is likely to fall by 12.5% by the year 2020 due to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324625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5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74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Title 1"/>
          <p:cNvSpPr>
            <a:spLocks noGrp="1"/>
          </p:cNvSpPr>
          <p:nvPr>
            <p:ph type="title" idx="4294967295"/>
          </p:nvPr>
        </p:nvSpPr>
        <p:spPr>
          <a:xfrm>
            <a:off x="685800" y="762000"/>
            <a:ext cx="7772400" cy="225425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Climate Change and Food Supply</a:t>
            </a:r>
          </a:p>
        </p:txBody>
      </p:sp>
      <p:sp>
        <p:nvSpPr>
          <p:cNvPr id="658435" name="Content Placeholder 2"/>
          <p:cNvSpPr>
            <a:spLocks noGrp="1"/>
          </p:cNvSpPr>
          <p:nvPr>
            <p:ph idx="4294967295"/>
          </p:nvPr>
        </p:nvSpPr>
        <p:spPr>
          <a:xfrm>
            <a:off x="533400" y="1371600"/>
            <a:ext cx="8229600" cy="4495800"/>
          </a:xfrm>
        </p:spPr>
        <p:txBody>
          <a:bodyPr/>
          <a:lstStyle/>
          <a:p>
            <a:r>
              <a:rPr lang="en-US" altLang="en-US" sz="2000" dirty="0">
                <a:solidFill>
                  <a:schemeClr val="tx1"/>
                </a:solidFill>
              </a:rPr>
              <a:t>Projected impact of climate change:</a:t>
            </a:r>
          </a:p>
          <a:p>
            <a:pPr lvl="1"/>
            <a:r>
              <a:rPr lang="en-US" altLang="en-US" sz="2000" dirty="0">
                <a:solidFill>
                  <a:schemeClr val="tx1"/>
                </a:solidFill>
              </a:rPr>
              <a:t>Pressure from both climate change and growing population could</a:t>
            </a:r>
          </a:p>
          <a:p>
            <a:pPr lvl="2"/>
            <a:r>
              <a:rPr lang="en-US" altLang="en-US" sz="2000" dirty="0">
                <a:solidFill>
                  <a:schemeClr val="tx1"/>
                </a:solidFill>
              </a:rPr>
              <a:t>Raise wheat import dependency from 64% (current) to as high as 76% (2020 projections)</a:t>
            </a:r>
          </a:p>
          <a:p>
            <a:pPr lvl="1"/>
            <a:r>
              <a:rPr lang="en-US" altLang="en-US" sz="2000" dirty="0">
                <a:solidFill>
                  <a:schemeClr val="tx1"/>
                </a:solidFill>
              </a:rPr>
              <a:t>Rural income from agricultural production will </a:t>
            </a:r>
          </a:p>
          <a:p>
            <a:pPr lvl="2"/>
            <a:r>
              <a:rPr lang="en-US" altLang="en-US" sz="2000" dirty="0">
                <a:solidFill>
                  <a:schemeClr val="tx1"/>
                </a:solidFill>
              </a:rPr>
              <a:t>Fall by 8% due to climate change alone in 2020 – </a:t>
            </a:r>
          </a:p>
          <a:p>
            <a:pPr lvl="2"/>
            <a:r>
              <a:rPr lang="en-US" altLang="en-US" sz="2000" dirty="0">
                <a:solidFill>
                  <a:schemeClr val="tx1"/>
                </a:solidFill>
              </a:rPr>
              <a:t>Leading to a decline in food intake by 3% and an </a:t>
            </a:r>
          </a:p>
          <a:p>
            <a:pPr lvl="2"/>
            <a:r>
              <a:rPr lang="en-US" altLang="en-US" sz="2000" dirty="0">
                <a:solidFill>
                  <a:schemeClr val="tx1"/>
                </a:solidFill>
              </a:rPr>
              <a:t>Estimated increase in the number of food deprived by another 150,000 in the rural areas.</a:t>
            </a:r>
          </a:p>
          <a:p>
            <a:pPr lvl="1"/>
            <a:endParaRPr lang="en-US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49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3906" cy="6171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814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70" y="76200"/>
            <a:ext cx="8820150" cy="656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55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8704554" cy="6240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688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90625"/>
            <a:ext cx="11363325" cy="804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239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152400"/>
            <a:ext cx="9677400" cy="693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45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1" y="-304800"/>
            <a:ext cx="11268075" cy="753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889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99" y="1303698"/>
            <a:ext cx="8867775" cy="4922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90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80" y="1219200"/>
            <a:ext cx="8730064" cy="4638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832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2" y="923411"/>
            <a:ext cx="8915400" cy="495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424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19" y="1600200"/>
            <a:ext cx="749696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178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263</Words>
  <Application>Microsoft Office PowerPoint</Application>
  <PresentationFormat>On-screen Show (4:3)</PresentationFormat>
  <Paragraphs>22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Office Theme</vt:lpstr>
      <vt:lpstr>Apothecary</vt:lpstr>
      <vt:lpstr>Civic</vt:lpstr>
      <vt:lpstr>Food Security and Climate Change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Food Security Challenges in Iraq</vt:lpstr>
      <vt:lpstr>PowerPoint Presentation</vt:lpstr>
      <vt:lpstr>Climate Change and Food Supply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Nuts</dc:creator>
  <cp:lastModifiedBy>Dr. Nuts</cp:lastModifiedBy>
  <cp:revision>4</cp:revision>
  <dcterms:created xsi:type="dcterms:W3CDTF">2015-11-19T22:33:49Z</dcterms:created>
  <dcterms:modified xsi:type="dcterms:W3CDTF">2015-11-19T23:02:05Z</dcterms:modified>
</cp:coreProperties>
</file>