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1" r:id="rId4"/>
    <p:sldId id="262" r:id="rId5"/>
    <p:sldId id="259" r:id="rId6"/>
    <p:sldId id="273" r:id="rId7"/>
    <p:sldId id="274" r:id="rId8"/>
    <p:sldId id="260" r:id="rId9"/>
    <p:sldId id="263" r:id="rId10"/>
    <p:sldId id="268" r:id="rId11"/>
    <p:sldId id="269" r:id="rId12"/>
    <p:sldId id="264" r:id="rId13"/>
    <p:sldId id="266" r:id="rId14"/>
    <p:sldId id="265" r:id="rId15"/>
    <p:sldId id="267" r:id="rId16"/>
    <p:sldId id="272"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5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8B3EAE-DA23-49DF-B8A0-6F3C75C8DCBC}" type="datetimeFigureOut">
              <a:rPr lang="en-US" smtClean="0"/>
              <a:t>10/29/2015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F46A5A-DCF5-4BE8-A880-3B59D4E32678}" type="slidenum">
              <a:rPr lang="en-US" smtClean="0"/>
              <a:t>‹#›</a:t>
            </a:fld>
            <a:endParaRPr lang="en-US"/>
          </a:p>
        </p:txBody>
      </p:sp>
    </p:spTree>
    <p:extLst>
      <p:ext uri="{BB962C8B-B14F-4D97-AF65-F5344CB8AC3E}">
        <p14:creationId xmlns:p14="http://schemas.microsoft.com/office/powerpoint/2010/main" val="3781250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82A8054E-1E72-4850-A666-D074D3D8B14B}" type="slidenum">
              <a:rPr lang="en-US" altLang="en-US" smtClean="0">
                <a:solidFill>
                  <a:srgbClr val="000000"/>
                </a:solidFill>
              </a:rPr>
              <a:pPr eaLnBrk="1" hangingPunct="1"/>
              <a:t>5</a:t>
            </a:fld>
            <a:endParaRPr lang="en-US" altLang="en-US" smtClean="0">
              <a:solidFill>
                <a:srgbClr val="000000"/>
              </a:solidFill>
            </a:endParaRPr>
          </a:p>
        </p:txBody>
      </p:sp>
      <p:sp>
        <p:nvSpPr>
          <p:cNvPr id="46083" name="Rectangle 2"/>
          <p:cNvSpPr>
            <a:spLocks noGrp="1" noRot="1" noChangeAspect="1" noChangeArrowheads="1" noTextEdit="1"/>
          </p:cNvSpPr>
          <p:nvPr>
            <p:ph type="sldImg"/>
          </p:nvPr>
        </p:nvSpPr>
        <p:spPr>
          <a:xfrm>
            <a:off x="1144588" y="685800"/>
            <a:ext cx="4572000" cy="3429000"/>
          </a:xfrm>
          <a:ln/>
        </p:spPr>
      </p:sp>
      <p:sp>
        <p:nvSpPr>
          <p:cNvPr id="46084" name="Rectangle 3"/>
          <p:cNvSpPr>
            <a:spLocks noGrp="1" noChangeArrowheads="1"/>
          </p:cNvSpPr>
          <p:nvPr>
            <p:ph type="body" idx="1"/>
          </p:nvPr>
        </p:nvSpPr>
        <p:spPr>
          <a:xfrm>
            <a:off x="914711" y="4344025"/>
            <a:ext cx="5028579" cy="4112926"/>
          </a:xfrm>
          <a:noFill/>
        </p:spPr>
        <p:txBody>
          <a:bodyPr lIns="91416" tIns="45709" rIns="91416" bIns="45709"/>
          <a:lstStyle/>
          <a:p>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2693759-E2D7-42F2-8B3F-1604B3245041}" type="slidenum">
              <a:rPr lang="en-US" altLang="en-US" sz="1200"/>
              <a:pPr/>
              <a:t>9</a:t>
            </a:fld>
            <a:endParaRPr lang="en-US" alt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07029C0-30DC-4289-BF41-D0574CA6E7BF}" type="slidenum">
              <a:rPr lang="en-US" altLang="en-US" sz="1200"/>
              <a:pPr/>
              <a:t>12</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C9F796-7295-41AE-A088-F7E260AFA934}"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E8A2D-78A4-4E57-AC1F-5FB415638642}" type="slidenum">
              <a:rPr lang="en-US" smtClean="0"/>
              <a:t>‹#›</a:t>
            </a:fld>
            <a:endParaRPr lang="en-US"/>
          </a:p>
        </p:txBody>
      </p:sp>
    </p:spTree>
    <p:extLst>
      <p:ext uri="{BB962C8B-B14F-4D97-AF65-F5344CB8AC3E}">
        <p14:creationId xmlns:p14="http://schemas.microsoft.com/office/powerpoint/2010/main" val="835747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9F796-7295-41AE-A088-F7E260AFA934}"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E8A2D-78A4-4E57-AC1F-5FB415638642}" type="slidenum">
              <a:rPr lang="en-US" smtClean="0"/>
              <a:t>‹#›</a:t>
            </a:fld>
            <a:endParaRPr lang="en-US"/>
          </a:p>
        </p:txBody>
      </p:sp>
    </p:spTree>
    <p:extLst>
      <p:ext uri="{BB962C8B-B14F-4D97-AF65-F5344CB8AC3E}">
        <p14:creationId xmlns:p14="http://schemas.microsoft.com/office/powerpoint/2010/main" val="2887505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9F796-7295-41AE-A088-F7E260AFA934}"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E8A2D-78A4-4E57-AC1F-5FB415638642}" type="slidenum">
              <a:rPr lang="en-US" smtClean="0"/>
              <a:t>‹#›</a:t>
            </a:fld>
            <a:endParaRPr lang="en-US"/>
          </a:p>
        </p:txBody>
      </p:sp>
    </p:spTree>
    <p:extLst>
      <p:ext uri="{BB962C8B-B14F-4D97-AF65-F5344CB8AC3E}">
        <p14:creationId xmlns:p14="http://schemas.microsoft.com/office/powerpoint/2010/main" val="65204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9F796-7295-41AE-A088-F7E260AFA934}"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E8A2D-78A4-4E57-AC1F-5FB415638642}" type="slidenum">
              <a:rPr lang="en-US" smtClean="0"/>
              <a:t>‹#›</a:t>
            </a:fld>
            <a:endParaRPr lang="en-US"/>
          </a:p>
        </p:txBody>
      </p:sp>
    </p:spTree>
    <p:extLst>
      <p:ext uri="{BB962C8B-B14F-4D97-AF65-F5344CB8AC3E}">
        <p14:creationId xmlns:p14="http://schemas.microsoft.com/office/powerpoint/2010/main" val="362618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C9F796-7295-41AE-A088-F7E260AFA934}"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E8A2D-78A4-4E57-AC1F-5FB415638642}" type="slidenum">
              <a:rPr lang="en-US" smtClean="0"/>
              <a:t>‹#›</a:t>
            </a:fld>
            <a:endParaRPr lang="en-US"/>
          </a:p>
        </p:txBody>
      </p:sp>
    </p:spTree>
    <p:extLst>
      <p:ext uri="{BB962C8B-B14F-4D97-AF65-F5344CB8AC3E}">
        <p14:creationId xmlns:p14="http://schemas.microsoft.com/office/powerpoint/2010/main" val="2676310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C9F796-7295-41AE-A088-F7E260AFA934}"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E8A2D-78A4-4E57-AC1F-5FB415638642}" type="slidenum">
              <a:rPr lang="en-US" smtClean="0"/>
              <a:t>‹#›</a:t>
            </a:fld>
            <a:endParaRPr lang="en-US"/>
          </a:p>
        </p:txBody>
      </p:sp>
    </p:spTree>
    <p:extLst>
      <p:ext uri="{BB962C8B-B14F-4D97-AF65-F5344CB8AC3E}">
        <p14:creationId xmlns:p14="http://schemas.microsoft.com/office/powerpoint/2010/main" val="303992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C9F796-7295-41AE-A088-F7E260AFA934}" type="datetimeFigureOut">
              <a:rPr lang="en-US" smtClean="0"/>
              <a:t>10/29/2015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3E8A2D-78A4-4E57-AC1F-5FB415638642}" type="slidenum">
              <a:rPr lang="en-US" smtClean="0"/>
              <a:t>‹#›</a:t>
            </a:fld>
            <a:endParaRPr lang="en-US"/>
          </a:p>
        </p:txBody>
      </p:sp>
    </p:spTree>
    <p:extLst>
      <p:ext uri="{BB962C8B-B14F-4D97-AF65-F5344CB8AC3E}">
        <p14:creationId xmlns:p14="http://schemas.microsoft.com/office/powerpoint/2010/main" val="365179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C9F796-7295-41AE-A088-F7E260AFA934}" type="datetimeFigureOut">
              <a:rPr lang="en-US" smtClean="0"/>
              <a:t>10/29/2015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3E8A2D-78A4-4E57-AC1F-5FB415638642}" type="slidenum">
              <a:rPr lang="en-US" smtClean="0"/>
              <a:t>‹#›</a:t>
            </a:fld>
            <a:endParaRPr lang="en-US"/>
          </a:p>
        </p:txBody>
      </p:sp>
    </p:spTree>
    <p:extLst>
      <p:ext uri="{BB962C8B-B14F-4D97-AF65-F5344CB8AC3E}">
        <p14:creationId xmlns:p14="http://schemas.microsoft.com/office/powerpoint/2010/main" val="405110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9F796-7295-41AE-A088-F7E260AFA934}" type="datetimeFigureOut">
              <a:rPr lang="en-US" smtClean="0"/>
              <a:t>10/29/2015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E8A2D-78A4-4E57-AC1F-5FB415638642}" type="slidenum">
              <a:rPr lang="en-US" smtClean="0"/>
              <a:t>‹#›</a:t>
            </a:fld>
            <a:endParaRPr lang="en-US"/>
          </a:p>
        </p:txBody>
      </p:sp>
    </p:spTree>
    <p:extLst>
      <p:ext uri="{BB962C8B-B14F-4D97-AF65-F5344CB8AC3E}">
        <p14:creationId xmlns:p14="http://schemas.microsoft.com/office/powerpoint/2010/main" val="2792581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C9F796-7295-41AE-A088-F7E260AFA934}"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E8A2D-78A4-4E57-AC1F-5FB415638642}" type="slidenum">
              <a:rPr lang="en-US" smtClean="0"/>
              <a:t>‹#›</a:t>
            </a:fld>
            <a:endParaRPr lang="en-US"/>
          </a:p>
        </p:txBody>
      </p:sp>
    </p:spTree>
    <p:extLst>
      <p:ext uri="{BB962C8B-B14F-4D97-AF65-F5344CB8AC3E}">
        <p14:creationId xmlns:p14="http://schemas.microsoft.com/office/powerpoint/2010/main" val="201450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C9F796-7295-41AE-A088-F7E260AFA934}"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E8A2D-78A4-4E57-AC1F-5FB415638642}" type="slidenum">
              <a:rPr lang="en-US" smtClean="0"/>
              <a:t>‹#›</a:t>
            </a:fld>
            <a:endParaRPr lang="en-US"/>
          </a:p>
        </p:txBody>
      </p:sp>
    </p:spTree>
    <p:extLst>
      <p:ext uri="{BB962C8B-B14F-4D97-AF65-F5344CB8AC3E}">
        <p14:creationId xmlns:p14="http://schemas.microsoft.com/office/powerpoint/2010/main" val="2808792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9F796-7295-41AE-A088-F7E260AFA934}" type="datetimeFigureOut">
              <a:rPr lang="en-US" smtClean="0"/>
              <a:t>10/29/2015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E8A2D-78A4-4E57-AC1F-5FB415638642}" type="slidenum">
              <a:rPr lang="en-US" smtClean="0"/>
              <a:t>‹#›</a:t>
            </a:fld>
            <a:endParaRPr lang="en-US"/>
          </a:p>
        </p:txBody>
      </p:sp>
    </p:spTree>
    <p:extLst>
      <p:ext uri="{BB962C8B-B14F-4D97-AF65-F5344CB8AC3E}">
        <p14:creationId xmlns:p14="http://schemas.microsoft.com/office/powerpoint/2010/main" val="170807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Radiation Balance and Feedbacks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18470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5900"/>
            <a:ext cx="7696200" cy="6057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1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029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r>
              <a:rPr lang="en-US" altLang="en-US" b="1" smtClean="0">
                <a:solidFill>
                  <a:srgbClr val="FFCC00"/>
                </a:solidFill>
              </a:rPr>
              <a:t>Climate Feedback Mechanisms</a:t>
            </a:r>
          </a:p>
        </p:txBody>
      </p:sp>
      <p:graphicFrame>
        <p:nvGraphicFramePr>
          <p:cNvPr id="5122" name="Object 4"/>
          <p:cNvGraphicFramePr>
            <a:graphicFrameLocks noChangeAspect="1"/>
          </p:cNvGraphicFramePr>
          <p:nvPr/>
        </p:nvGraphicFramePr>
        <p:xfrm>
          <a:off x="-6350" y="1774825"/>
          <a:ext cx="9144000" cy="5097463"/>
        </p:xfrm>
        <a:graphic>
          <a:graphicData uri="http://schemas.openxmlformats.org/presentationml/2006/ole">
            <mc:AlternateContent xmlns:mc="http://schemas.openxmlformats.org/markup-compatibility/2006">
              <mc:Choice xmlns:v="urn:schemas-microsoft-com:vml" Requires="v">
                <p:oleObj spid="_x0000_s9219" name="Photo Editor Photo" r:id="rId4" imgW="5361905" imgH="2991268" progId="MSPhotoEd.3">
                  <p:embed/>
                </p:oleObj>
              </mc:Choice>
              <mc:Fallback>
                <p:oleObj name="Photo Editor Photo" r:id="rId4" imgW="5361905" imgH="2991268"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 y="1774825"/>
                        <a:ext cx="9144000" cy="509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98678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4299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458200" cy="6693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287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71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199"/>
            <a:ext cx="7903841"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9396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33400"/>
            <a:ext cx="6629400" cy="6021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695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76200"/>
            <a:ext cx="8423564"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2499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21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12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New - Old</a:t>
            </a:r>
            <a:endParaRPr lang="en-US" dirty="0"/>
          </a:p>
        </p:txBody>
      </p:sp>
      <p:sp>
        <p:nvSpPr>
          <p:cNvPr id="3" name="Content Placeholder 2"/>
          <p:cNvSpPr>
            <a:spLocks noGrp="1"/>
          </p:cNvSpPr>
          <p:nvPr>
            <p:ph idx="1"/>
          </p:nvPr>
        </p:nvSpPr>
        <p:spPr/>
        <p:txBody>
          <a:bodyPr/>
          <a:lstStyle/>
          <a:p>
            <a:r>
              <a:rPr lang="en-US" dirty="0" smtClean="0"/>
              <a:t>Absorbed by atmosphere 79/67 = 18% increase</a:t>
            </a:r>
          </a:p>
          <a:p>
            <a:r>
              <a:rPr lang="en-US" dirty="0" smtClean="0"/>
              <a:t>Reflected by Surface   24/30 = 20% decrease</a:t>
            </a:r>
          </a:p>
          <a:p>
            <a:r>
              <a:rPr lang="en-US" dirty="0" smtClean="0"/>
              <a:t>Total reflection = 107/100 = 7% decrease</a:t>
            </a:r>
          </a:p>
          <a:p>
            <a:r>
              <a:rPr lang="en-US" dirty="0" smtClean="0"/>
              <a:t>“Back Radiation” = 342/324 = 5% increase go more “global warming”</a:t>
            </a:r>
            <a:endParaRPr lang="en-US" dirty="0"/>
          </a:p>
        </p:txBody>
      </p:sp>
    </p:spTree>
    <p:extLst>
      <p:ext uri="{BB962C8B-B14F-4D97-AF65-F5344CB8AC3E}">
        <p14:creationId xmlns:p14="http://schemas.microsoft.com/office/powerpoint/2010/main" val="2746846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8024813" y="-5476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endParaRPr lang="en-US" altLang="en-US" sz="2400">
              <a:solidFill>
                <a:srgbClr val="FFFFFF"/>
              </a:solidFill>
            </a:endParaRPr>
          </a:p>
        </p:txBody>
      </p:sp>
      <p:sp>
        <p:nvSpPr>
          <p:cNvPr id="17411" name="Text Box 3"/>
          <p:cNvSpPr txBox="1">
            <a:spLocks noChangeArrowheads="1"/>
          </p:cNvSpPr>
          <p:nvPr/>
        </p:nvSpPr>
        <p:spPr bwMode="auto">
          <a:xfrm>
            <a:off x="280988" y="5503863"/>
            <a:ext cx="8939212"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en-US" sz="2400">
                <a:solidFill>
                  <a:srgbClr val="000000"/>
                </a:solidFill>
              </a:rPr>
              <a:t>In a warming climate, water vapor plays a major role in a  positive feedback loop that amplifies global climate change.                                                               (</a:t>
            </a:r>
            <a:r>
              <a:rPr lang="en-US" altLang="en-US" sz="2000" i="1">
                <a:solidFill>
                  <a:srgbClr val="000000"/>
                </a:solidFill>
              </a:rPr>
              <a:t>H</a:t>
            </a:r>
            <a:r>
              <a:rPr lang="en-US" altLang="en-US" sz="2000" i="1" baseline="-25000">
                <a:solidFill>
                  <a:srgbClr val="000000"/>
                </a:solidFill>
              </a:rPr>
              <a:t>2</a:t>
            </a:r>
            <a:r>
              <a:rPr lang="en-US" altLang="en-US" sz="2000" i="1">
                <a:solidFill>
                  <a:srgbClr val="000000"/>
                </a:solidFill>
              </a:rPr>
              <a:t>0</a:t>
            </a:r>
            <a:r>
              <a:rPr lang="en-US" altLang="en-US" sz="2400">
                <a:solidFill>
                  <a:srgbClr val="000000"/>
                </a:solidFill>
              </a:rPr>
              <a:t> </a:t>
            </a:r>
            <a:r>
              <a:rPr lang="en-US" altLang="en-US" sz="2000" i="1">
                <a:solidFill>
                  <a:srgbClr val="000000"/>
                </a:solidFill>
              </a:rPr>
              <a:t>responds to changes in climate, but it doesn’t drive climate change)</a:t>
            </a:r>
          </a:p>
          <a:p>
            <a:pPr>
              <a:spcBef>
                <a:spcPct val="50000"/>
              </a:spcBef>
            </a:pPr>
            <a:endParaRPr lang="en-US" altLang="en-US" sz="2400">
              <a:solidFill>
                <a:srgbClr val="000000"/>
              </a:solidFill>
            </a:endParaRPr>
          </a:p>
        </p:txBody>
      </p:sp>
      <p:sp>
        <p:nvSpPr>
          <p:cNvPr id="17412" name="Text Box 4"/>
          <p:cNvSpPr txBox="1">
            <a:spLocks noChangeArrowheads="1"/>
          </p:cNvSpPr>
          <p:nvPr/>
        </p:nvSpPr>
        <p:spPr bwMode="auto">
          <a:xfrm>
            <a:off x="231775" y="255588"/>
            <a:ext cx="8470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100000"/>
              </a:spcBef>
            </a:pPr>
            <a:r>
              <a:rPr lang="en-US" altLang="en-US" sz="3200" b="1">
                <a:solidFill>
                  <a:srgbClr val="000000"/>
                </a:solidFill>
              </a:rPr>
              <a:t>One way to think about Climate Change     is an intensification of the water cycle</a:t>
            </a:r>
          </a:p>
        </p:txBody>
      </p:sp>
      <p:sp>
        <p:nvSpPr>
          <p:cNvPr id="17413" name="Text Box 6"/>
          <p:cNvSpPr txBox="1">
            <a:spLocks noChangeArrowheads="1"/>
          </p:cNvSpPr>
          <p:nvPr/>
        </p:nvSpPr>
        <p:spPr bwMode="auto">
          <a:xfrm>
            <a:off x="5319713" y="1689100"/>
            <a:ext cx="370840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500">
                <a:solidFill>
                  <a:srgbClr val="000000"/>
                </a:solidFill>
              </a:rPr>
              <a:t>As the temperature of the atmosphere rises, more water is evaporated from ground storage (rivers, oceans, reservoirs, soil). Because the air is warmer, the relative humidity can be higher, and the atmosphere can 'hold' more water vapor. As a greenhouse gas, the higher concentration of water vapor  is then able to absorb more thermal IR energy radiated from the Earth, thus further warming the atmosphere. The warmer atmosphere can then hold more water vapor and so on and so on. This is referred to as a 'positive feedback loop'. </a:t>
            </a:r>
          </a:p>
        </p:txBody>
      </p:sp>
      <p:pic>
        <p:nvPicPr>
          <p:cNvPr id="174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12863"/>
            <a:ext cx="4786313"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47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18478"/>
            <a:ext cx="6980738"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09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38200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05000" y="228600"/>
            <a:ext cx="5486400" cy="954107"/>
          </a:xfrm>
          <a:prstGeom prst="rect">
            <a:avLst/>
          </a:prstGeom>
          <a:noFill/>
        </p:spPr>
        <p:txBody>
          <a:bodyPr wrap="square" rtlCol="0">
            <a:spAutoFit/>
          </a:bodyPr>
          <a:lstStyle/>
          <a:p>
            <a:r>
              <a:rPr lang="en-US" sz="2800" dirty="0" smtClean="0"/>
              <a:t>No Evidence of “recent” increasing cloud cover</a:t>
            </a:r>
            <a:endParaRPr lang="en-US" sz="2800" dirty="0"/>
          </a:p>
        </p:txBody>
      </p:sp>
    </p:spTree>
    <p:extLst>
      <p:ext uri="{BB962C8B-B14F-4D97-AF65-F5344CB8AC3E}">
        <p14:creationId xmlns:p14="http://schemas.microsoft.com/office/powerpoint/2010/main" val="992278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373063"/>
            <a:ext cx="89154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a:solidFill>
                  <a:srgbClr val="0070C0"/>
                </a:solidFill>
              </a:rPr>
              <a:t>Observed warming is consistent with observed changes:</a:t>
            </a:r>
          </a:p>
          <a:p>
            <a:pPr eaLnBrk="1" hangingPunct="1"/>
            <a:endParaRPr lang="en-US" altLang="en-US" sz="2000">
              <a:solidFill>
                <a:srgbClr val="000000"/>
              </a:solidFill>
            </a:endParaRPr>
          </a:p>
        </p:txBody>
      </p:sp>
      <p:sp>
        <p:nvSpPr>
          <p:cNvPr id="2" name="TextBox 1"/>
          <p:cNvSpPr txBox="1">
            <a:spLocks noChangeArrowheads="1"/>
          </p:cNvSpPr>
          <p:nvPr/>
        </p:nvSpPr>
        <p:spPr bwMode="auto">
          <a:xfrm>
            <a:off x="609600" y="4038600"/>
            <a:ext cx="832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a:solidFill>
                  <a:srgbClr val="000000"/>
                </a:solidFill>
              </a:rPr>
              <a:t>The duration of ice cover on lakes decreased by about 2 weeks over    </a:t>
            </a:r>
          </a:p>
          <a:p>
            <a:pPr eaLnBrk="1" hangingPunct="1"/>
            <a:r>
              <a:rPr lang="en-US" altLang="en-US" sz="2000">
                <a:solidFill>
                  <a:srgbClr val="000000"/>
                </a:solidFill>
              </a:rPr>
              <a:t>the 20th century in mid- and high latitudes of the Northern Hemisphere.</a:t>
            </a:r>
          </a:p>
        </p:txBody>
      </p:sp>
      <p:sp>
        <p:nvSpPr>
          <p:cNvPr id="5" name="TextBox 4"/>
          <p:cNvSpPr txBox="1">
            <a:spLocks noChangeArrowheads="1"/>
          </p:cNvSpPr>
          <p:nvPr/>
        </p:nvSpPr>
        <p:spPr bwMode="auto">
          <a:xfrm>
            <a:off x="609600" y="990600"/>
            <a:ext cx="5895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a:solidFill>
                  <a:srgbClr val="000000"/>
                </a:solidFill>
              </a:rPr>
              <a:t>There is a widespread retreat of nonpolar glaciers.</a:t>
            </a:r>
          </a:p>
        </p:txBody>
      </p:sp>
      <p:sp>
        <p:nvSpPr>
          <p:cNvPr id="6" name="TextBox 5"/>
          <p:cNvSpPr txBox="1">
            <a:spLocks noChangeArrowheads="1"/>
          </p:cNvSpPr>
          <p:nvPr/>
        </p:nvSpPr>
        <p:spPr bwMode="auto">
          <a:xfrm>
            <a:off x="685800" y="1524000"/>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a:solidFill>
                  <a:srgbClr val="000000"/>
                </a:solidFill>
              </a:rPr>
              <a:t>Arctic sea-ice has thinned by 40% in recent decades (summer &amp; autumn)</a:t>
            </a:r>
          </a:p>
          <a:p>
            <a:pPr eaLnBrk="1" hangingPunct="1"/>
            <a:r>
              <a:rPr lang="en-US" altLang="en-US" sz="2000">
                <a:solidFill>
                  <a:srgbClr val="000000"/>
                </a:solidFill>
              </a:rPr>
              <a:t>And decreased in extent by 15% since the 1950s in spring and summer. </a:t>
            </a:r>
          </a:p>
        </p:txBody>
      </p:sp>
      <p:sp>
        <p:nvSpPr>
          <p:cNvPr id="8" name="TextBox 7"/>
          <p:cNvSpPr txBox="1">
            <a:spLocks noChangeArrowheads="1"/>
          </p:cNvSpPr>
          <p:nvPr/>
        </p:nvSpPr>
        <p:spPr bwMode="auto">
          <a:xfrm>
            <a:off x="685800" y="2362200"/>
            <a:ext cx="8616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a:solidFill>
                  <a:srgbClr val="000000"/>
                </a:solidFill>
              </a:rPr>
              <a:t>Northern Hemisphere snow cover has decreased by 10% since the 1960s.</a:t>
            </a:r>
          </a:p>
        </p:txBody>
      </p:sp>
      <p:sp>
        <p:nvSpPr>
          <p:cNvPr id="18439" name="TextBox 9"/>
          <p:cNvSpPr txBox="1">
            <a:spLocks noChangeArrowheads="1"/>
          </p:cNvSpPr>
          <p:nvPr/>
        </p:nvSpPr>
        <p:spPr bwMode="auto">
          <a:xfrm>
            <a:off x="1295400" y="4038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1" name="Rectangle 10"/>
          <p:cNvSpPr>
            <a:spLocks noChangeArrowheads="1"/>
          </p:cNvSpPr>
          <p:nvPr/>
        </p:nvSpPr>
        <p:spPr bwMode="auto">
          <a:xfrm>
            <a:off x="685800" y="2895600"/>
            <a:ext cx="7239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a:solidFill>
                  <a:srgbClr val="000000"/>
                </a:solidFill>
              </a:rPr>
              <a:t>The growing season has lengthened by about 1 to 4 days per decade during the last 40 years in the Northern Hemisphere, especially at higher latitudes.</a:t>
            </a:r>
          </a:p>
        </p:txBody>
      </p:sp>
      <p:sp>
        <p:nvSpPr>
          <p:cNvPr id="13" name="TextBox 12"/>
          <p:cNvSpPr txBox="1">
            <a:spLocks noChangeArrowheads="1"/>
          </p:cNvSpPr>
          <p:nvPr/>
        </p:nvSpPr>
        <p:spPr bwMode="auto">
          <a:xfrm>
            <a:off x="685800" y="4992688"/>
            <a:ext cx="8189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a:solidFill>
                  <a:srgbClr val="000000"/>
                </a:solidFill>
              </a:rPr>
              <a:t>The global mean sea level has increased at an average annual rate of </a:t>
            </a:r>
          </a:p>
          <a:p>
            <a:pPr eaLnBrk="1" hangingPunct="1"/>
            <a:r>
              <a:rPr lang="en-US" altLang="en-US" sz="2000">
                <a:solidFill>
                  <a:srgbClr val="000000"/>
                </a:solidFill>
              </a:rPr>
              <a:t>1 to 2 mm during the 20th century</a:t>
            </a:r>
            <a:r>
              <a:rPr lang="en-US" altLang="en-US">
                <a:solidFill>
                  <a:srgbClr val="000000"/>
                </a:solidFill>
              </a:rPr>
              <a:t>.</a:t>
            </a:r>
          </a:p>
        </p:txBody>
      </p:sp>
    </p:spTree>
    <p:extLst>
      <p:ext uri="{BB962C8B-B14F-4D97-AF65-F5344CB8AC3E}">
        <p14:creationId xmlns:p14="http://schemas.microsoft.com/office/powerpoint/2010/main" val="2605137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b="1" smtClean="0">
                <a:solidFill>
                  <a:srgbClr val="FFCC00"/>
                </a:solidFill>
              </a:rPr>
              <a:t>Closer Look at Climate System</a:t>
            </a:r>
          </a:p>
        </p:txBody>
      </p:sp>
      <p:pic>
        <p:nvPicPr>
          <p:cNvPr id="46083" name="Picture 3" descr="compon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52575"/>
            <a:ext cx="762000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65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359</Words>
  <Application>Microsoft Office PowerPoint</Application>
  <PresentationFormat>On-screen Show (4:3)</PresentationFormat>
  <Paragraphs>25</Paragraphs>
  <Slides>17</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Photo Editor Photo</vt:lpstr>
      <vt:lpstr>Radiation Balance and Feedbacks</vt:lpstr>
      <vt:lpstr>PowerPoint Presentation</vt:lpstr>
      <vt:lpstr>PowerPoint Presentation</vt:lpstr>
      <vt:lpstr>Differences New - Old</vt:lpstr>
      <vt:lpstr>PowerPoint Presentation</vt:lpstr>
      <vt:lpstr>PowerPoint Presentation</vt:lpstr>
      <vt:lpstr>PowerPoint Presentation</vt:lpstr>
      <vt:lpstr>PowerPoint Presentation</vt:lpstr>
      <vt:lpstr>Closer Look at Climate System</vt:lpstr>
      <vt:lpstr>PowerPoint Presentation</vt:lpstr>
      <vt:lpstr>PowerPoint Presentation</vt:lpstr>
      <vt:lpstr>Climate Feedback Mechanisms</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Nuts</dc:creator>
  <cp:lastModifiedBy>Dr. Nuts</cp:lastModifiedBy>
  <cp:revision>6</cp:revision>
  <dcterms:created xsi:type="dcterms:W3CDTF">2015-10-29T17:57:34Z</dcterms:created>
  <dcterms:modified xsi:type="dcterms:W3CDTF">2015-10-29T18:58:25Z</dcterms:modified>
</cp:coreProperties>
</file>