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700" r:id="rId3"/>
    <p:sldMasterId id="2147483712" r:id="rId4"/>
    <p:sldMasterId id="2147483724" r:id="rId5"/>
    <p:sldMasterId id="2147483736" r:id="rId6"/>
  </p:sldMasterIdLst>
  <p:notesMasterIdLst>
    <p:notesMasterId r:id="rId20"/>
  </p:notesMasterIdLst>
  <p:sldIdLst>
    <p:sldId id="256" r:id="rId7"/>
    <p:sldId id="257" r:id="rId8"/>
    <p:sldId id="258" r:id="rId9"/>
    <p:sldId id="266" r:id="rId10"/>
    <p:sldId id="261" r:id="rId11"/>
    <p:sldId id="268" r:id="rId12"/>
    <p:sldId id="269" r:id="rId13"/>
    <p:sldId id="260" r:id="rId14"/>
    <p:sldId id="265" r:id="rId15"/>
    <p:sldId id="267" r:id="rId16"/>
    <p:sldId id="270" r:id="rId17"/>
    <p:sldId id="26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AB542-A4DE-4D6E-8588-F53203AB2381}" type="datetimeFigureOut">
              <a:rPr lang="en-US" smtClean="0"/>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CE8BF-CEF3-447C-8017-023492F2F959}" type="slidenum">
              <a:rPr lang="en-US" smtClean="0"/>
              <a:t>‹#›</a:t>
            </a:fld>
            <a:endParaRPr lang="en-US"/>
          </a:p>
        </p:txBody>
      </p:sp>
    </p:spTree>
    <p:extLst>
      <p:ext uri="{BB962C8B-B14F-4D97-AF65-F5344CB8AC3E}">
        <p14:creationId xmlns:p14="http://schemas.microsoft.com/office/powerpoint/2010/main" val="406851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A987B-E837-4906-968F-FFCFB4D5BF11}" type="slidenum">
              <a:rPr lang="en-US" altLang="en-US"/>
              <a:pPr/>
              <a:t>4</a:t>
            </a:fld>
            <a:endParaRPr lang="en-US" alt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575A0-9175-4EE8-BFA9-02E5FD121244}" type="slidenum">
              <a:rPr lang="en-US" altLang="en-US"/>
              <a:pPr/>
              <a:t>6</a:t>
            </a:fld>
            <a:endParaRPr lang="en-US" altLang="en-US"/>
          </a:p>
        </p:txBody>
      </p:sp>
      <p:sp>
        <p:nvSpPr>
          <p:cNvPr id="819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55461-B018-4C06-87BB-055CF7B1C14E}" type="slidenum">
              <a:rPr lang="en-US" altLang="en-US"/>
              <a:pPr/>
              <a:t>7</a:t>
            </a:fld>
            <a:endParaRPr lang="en-US" altLang="en-US"/>
          </a:p>
        </p:txBody>
      </p:sp>
      <p:sp>
        <p:nvSpPr>
          <p:cNvPr id="839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5B3F3-62DB-4075-8D85-879A1352D639}" type="slidenum">
              <a:rPr lang="en-US" altLang="en-US"/>
              <a:pPr/>
              <a:t>9</a:t>
            </a:fld>
            <a:endParaRPr lang="en-US" altLang="en-US"/>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2B0A-9539-488B-AF7C-2E73D9DE0647}" type="slidenum">
              <a:rPr lang="en-US" altLang="en-US"/>
              <a:pPr/>
              <a:t>10</a:t>
            </a:fld>
            <a:endParaRPr lang="en-US" altLang="en-US"/>
          </a:p>
        </p:txBody>
      </p:sp>
      <p:sp>
        <p:nvSpPr>
          <p:cNvPr id="798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FBB92D3-6E9E-4062-972B-518B8707A47F}" type="slidenum">
              <a:rPr lang="en-US" altLang="en-US"/>
              <a:pPr/>
              <a:t>‹#›</a:t>
            </a:fld>
            <a:endParaRPr lang="en-US" altLang="en-US"/>
          </a:p>
        </p:txBody>
      </p:sp>
    </p:spTree>
    <p:extLst>
      <p:ext uri="{BB962C8B-B14F-4D97-AF65-F5344CB8AC3E}">
        <p14:creationId xmlns:p14="http://schemas.microsoft.com/office/powerpoint/2010/main" val="325861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970DE82-2D9E-40B5-897C-49E93F947071}" type="datetimeFigureOut">
              <a:rPr lang="en-US" smtClean="0"/>
              <a:t>4/22/2014</a:t>
            </a:fld>
            <a:endParaRPr lang="en-US"/>
          </a:p>
        </p:txBody>
      </p:sp>
      <p:sp>
        <p:nvSpPr>
          <p:cNvPr id="17" name="Slide Number Placeholder 16"/>
          <p:cNvSpPr>
            <a:spLocks noGrp="1"/>
          </p:cNvSpPr>
          <p:nvPr>
            <p:ph type="sldNum" sz="quarter" idx="11"/>
          </p:nvPr>
        </p:nvSpPr>
        <p:spPr/>
        <p:txBody>
          <a:bodyPr/>
          <a:lstStyle/>
          <a:p>
            <a:fld id="{C87AD401-04EE-4113-860D-AEB6D7FB984D}"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5"/>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0970DE82-2D9E-40B5-897C-49E93F947071}" type="datetimeFigureOut">
              <a:rPr lang="en-US" smtClean="0"/>
              <a:t>4/22/2014</a:t>
            </a:fld>
            <a:endParaRPr lang="en-US"/>
          </a:p>
        </p:txBody>
      </p:sp>
      <p:sp>
        <p:nvSpPr>
          <p:cNvPr id="14" name="Slide Number Placeholder 13"/>
          <p:cNvSpPr>
            <a:spLocks noGrp="1"/>
          </p:cNvSpPr>
          <p:nvPr>
            <p:ph type="sldNum" sz="quarter" idx="11"/>
          </p:nvPr>
        </p:nvSpPr>
        <p:spPr/>
        <p:txBody>
          <a:bodyPr/>
          <a:lstStyle/>
          <a:p>
            <a:fld id="{C87AD401-04EE-4113-860D-AEB6D7FB984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6"/>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7"/>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0970DE82-2D9E-40B5-897C-49E93F947071}" type="datetimeFigureOut">
              <a:rPr lang="en-US" smtClean="0"/>
              <a:t>4/22/2014</a:t>
            </a:fld>
            <a:endParaRPr lang="en-US"/>
          </a:p>
        </p:txBody>
      </p:sp>
      <p:sp>
        <p:nvSpPr>
          <p:cNvPr id="16" name="Slide Number Placeholder 15"/>
          <p:cNvSpPr>
            <a:spLocks noGrp="1"/>
          </p:cNvSpPr>
          <p:nvPr>
            <p:ph type="sldNum" sz="quarter" idx="11"/>
          </p:nvPr>
        </p:nvSpPr>
        <p:spPr/>
        <p:txBody>
          <a:bodyPr/>
          <a:lstStyle/>
          <a:p>
            <a:fld id="{C87AD401-04EE-4113-860D-AEB6D7FB984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970DE82-2D9E-40B5-897C-49E93F947071}" type="datetimeFigureOut">
              <a:rPr lang="en-US" smtClean="0"/>
              <a:t>4/22/2014</a:t>
            </a:fld>
            <a:endParaRPr lang="en-US"/>
          </a:p>
        </p:txBody>
      </p:sp>
      <p:sp>
        <p:nvSpPr>
          <p:cNvPr id="8" name="Slide Number Placeholder 7"/>
          <p:cNvSpPr>
            <a:spLocks noGrp="1"/>
          </p:cNvSpPr>
          <p:nvPr>
            <p:ph type="sldNum" sz="quarter" idx="11"/>
          </p:nvPr>
        </p:nvSpPr>
        <p:spPr/>
        <p:txBody>
          <a:bodyPr/>
          <a:lstStyle/>
          <a:p>
            <a:fld id="{C87AD401-04EE-4113-860D-AEB6D7FB984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970DE82-2D9E-40B5-897C-49E93F947071}" type="datetimeFigureOut">
              <a:rPr lang="en-US" smtClean="0"/>
              <a:t>4/22/2014</a:t>
            </a:fld>
            <a:endParaRPr lang="en-US"/>
          </a:p>
        </p:txBody>
      </p:sp>
      <p:sp>
        <p:nvSpPr>
          <p:cNvPr id="19" name="Slide Number Placeholder 18"/>
          <p:cNvSpPr>
            <a:spLocks noGrp="1"/>
          </p:cNvSpPr>
          <p:nvPr>
            <p:ph type="sldNum" sz="quarter" idx="16"/>
          </p:nvPr>
        </p:nvSpPr>
        <p:spPr/>
        <p:txBody>
          <a:bodyPr/>
          <a:lstStyle/>
          <a:p>
            <a:fld id="{C87AD401-04EE-4113-860D-AEB6D7FB984D}"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0970DE82-2D9E-40B5-897C-49E93F947071}" type="datetimeFigureOut">
              <a:rPr lang="en-US" smtClean="0"/>
              <a:t>4/22/2014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C87AD401-04EE-4113-860D-AEB6D7FB984D}"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FBB92D3-6E9E-4062-972B-518B8707A47F}" type="slidenum">
              <a:rPr lang="en-US" altLang="en-US"/>
              <a:pPr/>
              <a:t>‹#›</a:t>
            </a:fld>
            <a:endParaRPr lang="en-US" altLang="en-US"/>
          </a:p>
        </p:txBody>
      </p:sp>
    </p:spTree>
    <p:extLst>
      <p:ext uri="{BB962C8B-B14F-4D97-AF65-F5344CB8AC3E}">
        <p14:creationId xmlns:p14="http://schemas.microsoft.com/office/powerpoint/2010/main" val="3258613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970DE82-2D9E-40B5-897C-49E93F947071}" type="datetimeFigureOut">
              <a:rPr lang="en-US" smtClean="0"/>
              <a:t>4/22/2014</a:t>
            </a:fld>
            <a:endParaRPr lang="en-US"/>
          </a:p>
        </p:txBody>
      </p:sp>
      <p:sp>
        <p:nvSpPr>
          <p:cNvPr id="17" name="Slide Number Placeholder 16"/>
          <p:cNvSpPr>
            <a:spLocks noGrp="1"/>
          </p:cNvSpPr>
          <p:nvPr>
            <p:ph type="sldNum" sz="quarter" idx="11"/>
          </p:nvPr>
        </p:nvSpPr>
        <p:spPr/>
        <p:txBody>
          <a:bodyPr/>
          <a:lstStyle/>
          <a:p>
            <a:fld id="{C87AD401-04EE-4113-860D-AEB6D7FB984D}"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5"/>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0970DE82-2D9E-40B5-897C-49E93F947071}" type="datetimeFigureOut">
              <a:rPr lang="en-US" smtClean="0"/>
              <a:t>4/22/2014</a:t>
            </a:fld>
            <a:endParaRPr lang="en-US"/>
          </a:p>
        </p:txBody>
      </p:sp>
      <p:sp>
        <p:nvSpPr>
          <p:cNvPr id="14" name="Slide Number Placeholder 13"/>
          <p:cNvSpPr>
            <a:spLocks noGrp="1"/>
          </p:cNvSpPr>
          <p:nvPr>
            <p:ph type="sldNum" sz="quarter" idx="11"/>
          </p:nvPr>
        </p:nvSpPr>
        <p:spPr/>
        <p:txBody>
          <a:bodyPr/>
          <a:lstStyle/>
          <a:p>
            <a:fld id="{C87AD401-04EE-4113-860D-AEB6D7FB984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6"/>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7"/>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0970DE82-2D9E-40B5-897C-49E93F947071}" type="datetimeFigureOut">
              <a:rPr lang="en-US" smtClean="0"/>
              <a:t>4/22/2014</a:t>
            </a:fld>
            <a:endParaRPr lang="en-US"/>
          </a:p>
        </p:txBody>
      </p:sp>
      <p:sp>
        <p:nvSpPr>
          <p:cNvPr id="16" name="Slide Number Placeholder 15"/>
          <p:cNvSpPr>
            <a:spLocks noGrp="1"/>
          </p:cNvSpPr>
          <p:nvPr>
            <p:ph type="sldNum" sz="quarter" idx="11"/>
          </p:nvPr>
        </p:nvSpPr>
        <p:spPr/>
        <p:txBody>
          <a:bodyPr/>
          <a:lstStyle/>
          <a:p>
            <a:fld id="{C87AD401-04EE-4113-860D-AEB6D7FB984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970DE82-2D9E-40B5-897C-49E93F947071}" type="datetimeFigureOut">
              <a:rPr lang="en-US" smtClean="0"/>
              <a:t>4/22/2014</a:t>
            </a:fld>
            <a:endParaRPr lang="en-US"/>
          </a:p>
        </p:txBody>
      </p:sp>
      <p:sp>
        <p:nvSpPr>
          <p:cNvPr id="8" name="Slide Number Placeholder 7"/>
          <p:cNvSpPr>
            <a:spLocks noGrp="1"/>
          </p:cNvSpPr>
          <p:nvPr>
            <p:ph type="sldNum" sz="quarter" idx="11"/>
          </p:nvPr>
        </p:nvSpPr>
        <p:spPr/>
        <p:txBody>
          <a:bodyPr/>
          <a:lstStyle/>
          <a:p>
            <a:fld id="{C87AD401-04EE-4113-860D-AEB6D7FB984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970DE82-2D9E-40B5-897C-49E93F947071}" type="datetimeFigureOut">
              <a:rPr lang="en-US" smtClean="0"/>
              <a:t>4/22/2014</a:t>
            </a:fld>
            <a:endParaRPr lang="en-US"/>
          </a:p>
        </p:txBody>
      </p:sp>
      <p:sp>
        <p:nvSpPr>
          <p:cNvPr id="19" name="Slide Number Placeholder 18"/>
          <p:cNvSpPr>
            <a:spLocks noGrp="1"/>
          </p:cNvSpPr>
          <p:nvPr>
            <p:ph type="sldNum" sz="quarter" idx="16"/>
          </p:nvPr>
        </p:nvSpPr>
        <p:spPr/>
        <p:txBody>
          <a:bodyPr/>
          <a:lstStyle/>
          <a:p>
            <a:fld id="{C87AD401-04EE-4113-860D-AEB6D7FB984D}"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0970DE82-2D9E-40B5-897C-49E93F947071}" type="datetimeFigureOut">
              <a:rPr lang="en-US" smtClean="0"/>
              <a:t>4/22/2014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C87AD401-04EE-4113-860D-AEB6D7FB984D}"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970DE82-2D9E-40B5-897C-49E93F947071}" type="datetimeFigureOut">
              <a:rPr lang="en-US" smtClean="0"/>
              <a:t>4/22/2014</a:t>
            </a:fld>
            <a:endParaRPr lang="en-US"/>
          </a:p>
        </p:txBody>
      </p:sp>
      <p:sp>
        <p:nvSpPr>
          <p:cNvPr id="17" name="Slide Number Placeholder 16"/>
          <p:cNvSpPr>
            <a:spLocks noGrp="1"/>
          </p:cNvSpPr>
          <p:nvPr>
            <p:ph type="sldNum" sz="quarter" idx="11"/>
          </p:nvPr>
        </p:nvSpPr>
        <p:spPr/>
        <p:txBody>
          <a:bodyPr/>
          <a:lstStyle/>
          <a:p>
            <a:fld id="{C87AD401-04EE-4113-860D-AEB6D7FB984D}"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5"/>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0970DE82-2D9E-40B5-897C-49E93F947071}" type="datetimeFigureOut">
              <a:rPr lang="en-US" smtClean="0"/>
              <a:t>4/22/2014</a:t>
            </a:fld>
            <a:endParaRPr lang="en-US"/>
          </a:p>
        </p:txBody>
      </p:sp>
      <p:sp>
        <p:nvSpPr>
          <p:cNvPr id="14" name="Slide Number Placeholder 13"/>
          <p:cNvSpPr>
            <a:spLocks noGrp="1"/>
          </p:cNvSpPr>
          <p:nvPr>
            <p:ph type="sldNum" sz="quarter" idx="11"/>
          </p:nvPr>
        </p:nvSpPr>
        <p:spPr/>
        <p:txBody>
          <a:bodyPr/>
          <a:lstStyle/>
          <a:p>
            <a:fld id="{C87AD401-04EE-4113-860D-AEB6D7FB984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6"/>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70DE82-2D9E-40B5-897C-49E93F947071}"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AD401-04EE-4113-860D-AEB6D7FB984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0970DE82-2D9E-40B5-897C-49E93F947071}" type="datetimeFigureOut">
              <a:rPr lang="en-US" smtClean="0"/>
              <a:t>4/22/2014</a:t>
            </a:fld>
            <a:endParaRPr lang="en-US"/>
          </a:p>
        </p:txBody>
      </p:sp>
      <p:sp>
        <p:nvSpPr>
          <p:cNvPr id="12" name="Slide Number Placeholder 11"/>
          <p:cNvSpPr>
            <a:spLocks noGrp="1"/>
          </p:cNvSpPr>
          <p:nvPr>
            <p:ph type="sldNum" sz="quarter" idx="17"/>
          </p:nvPr>
        </p:nvSpPr>
        <p:spPr/>
        <p:txBody>
          <a:bodyPr/>
          <a:lstStyle/>
          <a:p>
            <a:fld id="{C87AD401-04EE-4113-860D-AEB6D7FB984D}"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0970DE82-2D9E-40B5-897C-49E93F947071}" type="datetimeFigureOut">
              <a:rPr lang="en-US" smtClean="0"/>
              <a:t>4/22/2014</a:t>
            </a:fld>
            <a:endParaRPr lang="en-US"/>
          </a:p>
        </p:txBody>
      </p:sp>
      <p:sp>
        <p:nvSpPr>
          <p:cNvPr id="16" name="Slide Number Placeholder 15"/>
          <p:cNvSpPr>
            <a:spLocks noGrp="1"/>
          </p:cNvSpPr>
          <p:nvPr>
            <p:ph type="sldNum" sz="quarter" idx="11"/>
          </p:nvPr>
        </p:nvSpPr>
        <p:spPr/>
        <p:txBody>
          <a:bodyPr/>
          <a:lstStyle/>
          <a:p>
            <a:fld id="{C87AD401-04EE-4113-860D-AEB6D7FB984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970DE82-2D9E-40B5-897C-49E93F947071}" type="datetimeFigureOut">
              <a:rPr lang="en-US" smtClean="0"/>
              <a:t>4/22/2014</a:t>
            </a:fld>
            <a:endParaRPr lang="en-US"/>
          </a:p>
        </p:txBody>
      </p:sp>
      <p:sp>
        <p:nvSpPr>
          <p:cNvPr id="8" name="Slide Number Placeholder 7"/>
          <p:cNvSpPr>
            <a:spLocks noGrp="1"/>
          </p:cNvSpPr>
          <p:nvPr>
            <p:ph type="sldNum" sz="quarter" idx="11"/>
          </p:nvPr>
        </p:nvSpPr>
        <p:spPr/>
        <p:txBody>
          <a:bodyPr/>
          <a:lstStyle/>
          <a:p>
            <a:fld id="{C87AD401-04EE-4113-860D-AEB6D7FB984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970DE82-2D9E-40B5-897C-49E93F947071}" type="datetimeFigureOut">
              <a:rPr lang="en-US" smtClean="0"/>
              <a:t>4/22/2014</a:t>
            </a:fld>
            <a:endParaRPr lang="en-US"/>
          </a:p>
        </p:txBody>
      </p:sp>
      <p:sp>
        <p:nvSpPr>
          <p:cNvPr id="19" name="Slide Number Placeholder 18"/>
          <p:cNvSpPr>
            <a:spLocks noGrp="1"/>
          </p:cNvSpPr>
          <p:nvPr>
            <p:ph type="sldNum" sz="quarter" idx="16"/>
          </p:nvPr>
        </p:nvSpPr>
        <p:spPr/>
        <p:txBody>
          <a:bodyPr/>
          <a:lstStyle/>
          <a:p>
            <a:fld id="{C87AD401-04EE-4113-860D-AEB6D7FB984D}"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0970DE82-2D9E-40B5-897C-49E93F947071}" type="datetimeFigureOut">
              <a:rPr lang="en-US" smtClean="0"/>
              <a:t>4/22/2014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C87AD401-04EE-4113-860D-AEB6D7FB984D}"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70DE82-2D9E-40B5-897C-49E93F947071}" type="datetimeFigureOut">
              <a:rPr lang="en-US" smtClean="0"/>
              <a:t>4/22/2014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87AD401-04EE-4113-860D-AEB6D7FB98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87AD401-04EE-4113-860D-AEB6D7FB984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70DE82-2D9E-40B5-897C-49E93F947071}" type="datetimeFigureOut">
              <a:rPr lang="en-US" smtClean="0"/>
              <a:t>4/22/2014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87AD401-04EE-4113-860D-AEB6D7FB984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70DE82-2D9E-40B5-897C-49E93F947071}"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970DE82-2D9E-40B5-897C-49E93F947071}" type="datetimeFigureOut">
              <a:rPr lang="en-US" smtClean="0"/>
              <a:t>4/22/2014</a:t>
            </a:fld>
            <a:endParaRPr lang="en-US"/>
          </a:p>
        </p:txBody>
      </p:sp>
      <p:sp>
        <p:nvSpPr>
          <p:cNvPr id="10" name="Slide Number Placeholder 9"/>
          <p:cNvSpPr>
            <a:spLocks noGrp="1"/>
          </p:cNvSpPr>
          <p:nvPr>
            <p:ph type="sldNum" sz="quarter" idx="16"/>
          </p:nvPr>
        </p:nvSpPr>
        <p:spPr/>
        <p:txBody>
          <a:bodyPr rtlCol="0"/>
          <a:lstStyle/>
          <a:p>
            <a:fld id="{C87AD401-04EE-4113-860D-AEB6D7FB984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970DE82-2D9E-40B5-897C-49E93F947071}" type="datetimeFigureOut">
              <a:rPr lang="en-US" smtClean="0"/>
              <a:t>4/22/2014</a:t>
            </a:fld>
            <a:endParaRPr lang="en-US"/>
          </a:p>
        </p:txBody>
      </p:sp>
      <p:sp>
        <p:nvSpPr>
          <p:cNvPr id="12" name="Slide Number Placeholder 11"/>
          <p:cNvSpPr>
            <a:spLocks noGrp="1"/>
          </p:cNvSpPr>
          <p:nvPr>
            <p:ph type="sldNum" sz="quarter" idx="16"/>
          </p:nvPr>
        </p:nvSpPr>
        <p:spPr/>
        <p:txBody>
          <a:bodyPr rtlCol="0"/>
          <a:lstStyle/>
          <a:p>
            <a:fld id="{C87AD401-04EE-4113-860D-AEB6D7FB984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70DE82-2D9E-40B5-897C-49E93F947071}"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87AD401-04EE-4113-860D-AEB6D7FB984D}"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0DE82-2D9E-40B5-897C-49E93F947071}"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87AD401-04EE-4113-860D-AEB6D7FB984D}"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70DE82-2D9E-40B5-897C-49E93F947071}"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87AD401-04EE-4113-860D-AEB6D7FB984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970DE82-2D9E-40B5-897C-49E93F947071}" type="datetimeFigureOut">
              <a:rPr lang="en-US" smtClean="0"/>
              <a:t>4/22/2014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87AD401-04EE-4113-860D-AEB6D7FB984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87AD401-04EE-4113-860D-AEB6D7FB984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970DE82-2D9E-40B5-897C-49E93F947071}" type="datetimeFigureOut">
              <a:rPr lang="en-US" smtClean="0"/>
              <a:t>4/22/2014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87AD401-04EE-4113-860D-AEB6D7FB98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0DE82-2D9E-40B5-897C-49E93F947071}"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87AD401-04EE-4113-860D-AEB6D7FB98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70DE82-2D9E-40B5-897C-49E93F947071}"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70DE82-2D9E-40B5-897C-49E93F947071}"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70DE82-2D9E-40B5-897C-49E93F947071}"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0DE82-2D9E-40B5-897C-49E93F947071}"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70DE82-2D9E-40B5-897C-49E93F947071}"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70DE82-2D9E-40B5-897C-49E93F947071}"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70DE82-2D9E-40B5-897C-49E93F947071}"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970DE82-2D9E-40B5-897C-49E93F947071}"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AD401-04EE-4113-860D-AEB6D7FB98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70DE82-2D9E-40B5-897C-49E93F947071}"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AD401-04EE-4113-860D-AEB6D7FB984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0DE82-2D9E-40B5-897C-49E93F947071}"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AD401-04EE-4113-860D-AEB6D7FB984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970DE82-2D9E-40B5-897C-49E93F947071}" type="datetimeFigureOut">
              <a:rPr lang="en-US" smtClean="0"/>
              <a:t>4/22/2014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87AD401-04EE-4113-860D-AEB6D7FB984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0970DE82-2D9E-40B5-897C-49E93F947071}" type="datetimeFigureOut">
              <a:rPr lang="en-US" smtClean="0"/>
              <a:t>4/22/2014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87AD401-04EE-4113-860D-AEB6D7FB984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0970DE82-2D9E-40B5-897C-49E93F947071}" type="datetimeFigureOut">
              <a:rPr lang="en-US" smtClean="0"/>
              <a:t>4/22/2014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87AD401-04EE-4113-860D-AEB6D7FB984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0970DE82-2D9E-40B5-897C-49E93F947071}" type="datetimeFigureOut">
              <a:rPr lang="en-US" smtClean="0"/>
              <a:t>4/22/2014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87AD401-04EE-4113-860D-AEB6D7FB984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70DE82-2D9E-40B5-897C-49E93F947071}" type="datetimeFigureOut">
              <a:rPr lang="en-US" smtClean="0"/>
              <a:t>4/22/2014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87AD401-04EE-4113-860D-AEB6D7FB98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970DE82-2D9E-40B5-897C-49E93F947071}" type="datetimeFigureOut">
              <a:rPr lang="en-US" smtClean="0"/>
              <a:t>4/22/2014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87AD401-04EE-4113-860D-AEB6D7FB98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Local Danger</a:t>
            </a:r>
            <a:endParaRPr lang="en-US" dirty="0"/>
          </a:p>
        </p:txBody>
      </p:sp>
      <p:sp>
        <p:nvSpPr>
          <p:cNvPr id="3" name="Subtitle 2"/>
          <p:cNvSpPr>
            <a:spLocks noGrp="1"/>
          </p:cNvSpPr>
          <p:nvPr>
            <p:ph type="subTitle" idx="1"/>
          </p:nvPr>
        </p:nvSpPr>
        <p:spPr/>
        <p:txBody>
          <a:bodyPr/>
          <a:lstStyle/>
          <a:p>
            <a:r>
              <a:rPr lang="en-US" dirty="0" smtClean="0"/>
              <a:t>And the Mag ~9.0 event in January 1700</a:t>
            </a:r>
            <a:endParaRPr lang="en-US" dirty="0"/>
          </a:p>
        </p:txBody>
      </p:sp>
    </p:spTree>
    <p:extLst>
      <p:ext uri="{BB962C8B-B14F-4D97-AF65-F5344CB8AC3E}">
        <p14:creationId xmlns:p14="http://schemas.microsoft.com/office/powerpoint/2010/main" val="409833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0"/>
            <a:ext cx="8229600" cy="1066800"/>
          </a:xfrm>
        </p:spPr>
        <p:txBody>
          <a:bodyPr anchor="t"/>
          <a:lstStyle/>
          <a:p>
            <a:pPr algn="l"/>
            <a:r>
              <a:rPr lang="en-US" altLang="en-US" sz="3200"/>
              <a:t>SUBDUCTION ZONE EARTHQUAKES</a:t>
            </a:r>
            <a:br>
              <a:rPr lang="en-US" altLang="en-US" sz="3200"/>
            </a:br>
            <a:r>
              <a:rPr lang="en-US" altLang="en-US" sz="2400"/>
              <a:t>PACIFIC NORTHWEST</a:t>
            </a:r>
            <a:endParaRPr lang="en-US" altLang="en-US" sz="3200"/>
          </a:p>
        </p:txBody>
      </p:sp>
      <p:pic>
        <p:nvPicPr>
          <p:cNvPr id="78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197485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4" name="Text Box 6"/>
          <p:cNvSpPr txBox="1">
            <a:spLocks noChangeArrowheads="1"/>
          </p:cNvSpPr>
          <p:nvPr/>
        </p:nvSpPr>
        <p:spPr bwMode="auto">
          <a:xfrm>
            <a:off x="381000" y="1219200"/>
            <a:ext cx="5562600" cy="552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700"/>
              <a:t>Kenji Sataki found Japanese records to tsunami occurrences along the country's eastern coastline between January 27 and 28, 1700. Careful analysis of these historic tsunami records indicated that several coastal villages were damaged. </a:t>
            </a:r>
          </a:p>
          <a:p>
            <a:endParaRPr lang="en-US" altLang="en-US" sz="1700"/>
          </a:p>
          <a:p>
            <a:r>
              <a:rPr lang="en-US" altLang="en-US" sz="1700"/>
              <a:t>The following is a chronicle by the head of Miho village, 145 km southwest of Tokyo. This account tells of sea water covering land as if it were high tide.</a:t>
            </a:r>
          </a:p>
          <a:p>
            <a:endParaRPr lang="en-US" altLang="en-US" sz="1700"/>
          </a:p>
          <a:p>
            <a:r>
              <a:rPr lang="en-US" altLang="en-US" sz="1700" i="1"/>
              <a:t>"The water also went into the pine trees of Ego. The receding water went out very fast, like a big river. It came in about seven times before 10 a.m. of that day and gradually lost its power…Because the way the tide came in was so unusual, and was in fact unheard of, I advised the villagers to escape to Miho Shrine…It is said that when an earthquake happens, something like large swells result, but there was no earthquake in either the village or nearby." </a:t>
            </a:r>
          </a:p>
        </p:txBody>
      </p:sp>
    </p:spTree>
    <p:extLst>
      <p:ext uri="{BB962C8B-B14F-4D97-AF65-F5344CB8AC3E}">
        <p14:creationId xmlns:p14="http://schemas.microsoft.com/office/powerpoint/2010/main" val="4065307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1450" y="0"/>
            <a:ext cx="8801100" cy="685800"/>
          </a:xfrm>
        </p:spPr>
        <p:txBody>
          <a:bodyPr>
            <a:normAutofit/>
          </a:bodyPr>
          <a:lstStyle/>
          <a:p>
            <a:r>
              <a:rPr lang="en-US" altLang="en-US" sz="3600" b="1">
                <a:latin typeface="Arial" charset="0"/>
              </a:rPr>
              <a:t>Approximate area of rupture zone</a:t>
            </a:r>
          </a:p>
        </p:txBody>
      </p:sp>
      <p:pic>
        <p:nvPicPr>
          <p:cNvPr id="21508" name="Picture 4" descr="U:\RESEARCH\geoscied-IV\paper\sour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391400" cy="5862638"/>
          </a:xfrm>
          <a:prstGeom prst="rect">
            <a:avLst/>
          </a:prstGeom>
          <a:noFill/>
          <a:extLst>
            <a:ext uri="{909E8E84-426E-40DD-AFC4-6F175D3DCCD1}">
              <a14:hiddenFill xmlns:a14="http://schemas.microsoft.com/office/drawing/2010/main">
                <a:solidFill>
                  <a:srgbClr val="FFFFFF"/>
                </a:solidFill>
              </a14:hiddenFill>
            </a:ext>
          </a:extLst>
        </p:spPr>
      </p:pic>
      <p:sp>
        <p:nvSpPr>
          <p:cNvPr id="21509" name="Text Box 5"/>
          <p:cNvSpPr txBox="1">
            <a:spLocks noChangeArrowheads="1"/>
          </p:cNvSpPr>
          <p:nvPr/>
        </p:nvSpPr>
        <p:spPr bwMode="auto">
          <a:xfrm>
            <a:off x="5410200" y="20574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Arial" charset="0"/>
              </a:rPr>
              <a:t>Pachena Bay</a:t>
            </a:r>
          </a:p>
        </p:txBody>
      </p:sp>
    </p:spTree>
    <p:extLst>
      <p:ext uri="{BB962C8B-B14F-4D97-AF65-F5344CB8AC3E}">
        <p14:creationId xmlns:p14="http://schemas.microsoft.com/office/powerpoint/2010/main" val="399917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6250"/>
            <a:ext cx="83058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06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228600"/>
            <a:ext cx="8534400" cy="1143000"/>
          </a:xfrm>
        </p:spPr>
        <p:txBody>
          <a:bodyPr>
            <a:normAutofit/>
          </a:bodyPr>
          <a:lstStyle/>
          <a:p>
            <a:r>
              <a:rPr lang="en-US" altLang="en-US" sz="2000" b="1">
                <a:latin typeface="Arial" charset="0"/>
              </a:rPr>
              <a:t>A tsunami wave hit several locations in western Japan on January 27</a:t>
            </a:r>
            <a:r>
              <a:rPr lang="en-US" altLang="en-US" sz="2000" b="1" baseline="30000">
                <a:latin typeface="Arial" charset="0"/>
              </a:rPr>
              <a:t>th</a:t>
            </a:r>
            <a:r>
              <a:rPr lang="en-US" altLang="en-US" sz="2000" b="1">
                <a:latin typeface="Arial" charset="0"/>
              </a:rPr>
              <a:t> 1700.  </a:t>
            </a:r>
            <a:r>
              <a:rPr lang="en-CA" altLang="en-US" sz="2000" b="1">
                <a:latin typeface="Arial" charset="0"/>
              </a:rPr>
              <a:t>There is no record of a corresponding earthquake occurring near to Japan, or anywhere else around the Pacific Ocean</a:t>
            </a:r>
            <a:endParaRPr lang="en-US" altLang="en-US" sz="2000" b="1">
              <a:latin typeface="Arial" charset="0"/>
            </a:endParaRPr>
          </a:p>
        </p:txBody>
      </p:sp>
      <p:pic>
        <p:nvPicPr>
          <p:cNvPr id="18437" name="Picture 5" descr="U:\RESEARCH\geoscied-IV\paper\TSUNAMI-WAV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69263" cy="4275138"/>
          </a:xfrm>
          <a:prstGeom prst="rect">
            <a:avLst/>
          </a:prstGeom>
          <a:noFill/>
          <a:extLst>
            <a:ext uri="{909E8E84-426E-40DD-AFC4-6F175D3DCCD1}">
              <a14:hiddenFill xmlns:a14="http://schemas.microsoft.com/office/drawing/2010/main">
                <a:solidFill>
                  <a:srgbClr val="FFFFFF"/>
                </a:solidFill>
              </a14:hiddenFill>
            </a:ext>
          </a:extLst>
        </p:spPr>
      </p:pic>
      <p:sp>
        <p:nvSpPr>
          <p:cNvPr id="18438" name="Rectangle 6"/>
          <p:cNvSpPr>
            <a:spLocks noChangeArrowheads="1"/>
          </p:cNvSpPr>
          <p:nvPr/>
        </p:nvSpPr>
        <p:spPr bwMode="auto">
          <a:xfrm>
            <a:off x="304800" y="55626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n-US" sz="2000" b="1">
                <a:solidFill>
                  <a:schemeClr val="bg1"/>
                </a:solidFill>
                <a:latin typeface="Arial" charset="0"/>
              </a:rPr>
              <a:t>Based on the time for </a:t>
            </a:r>
            <a:r>
              <a:rPr lang="en-CA" altLang="en-US" sz="2000" b="1">
                <a:solidFill>
                  <a:schemeClr val="bg1"/>
                </a:solidFill>
                <a:latin typeface="Arial" charset="0"/>
              </a:rPr>
              <a:t>the</a:t>
            </a:r>
            <a:r>
              <a:rPr lang="en-US" altLang="en-US" sz="2000" b="1">
                <a:solidFill>
                  <a:schemeClr val="bg1"/>
                </a:solidFill>
                <a:latin typeface="Arial" charset="0"/>
              </a:rPr>
              <a:t> wave to cross the ocean it is estimated that the quake </a:t>
            </a:r>
            <a:r>
              <a:rPr lang="en-CA" altLang="en-US" sz="2000" b="1">
                <a:solidFill>
                  <a:schemeClr val="bg1"/>
                </a:solidFill>
                <a:latin typeface="Arial" charset="0"/>
              </a:rPr>
              <a:t>struck</a:t>
            </a:r>
            <a:r>
              <a:rPr lang="en-US" altLang="en-US" sz="2000" b="1">
                <a:solidFill>
                  <a:schemeClr val="bg1"/>
                </a:solidFill>
                <a:latin typeface="Arial" charset="0"/>
              </a:rPr>
              <a:t> at around 9 PM</a:t>
            </a:r>
            <a:r>
              <a:rPr lang="en-CA" altLang="en-US" sz="2000" b="1">
                <a:solidFill>
                  <a:schemeClr val="bg1"/>
                </a:solidFill>
                <a:latin typeface="Arial" charset="0"/>
              </a:rPr>
              <a:t> local time</a:t>
            </a:r>
            <a:r>
              <a:rPr lang="en-US" altLang="en-US" sz="2000" b="1">
                <a:solidFill>
                  <a:schemeClr val="bg1"/>
                </a:solidFill>
                <a:latin typeface="Arial" charset="0"/>
              </a:rPr>
              <a:t> on January 26</a:t>
            </a:r>
            <a:r>
              <a:rPr lang="en-US" altLang="en-US" sz="2000" b="1" baseline="30000">
                <a:solidFill>
                  <a:schemeClr val="bg1"/>
                </a:solidFill>
                <a:latin typeface="Arial" charset="0"/>
              </a:rPr>
              <a:t>th</a:t>
            </a:r>
            <a:r>
              <a:rPr lang="en-US" altLang="en-US" sz="2000" b="1">
                <a:solidFill>
                  <a:schemeClr val="bg1"/>
                </a:solidFill>
                <a:latin typeface="Arial" charset="0"/>
              </a:rPr>
              <a:t>, 1700.</a:t>
            </a:r>
          </a:p>
        </p:txBody>
      </p:sp>
    </p:spTree>
    <p:extLst>
      <p:ext uri="{BB962C8B-B14F-4D97-AF65-F5344CB8AC3E}">
        <p14:creationId xmlns:p14="http://schemas.microsoft.com/office/powerpoint/2010/main" val="210481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398136" cy="629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81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82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30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76200"/>
            <a:ext cx="8077200" cy="990600"/>
          </a:xfrm>
        </p:spPr>
        <p:txBody>
          <a:bodyPr anchor="t"/>
          <a:lstStyle/>
          <a:p>
            <a:pPr algn="l"/>
            <a:r>
              <a:rPr lang="en-US" altLang="en-US" sz="3200"/>
              <a:t>SUBDUCTION ZONE EARTHQUAKES</a:t>
            </a:r>
            <a:br>
              <a:rPr lang="en-US" altLang="en-US" sz="3200"/>
            </a:br>
            <a:r>
              <a:rPr lang="en-US" altLang="en-US" sz="2400"/>
              <a:t>PACIFIC NORTHWEST</a:t>
            </a:r>
            <a:endParaRPr lang="en-US" altLang="en-US" sz="3200"/>
          </a:p>
        </p:txBody>
      </p:sp>
      <p:pic>
        <p:nvPicPr>
          <p:cNvPr id="20485" name="Picture 5" descr="04_0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7650" y="1219200"/>
            <a:ext cx="4105275" cy="54864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 Box 6"/>
          <p:cNvSpPr txBox="1">
            <a:spLocks noChangeArrowheads="1"/>
          </p:cNvSpPr>
          <p:nvPr/>
        </p:nvSpPr>
        <p:spPr bwMode="auto">
          <a:xfrm>
            <a:off x="4495800" y="1295400"/>
            <a:ext cx="4495800" cy="221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20000"/>
              </a:spcBef>
            </a:pPr>
            <a:endParaRPr lang="en-US" altLang="en-US" sz="1800" dirty="0"/>
          </a:p>
          <a:p>
            <a:pPr eaLnBrk="1" hangingPunct="1">
              <a:spcBef>
                <a:spcPct val="20000"/>
              </a:spcBef>
              <a:buFont typeface="Wingdings" pitchFamily="-128" charset="2"/>
              <a:buChar char="§"/>
            </a:pPr>
            <a:r>
              <a:rPr lang="en-US" altLang="en-US" sz="2000" dirty="0"/>
              <a:t>1872  M6.8, Lake Chelan</a:t>
            </a:r>
          </a:p>
          <a:p>
            <a:pPr eaLnBrk="1" hangingPunct="1">
              <a:spcBef>
                <a:spcPct val="20000"/>
              </a:spcBef>
              <a:buFont typeface="Wingdings" pitchFamily="-128" charset="2"/>
              <a:buChar char="§"/>
            </a:pPr>
            <a:r>
              <a:rPr lang="en-US" altLang="en-US" sz="2000" dirty="0"/>
              <a:t>1949, M 7.1 earthquake, Puget Sound</a:t>
            </a:r>
          </a:p>
          <a:p>
            <a:pPr eaLnBrk="1" hangingPunct="1">
              <a:spcBef>
                <a:spcPct val="20000"/>
              </a:spcBef>
              <a:buFont typeface="Wingdings" pitchFamily="-128" charset="2"/>
              <a:buChar char="§"/>
            </a:pPr>
            <a:r>
              <a:rPr lang="en-US" altLang="en-US" sz="2000" dirty="0"/>
              <a:t>1965, M6.5 earthquake, Puget Sound</a:t>
            </a:r>
          </a:p>
          <a:p>
            <a:pPr eaLnBrk="1" hangingPunct="1">
              <a:spcBef>
                <a:spcPct val="20000"/>
              </a:spcBef>
              <a:buFont typeface="Wingdings" pitchFamily="-128" charset="2"/>
              <a:buChar char="§"/>
            </a:pPr>
            <a:r>
              <a:rPr lang="en-US" altLang="en-US" sz="2000" dirty="0"/>
              <a:t> 2001 M 6.8 earthquake, Puget Sound</a:t>
            </a:r>
          </a:p>
          <a:p>
            <a:pPr eaLnBrk="1" hangingPunct="1">
              <a:spcBef>
                <a:spcPct val="20000"/>
              </a:spcBef>
              <a:buFont typeface="Wingdings" pitchFamily="-128" charset="2"/>
              <a:buChar char="§"/>
            </a:pPr>
            <a:r>
              <a:rPr lang="en-US" altLang="en-US" sz="2000" dirty="0"/>
              <a:t>1700 M 9.0 earthquake, Cascadia</a:t>
            </a:r>
          </a:p>
        </p:txBody>
      </p:sp>
      <p:sp>
        <p:nvSpPr>
          <p:cNvPr id="20488" name="Oval 8"/>
          <p:cNvSpPr>
            <a:spLocks noChangeArrowheads="1"/>
          </p:cNvSpPr>
          <p:nvPr/>
        </p:nvSpPr>
        <p:spPr bwMode="auto">
          <a:xfrm>
            <a:off x="2362200" y="2743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89" name="Oval 9"/>
          <p:cNvSpPr>
            <a:spLocks noChangeArrowheads="1"/>
          </p:cNvSpPr>
          <p:nvPr/>
        </p:nvSpPr>
        <p:spPr bwMode="auto">
          <a:xfrm>
            <a:off x="3124200" y="3429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0" name="Oval 10"/>
          <p:cNvSpPr>
            <a:spLocks noChangeArrowheads="1"/>
          </p:cNvSpPr>
          <p:nvPr/>
        </p:nvSpPr>
        <p:spPr bwMode="auto">
          <a:xfrm>
            <a:off x="2895600" y="5867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1" name="Oval 11"/>
          <p:cNvSpPr>
            <a:spLocks noChangeArrowheads="1"/>
          </p:cNvSpPr>
          <p:nvPr/>
        </p:nvSpPr>
        <p:spPr bwMode="auto">
          <a:xfrm>
            <a:off x="2667000" y="2667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2" name="Oval 12"/>
          <p:cNvSpPr>
            <a:spLocks noChangeArrowheads="1"/>
          </p:cNvSpPr>
          <p:nvPr/>
        </p:nvSpPr>
        <p:spPr bwMode="auto">
          <a:xfrm>
            <a:off x="3200400" y="3505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2049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386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1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407400" cy="630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9889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0"/>
            <a:ext cx="8229600" cy="1524000"/>
          </a:xfrm>
        </p:spPr>
        <p:txBody>
          <a:bodyPr anchor="t"/>
          <a:lstStyle/>
          <a:p>
            <a:pPr algn="l"/>
            <a:r>
              <a:rPr lang="en-US" altLang="en-US" sz="3200"/>
              <a:t>SUBDUCTION ZONE EARTHQUAKES</a:t>
            </a:r>
            <a:br>
              <a:rPr lang="en-US" altLang="en-US" sz="3200"/>
            </a:br>
            <a:r>
              <a:rPr lang="en-US" altLang="en-US" sz="2400"/>
              <a:t>PACIFIC NORTHWEST</a:t>
            </a:r>
            <a:r>
              <a:rPr lang="en-US" altLang="en-US" sz="1800"/>
              <a:t/>
            </a:r>
            <a:br>
              <a:rPr lang="en-US" altLang="en-US" sz="1800"/>
            </a:br>
            <a:r>
              <a:rPr lang="en-US" altLang="en-US" sz="1800"/>
              <a:t>OFFSHORE TURBIDITE RECORD FOR PAST EARTHQUAKES</a:t>
            </a:r>
            <a:endParaRPr lang="en-US" altLang="en-US" sz="3200"/>
          </a:p>
        </p:txBody>
      </p:sp>
      <p:sp>
        <p:nvSpPr>
          <p:cNvPr id="80902" name="Text Box 6"/>
          <p:cNvSpPr txBox="1">
            <a:spLocks noChangeArrowheads="1"/>
          </p:cNvSpPr>
          <p:nvPr/>
        </p:nvSpPr>
        <p:spPr bwMode="auto">
          <a:xfrm>
            <a:off x="5562600" y="1828800"/>
            <a:ext cx="3505200" cy="50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1800" dirty="0"/>
              <a:t>A number of events can potentially trigger turbidity currents. </a:t>
            </a:r>
          </a:p>
          <a:p>
            <a:pPr>
              <a:spcBef>
                <a:spcPct val="50000"/>
              </a:spcBef>
            </a:pPr>
            <a:r>
              <a:rPr lang="en-US" altLang="en-US" sz="1800" dirty="0"/>
              <a:t>Tsunamis</a:t>
            </a:r>
          </a:p>
          <a:p>
            <a:pPr>
              <a:spcBef>
                <a:spcPct val="50000"/>
              </a:spcBef>
            </a:pPr>
            <a:r>
              <a:rPr lang="en-US" altLang="en-US" sz="1800" dirty="0"/>
              <a:t>Storm induced waves</a:t>
            </a:r>
          </a:p>
          <a:p>
            <a:pPr>
              <a:spcBef>
                <a:spcPct val="50000"/>
              </a:spcBef>
            </a:pPr>
            <a:r>
              <a:rPr lang="en-US" altLang="en-US" sz="1800" dirty="0"/>
              <a:t>Slope failures</a:t>
            </a:r>
          </a:p>
          <a:p>
            <a:pPr>
              <a:spcBef>
                <a:spcPct val="50000"/>
              </a:spcBef>
            </a:pPr>
            <a:r>
              <a:rPr lang="en-US" altLang="en-US" sz="1800" dirty="0"/>
              <a:t>Earthquakes</a:t>
            </a:r>
          </a:p>
          <a:p>
            <a:pPr>
              <a:spcBef>
                <a:spcPct val="50000"/>
              </a:spcBef>
            </a:pPr>
            <a:r>
              <a:rPr lang="en-US" altLang="en-US" sz="2400" dirty="0"/>
              <a:t>The </a:t>
            </a:r>
            <a:r>
              <a:rPr lang="en-US" altLang="en-US" sz="2400" dirty="0" err="1"/>
              <a:t>turbidite</a:t>
            </a:r>
            <a:r>
              <a:rPr lang="en-US" altLang="en-US" sz="2400" dirty="0"/>
              <a:t> record strongly suggests that Cascadia experienced strong coast-wide shaking typical of a large subduction zone earthquake</a:t>
            </a:r>
            <a:r>
              <a:rPr lang="en-US" altLang="en-US" sz="1800" dirty="0"/>
              <a:t>.</a:t>
            </a:r>
          </a:p>
        </p:txBody>
      </p:sp>
      <p:pic>
        <p:nvPicPr>
          <p:cNvPr id="809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5105400"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75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0"/>
            <a:ext cx="8229600" cy="1524000"/>
          </a:xfrm>
        </p:spPr>
        <p:txBody>
          <a:bodyPr anchor="t"/>
          <a:lstStyle/>
          <a:p>
            <a:pPr algn="l"/>
            <a:r>
              <a:rPr lang="en-US" altLang="en-US" sz="3200"/>
              <a:t>SUBDUCTION ZONE EARTHQUAKES</a:t>
            </a:r>
            <a:br>
              <a:rPr lang="en-US" altLang="en-US" sz="3200"/>
            </a:br>
            <a:r>
              <a:rPr lang="en-US" altLang="en-US" sz="2400"/>
              <a:t>PACIFIC NORTHWEST</a:t>
            </a:r>
            <a:r>
              <a:rPr lang="en-US" altLang="en-US" sz="1800"/>
              <a:t/>
            </a:r>
            <a:br>
              <a:rPr lang="en-US" altLang="en-US" sz="1800"/>
            </a:br>
            <a:r>
              <a:rPr lang="en-US" altLang="en-US" sz="1800"/>
              <a:t>OFFSHORE TURBIDITE RECORD FOR PAST EARTHQUAKES</a:t>
            </a:r>
            <a:endParaRPr lang="en-US" altLang="en-US" sz="3200"/>
          </a:p>
        </p:txBody>
      </p:sp>
      <p:sp>
        <p:nvSpPr>
          <p:cNvPr id="82948" name="Text Box 4"/>
          <p:cNvSpPr txBox="1">
            <a:spLocks noChangeArrowheads="1"/>
          </p:cNvSpPr>
          <p:nvPr/>
        </p:nvSpPr>
        <p:spPr bwMode="auto">
          <a:xfrm>
            <a:off x="5257800" y="1676400"/>
            <a:ext cx="3581400" cy="503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800" dirty="0"/>
              <a:t>54 new cores in Cascadia, document the event record temporally and spatially.  </a:t>
            </a:r>
          </a:p>
          <a:p>
            <a:endParaRPr lang="en-US" altLang="en-US" sz="1800" dirty="0"/>
          </a:p>
          <a:p>
            <a:r>
              <a:rPr lang="en-US" altLang="en-US" sz="1800" dirty="0"/>
              <a:t>Thirteen post-</a:t>
            </a:r>
            <a:r>
              <a:rPr lang="en-US" altLang="en-US" sz="1800" dirty="0" err="1"/>
              <a:t>Mazama</a:t>
            </a:r>
            <a:r>
              <a:rPr lang="en-US" altLang="en-US" sz="1800" dirty="0"/>
              <a:t> and 18 Holocene events are found along~ 660 km of plate margin.</a:t>
            </a:r>
          </a:p>
          <a:p>
            <a:endParaRPr lang="en-US" altLang="en-US" sz="1800" dirty="0"/>
          </a:p>
          <a:p>
            <a:r>
              <a:rPr lang="en-US" altLang="en-US" sz="1800" dirty="0"/>
              <a:t>The most recent event took place in 1700 AD (</a:t>
            </a:r>
            <a:r>
              <a:rPr lang="en-US" altLang="en-US" sz="1800" dirty="0" err="1"/>
              <a:t>Satake</a:t>
            </a:r>
            <a:r>
              <a:rPr lang="en-US" altLang="en-US" sz="1800" dirty="0"/>
              <a:t> et al., 1996; Nelson et al., 1995)</a:t>
            </a:r>
          </a:p>
          <a:p>
            <a:endParaRPr lang="en-US" altLang="en-US" sz="1800" dirty="0"/>
          </a:p>
          <a:p>
            <a:r>
              <a:rPr lang="en-US" altLang="en-US" sz="1800" dirty="0"/>
              <a:t>An additional 12 </a:t>
            </a:r>
            <a:r>
              <a:rPr lang="en-US" altLang="en-US" sz="1800" dirty="0" err="1"/>
              <a:t>turbidite</a:t>
            </a:r>
            <a:r>
              <a:rPr lang="en-US" altLang="en-US" sz="1800" dirty="0"/>
              <a:t> events have occurred during the </a:t>
            </a:r>
            <a:r>
              <a:rPr lang="en-US" altLang="en-US" sz="1800" dirty="0" err="1"/>
              <a:t>preceeding</a:t>
            </a:r>
            <a:r>
              <a:rPr lang="en-US" altLang="en-US" sz="1800" dirty="0"/>
              <a:t> 7200 years, yielding a mean recurrence time of ~575 years. </a:t>
            </a:r>
          </a:p>
        </p:txBody>
      </p:sp>
      <p:pic>
        <p:nvPicPr>
          <p:cNvPr id="829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48768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59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Evidence for the 1700 Event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9079"/>
            <a:ext cx="6553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00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52400"/>
            <a:ext cx="7391400" cy="1600200"/>
          </a:xfrm>
        </p:spPr>
        <p:txBody>
          <a:bodyPr anchor="t">
            <a:normAutofit/>
          </a:bodyPr>
          <a:lstStyle/>
          <a:p>
            <a:pPr algn="l"/>
            <a:r>
              <a:rPr lang="en-US" altLang="en-US" sz="2400" dirty="0" smtClean="0"/>
              <a:t>Japanese </a:t>
            </a:r>
            <a:r>
              <a:rPr lang="en-US" altLang="en-US" sz="2400" dirty="0"/>
              <a:t>records show evidence of a tsunami January 26 1700 that was not from a local earthquake but probably from Pacific Northwest</a:t>
            </a:r>
            <a:r>
              <a:rPr lang="en-US" altLang="en-US" sz="1800" dirty="0"/>
              <a:t>.</a:t>
            </a:r>
            <a:endParaRPr lang="en-US" altLang="en-US" sz="3200" dirty="0"/>
          </a:p>
        </p:txBody>
      </p:sp>
      <p:pic>
        <p:nvPicPr>
          <p:cNvPr id="29700" name="Picture 4" descr="manuscrip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76400" y="1905000"/>
            <a:ext cx="5334000" cy="5026025"/>
          </a:xfrm>
        </p:spPr>
      </p:pic>
    </p:spTree>
    <p:extLst>
      <p:ext uri="{BB962C8B-B14F-4D97-AF65-F5344CB8AC3E}">
        <p14:creationId xmlns:p14="http://schemas.microsoft.com/office/powerpoint/2010/main" val="1666302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2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437</Words>
  <Application>Microsoft Office PowerPoint</Application>
  <PresentationFormat>On-screen Show (4:3)</PresentationFormat>
  <Paragraphs>41</Paragraphs>
  <Slides>13</Slides>
  <Notes>5</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Waveform</vt:lpstr>
      <vt:lpstr>BlackTie</vt:lpstr>
      <vt:lpstr>1_BlackTie</vt:lpstr>
      <vt:lpstr>2_BlackTie</vt:lpstr>
      <vt:lpstr>Median</vt:lpstr>
      <vt:lpstr>Apex</vt:lpstr>
      <vt:lpstr>The Local Danger</vt:lpstr>
      <vt:lpstr>PowerPoint Presentation</vt:lpstr>
      <vt:lpstr>PowerPoint Presentation</vt:lpstr>
      <vt:lpstr>SUBDUCTION ZONE EARTHQUAKES PACIFIC NORTHWEST</vt:lpstr>
      <vt:lpstr>PowerPoint Presentation</vt:lpstr>
      <vt:lpstr>SUBDUCTION ZONE EARTHQUAKES PACIFIC NORTHWEST OFFSHORE TURBIDITE RECORD FOR PAST EARTHQUAKES</vt:lpstr>
      <vt:lpstr>SUBDUCTION ZONE EARTHQUAKES PACIFIC NORTHWEST OFFSHORE TURBIDITE RECORD FOR PAST EARTHQUAKES</vt:lpstr>
      <vt:lpstr>Evidence for the 1700 Event</vt:lpstr>
      <vt:lpstr>Japanese records show evidence of a tsunami January 26 1700 that was not from a local earthquake but probably from Pacific Northwest.</vt:lpstr>
      <vt:lpstr>SUBDUCTION ZONE EARTHQUAKES PACIFIC NORTHWEST</vt:lpstr>
      <vt:lpstr>Approximate area of rupture zone</vt:lpstr>
      <vt:lpstr>PowerPoint Presentation</vt:lpstr>
      <vt:lpstr>A tsunami wave hit several locations in western Japan on January 27th 1700.  There is no record of a corresponding earthquake occurring near to Japan, or anywhere else around the Pacific Ocean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Dr. Nuts</cp:lastModifiedBy>
  <cp:revision>2</cp:revision>
  <dcterms:created xsi:type="dcterms:W3CDTF">2014-04-22T21:45:52Z</dcterms:created>
  <dcterms:modified xsi:type="dcterms:W3CDTF">2014-04-22T22:05:22Z</dcterms:modified>
</cp:coreProperties>
</file>