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0" r:id="rId3"/>
    <p:sldMasterId id="2147483732" r:id="rId4"/>
    <p:sldMasterId id="2147483744" r:id="rId5"/>
    <p:sldMasterId id="2147483756" r:id="rId6"/>
    <p:sldMasterId id="2147483768" r:id="rId7"/>
    <p:sldMasterId id="2147483780" r:id="rId8"/>
  </p:sldMasterIdLst>
  <p:sldIdLst>
    <p:sldId id="256" r:id="rId9"/>
    <p:sldId id="377" r:id="rId10"/>
    <p:sldId id="378" r:id="rId11"/>
    <p:sldId id="268" r:id="rId12"/>
    <p:sldId id="270" r:id="rId13"/>
    <p:sldId id="272" r:id="rId14"/>
    <p:sldId id="309" r:id="rId15"/>
    <p:sldId id="273" r:id="rId16"/>
    <p:sldId id="274" r:id="rId17"/>
    <p:sldId id="333" r:id="rId18"/>
    <p:sldId id="314" r:id="rId19"/>
    <p:sldId id="331" r:id="rId20"/>
    <p:sldId id="299" r:id="rId21"/>
    <p:sldId id="315" r:id="rId22"/>
    <p:sldId id="317" r:id="rId23"/>
    <p:sldId id="261" r:id="rId24"/>
    <p:sldId id="303" r:id="rId25"/>
    <p:sldId id="316" r:id="rId26"/>
    <p:sldId id="342" r:id="rId27"/>
    <p:sldId id="356" r:id="rId28"/>
    <p:sldId id="348" r:id="rId29"/>
    <p:sldId id="359" r:id="rId30"/>
    <p:sldId id="366" r:id="rId31"/>
    <p:sldId id="368" r:id="rId32"/>
    <p:sldId id="337" r:id="rId33"/>
  </p:sldIdLst>
  <p:sldSz cx="9144000" cy="6858000" type="screen4x3"/>
  <p:notesSz cx="68580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9" autoAdjust="0"/>
    <p:restoredTop sz="94660"/>
  </p:normalViewPr>
  <p:slideViewPr>
    <p:cSldViewPr>
      <p:cViewPr varScale="1">
        <p:scale>
          <a:sx n="95" d="100"/>
          <a:sy n="95" d="100"/>
        </p:scale>
        <p:origin x="-42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ltLang="en-US"/>
          </a:p>
        </p:txBody>
      </p:sp>
      <p:sp>
        <p:nvSpPr>
          <p:cNvPr id="17" name="Footer Placeholder 16"/>
          <p:cNvSpPr>
            <a:spLocks noGrp="1"/>
          </p:cNvSpPr>
          <p:nvPr>
            <p:ph type="ftr" sz="quarter" idx="11"/>
          </p:nvPr>
        </p:nvSpPr>
        <p:spPr/>
        <p:txBody>
          <a:bodyPr/>
          <a:lstStyle/>
          <a:p>
            <a:pPr>
              <a:defRPr/>
            </a:pPr>
            <a:endParaRPr lang="en-US" altLang="en-US"/>
          </a:p>
        </p:txBody>
      </p:sp>
      <p:sp>
        <p:nvSpPr>
          <p:cNvPr id="29" name="Slide Number Placeholder 28"/>
          <p:cNvSpPr>
            <a:spLocks noGrp="1"/>
          </p:cNvSpPr>
          <p:nvPr>
            <p:ph type="sldNum" sz="quarter" idx="12"/>
          </p:nvPr>
        </p:nvSpPr>
        <p:spPr/>
        <p:txBody>
          <a:bodyPr/>
          <a:lstStyle/>
          <a:p>
            <a:pPr>
              <a:defRPr/>
            </a:pPr>
            <a:fld id="{6063F7A0-98D1-4199-B5FC-59EEF096A755}" type="slidenum">
              <a:rPr lang="en-US" altLang="en-US" smtClean="0"/>
              <a:pPr>
                <a:defRPr/>
              </a:pPr>
              <a:t>‹#›</a:t>
            </a:fld>
            <a:endParaRPr lang="en-US" alt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51CF79C-DF48-4782-A527-41174B333A42}"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CAE96B-3EC9-45F8-8AA8-EA9737094B50}" type="slidenum">
              <a:rPr lang="en-US" altLang="en-US" smtClean="0"/>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063F7A0-98D1-4199-B5FC-59EEF096A755}" type="slidenum">
              <a:rPr lang="en-US" altLang="en-US" smtClean="0"/>
              <a:pPr>
                <a:defRPr/>
              </a:pPr>
              <a:t>‹#›</a:t>
            </a:fld>
            <a:endParaRPr lang="en-US"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A88DA40-B9EB-4D1D-953D-C8B2FCF85F6C}" type="slidenum">
              <a:rPr lang="en-US" altLang="en-US" smtClean="0"/>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917A12B-FC67-4643-9C33-8E7475A032A0}" type="slidenum">
              <a:rPr lang="en-US" altLang="en-US" smtClean="0"/>
              <a:pPr>
                <a:defRPr/>
              </a:pPr>
              <a:t>‹#›</a:t>
            </a:fld>
            <a:endParaRPr lang="en-US"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ACBC198-314D-4BD1-A423-6E4CD31A639C}" type="slidenum">
              <a:rPr lang="en-US" altLang="en-US" smtClean="0"/>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67105D01-C91B-4096-A957-D968C61B3E2D}" type="slidenum">
              <a:rPr lang="en-US" altLang="en-US" smtClean="0"/>
              <a:pPr>
                <a:defRPr/>
              </a:pPr>
              <a:t>‹#›</a:t>
            </a:fld>
            <a:endParaRPr lang="en-US"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8A3E7381-74DE-42F8-9F3B-E3A09BAF50A4}" type="slidenum">
              <a:rPr lang="en-US" altLang="en-US" smtClean="0"/>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BB25A82A-6EB3-4FC7-B515-64640FCA3176}" type="slidenum">
              <a:rPr lang="en-US" altLang="en-US" smtClean="0"/>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0AD0AEC-E38F-4619-B7D7-A059812B9D6B}" type="slidenum">
              <a:rPr lang="en-US" altLang="en-US" smtClean="0"/>
              <a:pPr>
                <a:defRPr/>
              </a:pPr>
              <a:t>‹#›</a:t>
            </a:fld>
            <a:endParaRPr lang="en-US"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A88DA40-B9EB-4D1D-953D-C8B2FCF85F6C}" type="slidenum">
              <a:rPr lang="en-US" altLang="en-US" smtClean="0"/>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150EC9E-4E3C-4170-A94E-7A102DBEAD5F}" type="slidenum">
              <a:rPr lang="en-US" altLang="en-US" smtClean="0"/>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51CF79C-DF48-4782-A527-41174B333A42}" type="slidenum">
              <a:rPr lang="en-US" altLang="en-US" smtClean="0"/>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CAE96B-3EC9-45F8-8AA8-EA9737094B50}" type="slidenum">
              <a:rPr lang="en-US" altLang="en-US" smtClean="0"/>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063F7A0-98D1-4199-B5FC-59EEF096A755}" type="slidenum">
              <a:rPr lang="en-US" altLang="en-US" smtClean="0"/>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A88DA40-B9EB-4D1D-953D-C8B2FCF85F6C}" type="slidenum">
              <a:rPr lang="en-US" altLang="en-US" smtClean="0"/>
              <a:pPr>
                <a:defRPr/>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917A12B-FC67-4643-9C33-8E7475A032A0}" type="slidenum">
              <a:rPr lang="en-US" altLang="en-US" smtClean="0"/>
              <a:pPr>
                <a:defRPr/>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ACBC198-314D-4BD1-A423-6E4CD31A639C}" type="slidenum">
              <a:rPr lang="en-US" altLang="en-US" smtClean="0"/>
              <a:pPr>
                <a:defRPr/>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67105D01-C91B-4096-A957-D968C61B3E2D}" type="slidenum">
              <a:rPr lang="en-US" altLang="en-US" smtClean="0"/>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8A3E7381-74DE-42F8-9F3B-E3A09BAF50A4}" type="slidenum">
              <a:rPr lang="en-US" altLang="en-US" smtClean="0"/>
              <a:pPr>
                <a:defRPr/>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BB25A82A-6EB3-4FC7-B515-64640FCA3176}"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E917A12B-FC67-4643-9C33-8E7475A032A0}" type="slidenum">
              <a:rPr lang="en-US" altLang="en-US" smtClean="0"/>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0AD0AEC-E38F-4619-B7D7-A059812B9D6B}" type="slidenum">
              <a:rPr lang="en-US" altLang="en-US" smtClean="0"/>
              <a:pPr>
                <a:defRPr/>
              </a:pPr>
              <a:t>‹#›</a:t>
            </a:fld>
            <a:endParaRPr lang="en-US" alt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ltLang="en-US"/>
          </a:p>
        </p:txBody>
      </p:sp>
      <p:sp>
        <p:nvSpPr>
          <p:cNvPr id="9" name="Slide Number Placeholder 8"/>
          <p:cNvSpPr>
            <a:spLocks noGrp="1"/>
          </p:cNvSpPr>
          <p:nvPr>
            <p:ph type="sldNum" sz="quarter" idx="11"/>
          </p:nvPr>
        </p:nvSpPr>
        <p:spPr/>
        <p:txBody>
          <a:bodyPr/>
          <a:lstStyle/>
          <a:p>
            <a:pPr>
              <a:defRPr/>
            </a:pPr>
            <a:fld id="{C150EC9E-4E3C-4170-A94E-7A102DBEAD5F}" type="slidenum">
              <a:rPr lang="en-US" altLang="en-US" smtClean="0"/>
              <a:pPr>
                <a:defRPr/>
              </a:pPr>
              <a:t>‹#›</a:t>
            </a:fld>
            <a:endParaRPr lang="en-US" altLang="en-US"/>
          </a:p>
        </p:txBody>
      </p:sp>
      <p:sp>
        <p:nvSpPr>
          <p:cNvPr id="10" name="Footer Placeholder 9"/>
          <p:cNvSpPr>
            <a:spLocks noGrp="1"/>
          </p:cNvSpPr>
          <p:nvPr>
            <p:ph type="ftr" sz="quarter" idx="12"/>
          </p:nvPr>
        </p:nvSpPr>
        <p:spPr/>
        <p:txBody>
          <a:bodyPr/>
          <a:lstStyle/>
          <a:p>
            <a:pPr>
              <a:defRPr/>
            </a:pPr>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51CF79C-DF48-4782-A527-41174B333A42}" type="slidenum">
              <a:rPr lang="en-US" altLang="en-US" smtClean="0"/>
              <a:pPr>
                <a:defRPr/>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CAE96B-3EC9-45F8-8AA8-EA9737094B50}" type="slidenum">
              <a:rPr lang="en-US" altLang="en-US" smtClean="0"/>
              <a:pPr>
                <a:defRPr/>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063F7A0-98D1-4199-B5FC-59EEF096A755}" type="slidenum">
              <a:rPr lang="en-US" altLang="en-US" smtClean="0"/>
              <a:pPr>
                <a:defRPr/>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A88DA40-B9EB-4D1D-953D-C8B2FCF85F6C}" type="slidenum">
              <a:rPr lang="en-US" altLang="en-US" smtClean="0"/>
              <a:pPr>
                <a:defRPr/>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917A12B-FC67-4643-9C33-8E7475A032A0}" type="slidenum">
              <a:rPr lang="en-US" altLang="en-US" smtClean="0"/>
              <a:pPr>
                <a:defRPr/>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ACBC198-314D-4BD1-A423-6E4CD31A639C}" type="slidenum">
              <a:rPr lang="en-US" altLang="en-US" smtClean="0"/>
              <a:pPr>
                <a:defRPr/>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67105D01-C91B-4096-A957-D968C61B3E2D}" type="slidenum">
              <a:rPr lang="en-US" altLang="en-US" smtClean="0"/>
              <a:pPr>
                <a:defRPr/>
              </a:pPr>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8A3E7381-74DE-42F8-9F3B-E3A09BAF50A4}" type="slidenum">
              <a:rPr lang="en-US" altLang="en-US" smtClean="0"/>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ACBC198-314D-4BD1-A423-6E4CD31A639C}" type="slidenum">
              <a:rPr lang="en-US" altLang="en-US" smtClean="0"/>
              <a:pPr>
                <a:defRPr/>
              </a:pPr>
              <a:t>‹#›</a:t>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BB25A82A-6EB3-4FC7-B515-64640FCA3176}" type="slidenum">
              <a:rPr lang="en-US" altLang="en-US" smtClean="0"/>
              <a:pPr>
                <a:defRPr/>
              </a:pPr>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0AD0AEC-E38F-4619-B7D7-A059812B9D6B}" type="slidenum">
              <a:rPr lang="en-US" altLang="en-US" smtClean="0"/>
              <a:pPr>
                <a:defRPr/>
              </a:pPr>
              <a:t>‹#›</a:t>
            </a:fld>
            <a:endParaRPr lang="en-US" alt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ltLang="en-US"/>
          </a:p>
        </p:txBody>
      </p:sp>
      <p:sp>
        <p:nvSpPr>
          <p:cNvPr id="9" name="Slide Number Placeholder 8"/>
          <p:cNvSpPr>
            <a:spLocks noGrp="1"/>
          </p:cNvSpPr>
          <p:nvPr>
            <p:ph type="sldNum" sz="quarter" idx="11"/>
          </p:nvPr>
        </p:nvSpPr>
        <p:spPr/>
        <p:txBody>
          <a:bodyPr/>
          <a:lstStyle/>
          <a:p>
            <a:pPr>
              <a:defRPr/>
            </a:pPr>
            <a:fld id="{C150EC9E-4E3C-4170-A94E-7A102DBEAD5F}" type="slidenum">
              <a:rPr lang="en-US" altLang="en-US" smtClean="0"/>
              <a:pPr>
                <a:defRPr/>
              </a:pPr>
              <a:t>‹#›</a:t>
            </a:fld>
            <a:endParaRPr lang="en-US" altLang="en-US"/>
          </a:p>
        </p:txBody>
      </p:sp>
      <p:sp>
        <p:nvSpPr>
          <p:cNvPr id="10" name="Footer Placeholder 9"/>
          <p:cNvSpPr>
            <a:spLocks noGrp="1"/>
          </p:cNvSpPr>
          <p:nvPr>
            <p:ph type="ftr" sz="quarter" idx="12"/>
          </p:nvPr>
        </p:nvSpPr>
        <p:spPr/>
        <p:txBody>
          <a:bodyPr/>
          <a:lstStyle/>
          <a:p>
            <a:pPr>
              <a:defRPr/>
            </a:pPr>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51CF79C-DF48-4782-A527-41174B333A42}" type="slidenum">
              <a:rPr lang="en-US" altLang="en-US" smtClean="0"/>
              <a:pPr>
                <a:defRPr/>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CAE96B-3EC9-45F8-8AA8-EA9737094B50}" type="slidenum">
              <a:rPr lang="en-US" altLang="en-US" smtClean="0"/>
              <a:pPr>
                <a:defRPr/>
              </a:pPr>
              <a:t>‹#›</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063F7A0-98D1-4199-B5FC-59EEF096A755}" type="slidenum">
              <a:rPr lang="en-US" altLang="en-US" smtClean="0"/>
              <a:pPr>
                <a:defRPr/>
              </a:pPr>
              <a:t>‹#›</a:t>
            </a:fld>
            <a:endParaRPr lang="en-US"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A88DA40-B9EB-4D1D-953D-C8B2FCF85F6C}" type="slidenum">
              <a:rPr lang="en-US" altLang="en-US" smtClean="0"/>
              <a:pPr>
                <a:defRPr/>
              </a:pPr>
              <a:t>‹#›</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917A12B-FC67-4643-9C33-8E7475A032A0}" type="slidenum">
              <a:rPr lang="en-US" altLang="en-US" smtClean="0"/>
              <a:pPr>
                <a:defRPr/>
              </a:pPr>
              <a:t>‹#›</a:t>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ACBC198-314D-4BD1-A423-6E4CD31A639C}" type="slidenum">
              <a:rPr lang="en-US" altLang="en-US" smtClean="0"/>
              <a:pPr>
                <a:defRPr/>
              </a:pPr>
              <a:t>‹#›</a:t>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67105D01-C91B-4096-A957-D968C61B3E2D}"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67105D01-C91B-4096-A957-D968C61B3E2D}" type="slidenum">
              <a:rPr lang="en-US" altLang="en-US" smtClean="0"/>
              <a:pPr>
                <a:defRPr/>
              </a:pPr>
              <a:t>‹#›</a:t>
            </a:fld>
            <a:endParaRPr lang="en-US"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8A3E7381-74DE-42F8-9F3B-E3A09BAF50A4}" type="slidenum">
              <a:rPr lang="en-US" altLang="en-US" smtClean="0"/>
              <a:pPr>
                <a:defRPr/>
              </a:pPr>
              <a:t>‹#›</a:t>
            </a:fld>
            <a:endParaRPr lang="en-US"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BB25A82A-6EB3-4FC7-B515-64640FCA3176}" type="slidenum">
              <a:rPr lang="en-US" altLang="en-US" smtClean="0"/>
              <a:pPr>
                <a:defRPr/>
              </a:pPr>
              <a:t>‹#›</a:t>
            </a:fld>
            <a:endParaRPr lang="en-US"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0AD0AEC-E38F-4619-B7D7-A059812B9D6B}" type="slidenum">
              <a:rPr lang="en-US" altLang="en-US" smtClean="0"/>
              <a:pPr>
                <a:defRPr/>
              </a:pPr>
              <a:t>‹#›</a:t>
            </a:fld>
            <a:endParaRPr lang="en-US" alt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ltLang="en-US"/>
          </a:p>
        </p:txBody>
      </p:sp>
      <p:sp>
        <p:nvSpPr>
          <p:cNvPr id="9" name="Slide Number Placeholder 8"/>
          <p:cNvSpPr>
            <a:spLocks noGrp="1"/>
          </p:cNvSpPr>
          <p:nvPr>
            <p:ph type="sldNum" sz="quarter" idx="11"/>
          </p:nvPr>
        </p:nvSpPr>
        <p:spPr/>
        <p:txBody>
          <a:bodyPr/>
          <a:lstStyle/>
          <a:p>
            <a:pPr>
              <a:defRPr/>
            </a:pPr>
            <a:fld id="{C150EC9E-4E3C-4170-A94E-7A102DBEAD5F}" type="slidenum">
              <a:rPr lang="en-US" altLang="en-US" smtClean="0"/>
              <a:pPr>
                <a:defRPr/>
              </a:pPr>
              <a:t>‹#›</a:t>
            </a:fld>
            <a:endParaRPr lang="en-US" altLang="en-US"/>
          </a:p>
        </p:txBody>
      </p:sp>
      <p:sp>
        <p:nvSpPr>
          <p:cNvPr id="10" name="Footer Placeholder 9"/>
          <p:cNvSpPr>
            <a:spLocks noGrp="1"/>
          </p:cNvSpPr>
          <p:nvPr>
            <p:ph type="ftr" sz="quarter" idx="12"/>
          </p:nvPr>
        </p:nvSpPr>
        <p:spPr/>
        <p:txBody>
          <a:bodyPr/>
          <a:lstStyle/>
          <a:p>
            <a:pPr>
              <a:defRPr/>
            </a:pPr>
            <a:endParaRPr lang="en-US"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51CF79C-DF48-4782-A527-41174B333A42}" type="slidenum">
              <a:rPr lang="en-US" altLang="en-US" smtClean="0"/>
              <a:pPr>
                <a:defRPr/>
              </a:pPr>
              <a:t>‹#›</a:t>
            </a:fld>
            <a:endParaRPr lang="en-US"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CAE96B-3EC9-45F8-8AA8-EA9737094B50}" type="slidenum">
              <a:rPr lang="en-US" altLang="en-US" smtClean="0"/>
              <a:pPr>
                <a:defRPr/>
              </a:pPr>
              <a:t>‹#›</a:t>
            </a:fld>
            <a:endParaRPr lang="en-US"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063F7A0-98D1-4199-B5FC-59EEF096A755}" type="slidenum">
              <a:rPr lang="en-US" altLang="en-US" smtClean="0"/>
              <a:pPr>
                <a:defRPr/>
              </a:pPr>
              <a:t>‹#›</a:t>
            </a:fld>
            <a:endParaRPr lang="en-US" altLang="en-US"/>
          </a:p>
        </p:txBody>
      </p:sp>
    </p:spTree>
    <p:extLst>
      <p:ext uri="{BB962C8B-B14F-4D97-AF65-F5344CB8AC3E}">
        <p14:creationId xmlns:p14="http://schemas.microsoft.com/office/powerpoint/2010/main" val="7663829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A88DA40-B9EB-4D1D-953D-C8B2FCF85F6C}" type="slidenum">
              <a:rPr lang="en-US" altLang="en-US" smtClean="0"/>
              <a:pPr>
                <a:defRPr/>
              </a:pPr>
              <a:t>‹#›</a:t>
            </a:fld>
            <a:endParaRPr lang="en-US" altLang="en-US"/>
          </a:p>
        </p:txBody>
      </p:sp>
    </p:spTree>
    <p:extLst>
      <p:ext uri="{BB962C8B-B14F-4D97-AF65-F5344CB8AC3E}">
        <p14:creationId xmlns:p14="http://schemas.microsoft.com/office/powerpoint/2010/main" val="33630813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917A12B-FC67-4643-9C33-8E7475A032A0}" type="slidenum">
              <a:rPr lang="en-US" altLang="en-US" smtClean="0"/>
              <a:pPr>
                <a:defRPr/>
              </a:pPr>
              <a:t>‹#›</a:t>
            </a:fld>
            <a:endParaRPr lang="en-US" altLang="en-US"/>
          </a:p>
        </p:txBody>
      </p:sp>
    </p:spTree>
    <p:extLst>
      <p:ext uri="{BB962C8B-B14F-4D97-AF65-F5344CB8AC3E}">
        <p14:creationId xmlns:p14="http://schemas.microsoft.com/office/powerpoint/2010/main" val="22230117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ACBC198-314D-4BD1-A423-6E4CD31A639C}" type="slidenum">
              <a:rPr lang="en-US" altLang="en-US" smtClean="0"/>
              <a:pPr>
                <a:defRPr/>
              </a:pPr>
              <a:t>‹#›</a:t>
            </a:fld>
            <a:endParaRPr lang="en-US" altLang="en-US"/>
          </a:p>
        </p:txBody>
      </p:sp>
    </p:spTree>
    <p:extLst>
      <p:ext uri="{BB962C8B-B14F-4D97-AF65-F5344CB8AC3E}">
        <p14:creationId xmlns:p14="http://schemas.microsoft.com/office/powerpoint/2010/main" val="334384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8A3E7381-74DE-42F8-9F3B-E3A09BAF50A4}" type="slidenum">
              <a:rPr lang="en-US" altLang="en-US" smtClean="0"/>
              <a:pPr>
                <a:defRPr/>
              </a:pPr>
              <a:t>‹#›</a:t>
            </a:fld>
            <a:endParaRPr lang="en-US"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67105D01-C91B-4096-A957-D968C61B3E2D}" type="slidenum">
              <a:rPr lang="en-US" altLang="en-US" smtClean="0"/>
              <a:pPr>
                <a:defRPr/>
              </a:pPr>
              <a:t>‹#›</a:t>
            </a:fld>
            <a:endParaRPr lang="en-US" altLang="en-US"/>
          </a:p>
        </p:txBody>
      </p:sp>
    </p:spTree>
    <p:extLst>
      <p:ext uri="{BB962C8B-B14F-4D97-AF65-F5344CB8AC3E}">
        <p14:creationId xmlns:p14="http://schemas.microsoft.com/office/powerpoint/2010/main" val="41316958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8A3E7381-74DE-42F8-9F3B-E3A09BAF50A4}" type="slidenum">
              <a:rPr lang="en-US" altLang="en-US" smtClean="0"/>
              <a:pPr>
                <a:defRPr/>
              </a:pPr>
              <a:t>‹#›</a:t>
            </a:fld>
            <a:endParaRPr lang="en-US" altLang="en-US"/>
          </a:p>
        </p:txBody>
      </p:sp>
    </p:spTree>
    <p:extLst>
      <p:ext uri="{BB962C8B-B14F-4D97-AF65-F5344CB8AC3E}">
        <p14:creationId xmlns:p14="http://schemas.microsoft.com/office/powerpoint/2010/main" val="9299217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BB25A82A-6EB3-4FC7-B515-64640FCA3176}" type="slidenum">
              <a:rPr lang="en-US" altLang="en-US" smtClean="0"/>
              <a:pPr>
                <a:defRPr/>
              </a:pPr>
              <a:t>‹#›</a:t>
            </a:fld>
            <a:endParaRPr lang="en-US" altLang="en-US"/>
          </a:p>
        </p:txBody>
      </p:sp>
    </p:spTree>
    <p:extLst>
      <p:ext uri="{BB962C8B-B14F-4D97-AF65-F5344CB8AC3E}">
        <p14:creationId xmlns:p14="http://schemas.microsoft.com/office/powerpoint/2010/main" val="3559835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0AD0AEC-E38F-4619-B7D7-A059812B9D6B}" type="slidenum">
              <a:rPr lang="en-US" altLang="en-US" smtClean="0"/>
              <a:pPr>
                <a:defRPr/>
              </a:pPr>
              <a:t>‹#›</a:t>
            </a:fld>
            <a:endParaRPr lang="en-US" altLang="en-US"/>
          </a:p>
        </p:txBody>
      </p:sp>
    </p:spTree>
    <p:extLst>
      <p:ext uri="{BB962C8B-B14F-4D97-AF65-F5344CB8AC3E}">
        <p14:creationId xmlns:p14="http://schemas.microsoft.com/office/powerpoint/2010/main" val="29066562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150EC9E-4E3C-4170-A94E-7A102DBEAD5F}" type="slidenum">
              <a:rPr lang="en-US" altLang="en-US" smtClean="0"/>
              <a:pPr>
                <a:defRPr/>
              </a:pPr>
              <a:t>‹#›</a:t>
            </a:fld>
            <a:endParaRPr lang="en-US" altLang="en-US"/>
          </a:p>
        </p:txBody>
      </p:sp>
    </p:spTree>
    <p:extLst>
      <p:ext uri="{BB962C8B-B14F-4D97-AF65-F5344CB8AC3E}">
        <p14:creationId xmlns:p14="http://schemas.microsoft.com/office/powerpoint/2010/main" val="37541333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51CF79C-DF48-4782-A527-41174B333A42}" type="slidenum">
              <a:rPr lang="en-US" altLang="en-US" smtClean="0"/>
              <a:pPr>
                <a:defRPr/>
              </a:pPr>
              <a:t>‹#›</a:t>
            </a:fld>
            <a:endParaRPr lang="en-US" altLang="en-US"/>
          </a:p>
        </p:txBody>
      </p:sp>
    </p:spTree>
    <p:extLst>
      <p:ext uri="{BB962C8B-B14F-4D97-AF65-F5344CB8AC3E}">
        <p14:creationId xmlns:p14="http://schemas.microsoft.com/office/powerpoint/2010/main" val="27140969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CAE96B-3EC9-45F8-8AA8-EA9737094B50}" type="slidenum">
              <a:rPr lang="en-US" altLang="en-US" smtClean="0"/>
              <a:pPr>
                <a:defRPr/>
              </a:pPr>
              <a:t>‹#›</a:t>
            </a:fld>
            <a:endParaRPr lang="en-US" altLang="en-US"/>
          </a:p>
        </p:txBody>
      </p:sp>
    </p:spTree>
    <p:extLst>
      <p:ext uri="{BB962C8B-B14F-4D97-AF65-F5344CB8AC3E}">
        <p14:creationId xmlns:p14="http://schemas.microsoft.com/office/powerpoint/2010/main" val="41294444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endParaRPr lang="en-US" altLang="en-US"/>
          </a:p>
        </p:txBody>
      </p:sp>
      <p:sp>
        <p:nvSpPr>
          <p:cNvPr id="8" name="Footer Placeholder 7"/>
          <p:cNvSpPr>
            <a:spLocks noGrp="1"/>
          </p:cNvSpPr>
          <p:nvPr>
            <p:ph type="ftr" sz="quarter" idx="11"/>
          </p:nvPr>
        </p:nvSpPr>
        <p:spPr/>
        <p:txBody>
          <a:bodyPr/>
          <a:lstStyle>
            <a:extLst/>
          </a:lstStyle>
          <a:p>
            <a:pPr>
              <a:defRPr/>
            </a:pPr>
            <a:endParaRPr lang="en-US" altLang="en-US"/>
          </a:p>
        </p:txBody>
      </p:sp>
      <p:sp>
        <p:nvSpPr>
          <p:cNvPr id="11" name="Slide Number Placeholder 10"/>
          <p:cNvSpPr>
            <a:spLocks noGrp="1"/>
          </p:cNvSpPr>
          <p:nvPr>
            <p:ph type="sldNum" sz="quarter" idx="12"/>
          </p:nvPr>
        </p:nvSpPr>
        <p:spPr/>
        <p:txBody>
          <a:bodyPr/>
          <a:lstStyle>
            <a:extLst/>
          </a:lstStyle>
          <a:p>
            <a:pPr>
              <a:defRPr/>
            </a:pPr>
            <a:fld id="{6063F7A0-98D1-4199-B5FC-59EEF096A755}" type="slidenum">
              <a:rPr lang="en-US" altLang="en-US" smtClean="0"/>
              <a:pPr>
                <a:defRPr/>
              </a:pPr>
              <a:t>‹#›</a:t>
            </a:fld>
            <a:endParaRPr lang="en-US"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0A88DA40-B9EB-4D1D-953D-C8B2FCF85F6C}" type="slidenum">
              <a:rPr lang="en-US" altLang="en-US" smtClean="0"/>
              <a:pPr>
                <a:defRPr/>
              </a:pPr>
              <a:t>‹#›</a:t>
            </a:fld>
            <a:endParaRPr lang="en-US"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E917A12B-FC67-4643-9C33-8E7475A032A0}"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BB25A82A-6EB3-4FC7-B515-64640FCA3176}" type="slidenum">
              <a:rPr lang="en-US" altLang="en-US" smtClean="0"/>
              <a:pPr>
                <a:defRPr/>
              </a:pPr>
              <a:t>‹#›</a:t>
            </a:fld>
            <a:endParaRPr lang="en-US"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3ACBC198-314D-4BD1-A423-6E4CD31A639C}" type="slidenum">
              <a:rPr lang="en-US" altLang="en-US" smtClean="0"/>
              <a:pPr>
                <a:defRPr/>
              </a:pPr>
              <a:t>‹#›</a:t>
            </a:fld>
            <a:endParaRPr lang="en-US"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ltLang="en-US"/>
          </a:p>
        </p:txBody>
      </p:sp>
      <p:sp>
        <p:nvSpPr>
          <p:cNvPr id="8" name="Footer Placeholder 7"/>
          <p:cNvSpPr>
            <a:spLocks noGrp="1"/>
          </p:cNvSpPr>
          <p:nvPr>
            <p:ph type="ftr" sz="quarter" idx="11"/>
          </p:nvPr>
        </p:nvSpPr>
        <p:spPr/>
        <p:txBody>
          <a:bodyPr/>
          <a:lstStyle>
            <a:extLst/>
          </a:lstStyle>
          <a:p>
            <a:pPr>
              <a:defRPr/>
            </a:pPr>
            <a:endParaRPr lang="en-US" altLang="en-US"/>
          </a:p>
        </p:txBody>
      </p:sp>
      <p:sp>
        <p:nvSpPr>
          <p:cNvPr id="9" name="Slide Number Placeholder 8"/>
          <p:cNvSpPr>
            <a:spLocks noGrp="1"/>
          </p:cNvSpPr>
          <p:nvPr>
            <p:ph type="sldNum" sz="quarter" idx="12"/>
          </p:nvPr>
        </p:nvSpPr>
        <p:spPr/>
        <p:txBody>
          <a:bodyPr/>
          <a:lstStyle>
            <a:extLst/>
          </a:lstStyle>
          <a:p>
            <a:pPr>
              <a:defRPr/>
            </a:pPr>
            <a:fld id="{67105D01-C91B-4096-A957-D968C61B3E2D}" type="slidenum">
              <a:rPr lang="en-US" altLang="en-US" smtClean="0"/>
              <a:pPr>
                <a:defRPr/>
              </a:pPr>
              <a:t>‹#›</a:t>
            </a:fld>
            <a:endParaRPr lang="en-US"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ltLang="en-US"/>
          </a:p>
        </p:txBody>
      </p:sp>
      <p:sp>
        <p:nvSpPr>
          <p:cNvPr id="4" name="Footer Placeholder 3"/>
          <p:cNvSpPr>
            <a:spLocks noGrp="1"/>
          </p:cNvSpPr>
          <p:nvPr>
            <p:ph type="ftr" sz="quarter" idx="11"/>
          </p:nvPr>
        </p:nvSpPr>
        <p:spPr/>
        <p:txBody>
          <a:bodyPr/>
          <a:lstStyle>
            <a:extLst/>
          </a:lstStyle>
          <a:p>
            <a:pPr>
              <a:defRPr/>
            </a:pPr>
            <a:endParaRPr lang="en-US" altLang="en-US"/>
          </a:p>
        </p:txBody>
      </p:sp>
      <p:sp>
        <p:nvSpPr>
          <p:cNvPr id="5" name="Slide Number Placeholder 4"/>
          <p:cNvSpPr>
            <a:spLocks noGrp="1"/>
          </p:cNvSpPr>
          <p:nvPr>
            <p:ph type="sldNum" sz="quarter" idx="12"/>
          </p:nvPr>
        </p:nvSpPr>
        <p:spPr/>
        <p:txBody>
          <a:bodyPr/>
          <a:lstStyle>
            <a:extLst/>
          </a:lstStyle>
          <a:p>
            <a:pPr>
              <a:defRPr/>
            </a:pPr>
            <a:fld id="{8A3E7381-74DE-42F8-9F3B-E3A09BAF50A4}" type="slidenum">
              <a:rPr lang="en-US" altLang="en-US" smtClean="0"/>
              <a:pPr>
                <a:defRPr/>
              </a:pPr>
              <a:t>‹#›</a:t>
            </a:fld>
            <a:endParaRPr lang="en-US"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ltLang="en-US"/>
          </a:p>
        </p:txBody>
      </p:sp>
      <p:sp>
        <p:nvSpPr>
          <p:cNvPr id="3" name="Footer Placeholder 2"/>
          <p:cNvSpPr>
            <a:spLocks noGrp="1"/>
          </p:cNvSpPr>
          <p:nvPr>
            <p:ph type="ftr" sz="quarter" idx="11"/>
          </p:nvPr>
        </p:nvSpPr>
        <p:spPr/>
        <p:txBody>
          <a:bodyPr/>
          <a:lstStyle>
            <a:extLst/>
          </a:lstStyle>
          <a:p>
            <a:pPr>
              <a:defRPr/>
            </a:pPr>
            <a:endParaRPr lang="en-US" altLang="en-US"/>
          </a:p>
        </p:txBody>
      </p:sp>
      <p:sp>
        <p:nvSpPr>
          <p:cNvPr id="4" name="Slide Number Placeholder 3"/>
          <p:cNvSpPr>
            <a:spLocks noGrp="1"/>
          </p:cNvSpPr>
          <p:nvPr>
            <p:ph type="sldNum" sz="quarter" idx="12"/>
          </p:nvPr>
        </p:nvSpPr>
        <p:spPr/>
        <p:txBody>
          <a:bodyPr/>
          <a:lstStyle>
            <a:extLst/>
          </a:lstStyle>
          <a:p>
            <a:pPr>
              <a:defRPr/>
            </a:pPr>
            <a:fld id="{BB25A82A-6EB3-4FC7-B515-64640FCA3176}" type="slidenum">
              <a:rPr lang="en-US" altLang="en-US" smtClean="0"/>
              <a:pPr>
                <a:defRPr/>
              </a:pPr>
              <a:t>‹#›</a:t>
            </a:fld>
            <a:endParaRPr lang="en-US"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A0AD0AEC-E38F-4619-B7D7-A059812B9D6B}" type="slidenum">
              <a:rPr lang="en-US" altLang="en-US" smtClean="0"/>
              <a:pPr>
                <a:defRPr/>
              </a:pPr>
              <a:t>‹#›</a:t>
            </a:fld>
            <a:endParaRPr lang="en-US"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C150EC9E-4E3C-4170-A94E-7A102DBEAD5F}" type="slidenum">
              <a:rPr lang="en-US" altLang="en-US" smtClean="0"/>
              <a:pPr>
                <a:defRPr/>
              </a:pPr>
              <a:t>‹#›</a:t>
            </a:fld>
            <a:endParaRPr lang="en-US" alt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A51CF79C-DF48-4782-A527-41174B333A42}" type="slidenum">
              <a:rPr lang="en-US" altLang="en-US" smtClean="0"/>
              <a:pPr>
                <a:defRPr/>
              </a:pPr>
              <a:t>‹#›</a:t>
            </a:fld>
            <a:endParaRPr lang="en-US"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E4CAE96B-3EC9-45F8-8AA8-EA9737094B50}" type="slidenum">
              <a:rPr lang="en-US" altLang="en-US" smtClean="0"/>
              <a:pPr>
                <a:defRPr/>
              </a:pPr>
              <a:t>‹#›</a:t>
            </a:fld>
            <a:endParaRPr lang="en-US"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pPr>
              <a:defRPr/>
            </a:pPr>
            <a:fld id="{6063F7A0-98D1-4199-B5FC-59EEF096A755}" type="slidenum">
              <a:rPr lang="en-US" altLang="en-US" smtClean="0"/>
              <a:pPr>
                <a:defRPr/>
              </a:pPr>
              <a:t>‹#›</a:t>
            </a:fld>
            <a:endParaRPr lang="en-US" alt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A88DA40-B9EB-4D1D-953D-C8B2FCF85F6C}"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0AD0AEC-E38F-4619-B7D7-A059812B9D6B}" type="slidenum">
              <a:rPr lang="en-US" altLang="en-US" smtClean="0"/>
              <a:pPr>
                <a:defRPr/>
              </a:pPr>
              <a:t>‹#›</a:t>
            </a:fld>
            <a:endParaRPr lang="en-US"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917A12B-FC67-4643-9C33-8E7475A032A0}" type="slidenum">
              <a:rPr lang="en-US" altLang="en-US" smtClean="0"/>
              <a:pPr>
                <a:defRPr/>
              </a:pPr>
              <a:t>‹#›</a:t>
            </a:fld>
            <a:endParaRPr lang="en-US" alt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ACBC198-314D-4BD1-A423-6E4CD31A639C}" type="slidenum">
              <a:rPr lang="en-US" altLang="en-US" smtClean="0"/>
              <a:pPr>
                <a:defRPr/>
              </a:pPr>
              <a:t>‹#›</a:t>
            </a:fld>
            <a:endParaRPr lang="en-US"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67105D01-C91B-4096-A957-D968C61B3E2D}" type="slidenum">
              <a:rPr lang="en-US" altLang="en-US" smtClean="0"/>
              <a:pPr>
                <a:defRPr/>
              </a:pPr>
              <a:t>‹#›</a:t>
            </a:fld>
            <a:endParaRPr lang="en-US"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8A3E7381-74DE-42F8-9F3B-E3A09BAF50A4}" type="slidenum">
              <a:rPr lang="en-US" altLang="en-US" smtClean="0"/>
              <a:pPr>
                <a:defRPr/>
              </a:pPr>
              <a:t>‹#›</a:t>
            </a:fld>
            <a:endParaRPr lang="en-US"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BB25A82A-6EB3-4FC7-B515-64640FCA3176}" type="slidenum">
              <a:rPr lang="en-US" altLang="en-US" smtClean="0"/>
              <a:pPr>
                <a:defRPr/>
              </a:pPr>
              <a:t>‹#›</a:t>
            </a:fld>
            <a:endParaRPr lang="en-US"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0AD0AEC-E38F-4619-B7D7-A059812B9D6B}" type="slidenum">
              <a:rPr lang="en-US" altLang="en-US" smtClean="0"/>
              <a:pPr>
                <a:defRPr/>
              </a:pPr>
              <a:t>‹#›</a:t>
            </a:fld>
            <a:endParaRPr lang="en-US" alt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150EC9E-4E3C-4170-A94E-7A102DBEAD5F}" type="slidenum">
              <a:rPr lang="en-US" altLang="en-US" smtClean="0"/>
              <a:pPr>
                <a:defRPr/>
              </a:pPr>
              <a:t>‹#›</a:t>
            </a:fld>
            <a:endParaRPr lang="en-US" alt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pPr>
              <a:defRPr/>
            </a:pPr>
            <a:endParaRPr lang="en-US" alt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51CF79C-DF48-4782-A527-41174B333A42}" type="slidenum">
              <a:rPr lang="en-US" altLang="en-US" smtClean="0"/>
              <a:pPr>
                <a:defRPr/>
              </a:pPr>
              <a:t>‹#›</a:t>
            </a:fld>
            <a:endParaRPr lang="en-US"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CAE96B-3EC9-45F8-8AA8-EA9737094B50}" type="slidenum">
              <a:rPr lang="en-US" altLang="en-US" smtClean="0"/>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150EC9E-4E3C-4170-A94E-7A102DBEAD5F}" type="slidenum">
              <a:rPr lang="en-US" altLang="en-US" smtClean="0"/>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lt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lt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53E0E11D-853A-4C74-AF8D-389B736B9736}" type="slidenum">
              <a:rPr lang="en-US" altLang="en-US" smtClean="0"/>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53E0E11D-853A-4C74-AF8D-389B736B9736}"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53E0E11D-853A-4C74-AF8D-389B736B9736}" type="slidenum">
              <a:rPr lang="en-US" altLang="en-US" smtClean="0"/>
              <a:pPr>
                <a:defRPr/>
              </a:pPr>
              <a:t>‹#›</a:t>
            </a:fld>
            <a:endParaRPr lang="en-US"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53E0E11D-853A-4C74-AF8D-389B736B9736}" type="slidenum">
              <a:rPr lang="en-US" altLang="en-US" smtClean="0"/>
              <a:pPr>
                <a:defRPr/>
              </a:pPr>
              <a:t>‹#›</a:t>
            </a:fld>
            <a:endParaRPr lang="en-US"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53E0E11D-853A-4C74-AF8D-389B736B9736}" type="slidenum">
              <a:rPr lang="en-US" altLang="en-US" smtClean="0"/>
              <a:pPr>
                <a:defRPr/>
              </a:pPr>
              <a:t>‹#›</a:t>
            </a:fld>
            <a:endParaRPr lang="en-US"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3E0E11D-853A-4C74-AF8D-389B736B9736}" type="slidenum">
              <a:rPr lang="en-US" altLang="en-US" smtClean="0"/>
              <a:pPr>
                <a:defRPr/>
              </a:pPr>
              <a:t>‹#›</a:t>
            </a:fld>
            <a:endParaRPr lang="en-US" altLang="en-US"/>
          </a:p>
        </p:txBody>
      </p:sp>
    </p:spTree>
    <p:extLst>
      <p:ext uri="{BB962C8B-B14F-4D97-AF65-F5344CB8AC3E}">
        <p14:creationId xmlns:p14="http://schemas.microsoft.com/office/powerpoint/2010/main" val="300925335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lt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lt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53E0E11D-853A-4C74-AF8D-389B736B9736}"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53E0E11D-853A-4C74-AF8D-389B736B9736}" type="slidenum">
              <a:rPr lang="en-US" altLang="en-US" smtClean="0"/>
              <a:pPr>
                <a:defRPr/>
              </a:pPr>
              <a:t>‹#›</a:t>
            </a:fld>
            <a:endParaRPr lang="en-US" alt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GRYfYYQ5BE" TargetMode="External"/><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90600"/>
            <a:ext cx="7772400" cy="2057400"/>
          </a:xfrm>
        </p:spPr>
        <p:txBody>
          <a:bodyPr/>
          <a:lstStyle/>
          <a:p>
            <a:pPr eaLnBrk="1" hangingPunct="1"/>
            <a:r>
              <a:rPr lang="en-US" altLang="en-US" sz="4000" smtClean="0"/>
              <a:t>Black Sea Flood</a:t>
            </a:r>
            <a:br>
              <a:rPr lang="en-US" altLang="en-US" sz="4000" smtClean="0"/>
            </a:br>
            <a:r>
              <a:rPr lang="en-US" altLang="en-US" sz="4000" smtClean="0"/>
              <a:t>5600 BC</a:t>
            </a:r>
            <a:br>
              <a:rPr lang="en-US" altLang="en-US" sz="4000" smtClean="0"/>
            </a:br>
            <a:r>
              <a:rPr lang="en-US" altLang="en-US" sz="4000" smtClean="0"/>
              <a:t>(What happened ?)</a:t>
            </a:r>
          </a:p>
        </p:txBody>
      </p:sp>
      <p:sp>
        <p:nvSpPr>
          <p:cNvPr id="2" name="Subtitle 1"/>
          <p:cNvSpPr>
            <a:spLocks noGrp="1"/>
          </p:cNvSpPr>
          <p:nvPr>
            <p:ph type="subTitle" idx="1"/>
          </p:nvPr>
        </p:nvSpPr>
        <p:spPr/>
        <p:txBody>
          <a:bodyPr/>
          <a:lstStyle/>
          <a:p>
            <a:r>
              <a:rPr lang="en-US" dirty="0" smtClean="0"/>
              <a:t>Originally proposed in 1997 by Ryan and Pittman at Columbia University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33400"/>
            <a:ext cx="8229600" cy="1219200"/>
          </a:xfrm>
        </p:spPr>
        <p:txBody>
          <a:bodyPr/>
          <a:lstStyle/>
          <a:p>
            <a:pPr eaLnBrk="1" hangingPunct="1"/>
            <a:r>
              <a:rPr lang="en-US" altLang="en-US" smtClean="0"/>
              <a:t>Black Sea isolated</a:t>
            </a:r>
          </a:p>
        </p:txBody>
      </p:sp>
      <p:sp>
        <p:nvSpPr>
          <p:cNvPr id="17411" name="Rectangle 3"/>
          <p:cNvSpPr>
            <a:spLocks noGrp="1" noChangeArrowheads="1"/>
          </p:cNvSpPr>
          <p:nvPr>
            <p:ph idx="1"/>
          </p:nvPr>
        </p:nvSpPr>
        <p:spPr>
          <a:xfrm>
            <a:off x="457200" y="2133600"/>
            <a:ext cx="8229600" cy="3581400"/>
          </a:xfrm>
        </p:spPr>
        <p:txBody>
          <a:bodyPr>
            <a:normAutofit fontScale="85000" lnSpcReduction="10000"/>
          </a:bodyPr>
          <a:lstStyle/>
          <a:p>
            <a:pPr eaLnBrk="1" hangingPunct="1"/>
            <a:r>
              <a:rPr lang="en-US" altLang="en-US" dirty="0" smtClean="0"/>
              <a:t>Note that during (15000-7600 BP), the Mediterranean was cut off from the Black Lake, so that as the level of the Atlantic Ocean started to rise, the Mediterranean did as well, but the Black Lake did not. The water level discrepancy reached as much as 400 feet</a:t>
            </a:r>
            <a:r>
              <a:rPr lang="en-US" altLang="en-US" dirty="0" smtClean="0"/>
              <a:t>.</a:t>
            </a:r>
          </a:p>
          <a:p>
            <a:r>
              <a:rPr lang="en-US" altLang="en-US" dirty="0"/>
              <a:t>By using core samples taken from the floor, and computer reconstruction of the seabed, Ryan and Pitman determined that before the flood, the Black Sea was a freshwater lake. It lay several hundred feet below the </a:t>
            </a:r>
            <a:r>
              <a:rPr lang="en-US" altLang="en-US" dirty="0" err="1"/>
              <a:t>Bosporous</a:t>
            </a:r>
            <a:r>
              <a:rPr lang="en-US" altLang="en-US" dirty="0"/>
              <a:t> Valley.</a:t>
            </a:r>
          </a:p>
          <a:p>
            <a:pPr eaLnBrk="1" hangingPunct="1"/>
            <a:endParaRPr lang="en-US" alt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609600"/>
            <a:ext cx="8229600" cy="1295400"/>
          </a:xfrm>
        </p:spPr>
        <p:txBody>
          <a:bodyPr>
            <a:normAutofit fontScale="90000"/>
          </a:bodyPr>
          <a:lstStyle/>
          <a:p>
            <a:pPr eaLnBrk="1" hangingPunct="1"/>
            <a:r>
              <a:rPr lang="en-US" altLang="en-US" sz="4000" smtClean="0"/>
              <a:t>Mediterranean did not connect to Black </a:t>
            </a:r>
          </a:p>
        </p:txBody>
      </p:sp>
      <p:sp>
        <p:nvSpPr>
          <p:cNvPr id="20483" name="Rectangle 3"/>
          <p:cNvSpPr>
            <a:spLocks noGrp="1" noChangeArrowheads="1"/>
          </p:cNvSpPr>
          <p:nvPr>
            <p:ph idx="1"/>
          </p:nvPr>
        </p:nvSpPr>
        <p:spPr>
          <a:xfrm>
            <a:off x="457200" y="2209800"/>
            <a:ext cx="8229600" cy="3810000"/>
          </a:xfrm>
        </p:spPr>
        <p:txBody>
          <a:bodyPr>
            <a:normAutofit fontScale="92500" lnSpcReduction="10000"/>
          </a:bodyPr>
          <a:lstStyle/>
          <a:p>
            <a:pPr eaLnBrk="1" hangingPunct="1">
              <a:buFontTx/>
              <a:buNone/>
            </a:pPr>
            <a:r>
              <a:rPr lang="en-US" altLang="en-US" dirty="0" smtClean="0"/>
              <a:t>   During the period  (9000-7600 BP) the  water level of the Mediterranean continued to rise, but in expanding northward, it was only able to reach the edge of the </a:t>
            </a:r>
            <a:r>
              <a:rPr lang="en-US" altLang="en-US" dirty="0" err="1" smtClean="0"/>
              <a:t>Bosporous</a:t>
            </a:r>
            <a:r>
              <a:rPr lang="en-US" altLang="en-US" dirty="0" smtClean="0"/>
              <a:t> Valley, since it was ultimately held back by a natural sediment dam, there (~400 feet high and ~2 mile wide).  </a:t>
            </a:r>
            <a:endParaRPr lang="en-US" altLang="en-US" dirty="0" smtClean="0"/>
          </a:p>
          <a:p>
            <a:pPr eaLnBrk="1" hangingPunct="1">
              <a:buFontTx/>
              <a:buNone/>
            </a:pPr>
            <a:endParaRPr lang="en-US" altLang="en-US" dirty="0" smtClean="0"/>
          </a:p>
          <a:p>
            <a:pPr>
              <a:buNone/>
            </a:pPr>
            <a:r>
              <a:rPr lang="en-US" altLang="en-US" dirty="0"/>
              <a:t>Hence, up to 7600 BP, the Mediterranean  had no water exchange with the Black Sea (Ryan, 1998).</a:t>
            </a:r>
          </a:p>
          <a:p>
            <a:pPr eaLnBrk="1" hangingPunct="1">
              <a:buFontTx/>
              <a:buNone/>
            </a:pPr>
            <a:endParaRPr lang="en-US" altLang="en-US" dirty="0" smtClean="0"/>
          </a:p>
          <a:p>
            <a:pPr eaLnBrk="1" hangingPunct="1">
              <a:buFontTx/>
              <a:buNone/>
            </a:pPr>
            <a:endParaRPr lang="en-US" altLang="en-US" dirty="0" smtClean="0"/>
          </a:p>
          <a:p>
            <a:pPr eaLnBrk="1" hangingPunct="1"/>
            <a:endParaRPr lang="en-US" altLang="en-US"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p:txBody>
          <a:bodyPr>
            <a:normAutofit fontScale="90000"/>
          </a:bodyPr>
          <a:lstStyle/>
          <a:p>
            <a:pPr eaLnBrk="1" hangingPunct="1"/>
            <a:r>
              <a:rPr lang="en-US" altLang="en-US" sz="4000" smtClean="0"/>
              <a:t>Bosporous Valley lies between</a:t>
            </a:r>
            <a:br>
              <a:rPr lang="en-US" altLang="en-US" sz="4000" smtClean="0"/>
            </a:br>
            <a:r>
              <a:rPr lang="en-US" altLang="en-US" sz="4000" smtClean="0"/>
              <a:t>the Marmara and Black seas</a:t>
            </a:r>
          </a:p>
        </p:txBody>
      </p:sp>
      <p:pic>
        <p:nvPicPr>
          <p:cNvPr id="21507" name="Picture 4" descr="black_se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905000"/>
            <a:ext cx="5867400" cy="3852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81000"/>
            <a:ext cx="8229600" cy="1036638"/>
          </a:xfrm>
        </p:spPr>
        <p:txBody>
          <a:bodyPr>
            <a:normAutofit/>
          </a:bodyPr>
          <a:lstStyle/>
          <a:p>
            <a:pPr eaLnBrk="1" hangingPunct="1"/>
            <a:r>
              <a:rPr lang="en-US" altLang="en-US" smtClean="0"/>
              <a:t>Mediterranean finally overflows</a:t>
            </a:r>
          </a:p>
        </p:txBody>
      </p:sp>
      <p:sp>
        <p:nvSpPr>
          <p:cNvPr id="24579" name="Rectangle 3"/>
          <p:cNvSpPr>
            <a:spLocks noGrp="1" noChangeArrowheads="1"/>
          </p:cNvSpPr>
          <p:nvPr>
            <p:ph idx="1"/>
          </p:nvPr>
        </p:nvSpPr>
        <p:spPr/>
        <p:txBody>
          <a:bodyPr/>
          <a:lstStyle/>
          <a:p>
            <a:pPr eaLnBrk="1" hangingPunct="1"/>
            <a:r>
              <a:rPr lang="en-US" altLang="en-US" dirty="0" smtClean="0"/>
              <a:t>Finally, at (~7600 BP, </a:t>
            </a:r>
            <a:r>
              <a:rPr lang="en-US" altLang="en-US" dirty="0" err="1" smtClean="0"/>
              <a:t>ie</a:t>
            </a:r>
            <a:r>
              <a:rPr lang="en-US" altLang="en-US" dirty="0" smtClean="0"/>
              <a:t> 5600 BC): Excess waters in the Mediterranean pushed northward, causing the </a:t>
            </a:r>
            <a:r>
              <a:rPr lang="en-US" altLang="en-US" dirty="0" err="1" smtClean="0"/>
              <a:t>Agean</a:t>
            </a:r>
            <a:r>
              <a:rPr lang="en-US" altLang="en-US" dirty="0" smtClean="0"/>
              <a:t> and </a:t>
            </a:r>
            <a:r>
              <a:rPr lang="en-US" altLang="en-US" dirty="0" err="1" smtClean="0"/>
              <a:t>Maramara</a:t>
            </a:r>
            <a:r>
              <a:rPr lang="en-US" altLang="en-US" dirty="0" smtClean="0"/>
              <a:t> seas to rise, and the water broke through the dam at </a:t>
            </a:r>
            <a:r>
              <a:rPr lang="en-US" altLang="en-US" dirty="0" err="1" smtClean="0"/>
              <a:t>Bosporous</a:t>
            </a:r>
            <a:r>
              <a:rPr lang="en-US" altLang="en-US" dirty="0" smtClean="0"/>
              <a:t>, and finally spilled into the Black Lake, in a massive flood</a:t>
            </a:r>
            <a:r>
              <a:rPr lang="en-US" altLang="en-US" dirty="0" smtClean="0"/>
              <a:t>.</a:t>
            </a:r>
          </a:p>
          <a:p>
            <a:r>
              <a:rPr lang="en-US" altLang="en-US" dirty="0"/>
              <a:t>The incoming salt water, more dense than freshwater, plunged to the bottom of the lake bed, transforming it into a sea where the depths do not support life (anoxic).</a:t>
            </a:r>
          </a:p>
          <a:p>
            <a:pPr eaLnBrk="1" hangingPunct="1"/>
            <a:endParaRPr lang="en-US" alt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8229600" cy="1371600"/>
          </a:xfrm>
        </p:spPr>
        <p:txBody>
          <a:bodyPr/>
          <a:lstStyle/>
          <a:p>
            <a:pPr eaLnBrk="1" hangingPunct="1"/>
            <a:r>
              <a:rPr lang="en-US" altLang="en-US" sz="4000" dirty="0" smtClean="0"/>
              <a:t>The Flood: a massive onslaught of water</a:t>
            </a:r>
          </a:p>
        </p:txBody>
      </p:sp>
      <p:sp>
        <p:nvSpPr>
          <p:cNvPr id="27651" name="Rectangle 3"/>
          <p:cNvSpPr>
            <a:spLocks noGrp="1" noChangeArrowheads="1"/>
          </p:cNvSpPr>
          <p:nvPr>
            <p:ph idx="1"/>
          </p:nvPr>
        </p:nvSpPr>
        <p:spPr/>
        <p:txBody>
          <a:bodyPr/>
          <a:lstStyle/>
          <a:p>
            <a:pPr eaLnBrk="1" hangingPunct="1">
              <a:buFontTx/>
              <a:buNone/>
            </a:pPr>
            <a:r>
              <a:rPr lang="en-US" altLang="en-US" dirty="0" smtClean="0"/>
              <a:t> </a:t>
            </a:r>
          </a:p>
        </p:txBody>
      </p:sp>
      <p:pic>
        <p:nvPicPr>
          <p:cNvPr id="27652" name="Picture 4" descr="flood_fl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105025"/>
            <a:ext cx="66675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0" y="5867400"/>
            <a:ext cx="5715000" cy="307777"/>
          </a:xfrm>
          <a:prstGeom prst="rect">
            <a:avLst/>
          </a:prstGeom>
          <a:noFill/>
        </p:spPr>
        <p:txBody>
          <a:bodyPr wrap="square" rtlCol="0">
            <a:spAutoFit/>
          </a:bodyPr>
          <a:lstStyle/>
          <a:p>
            <a:r>
              <a:rPr lang="en-US" dirty="0" smtClean="0">
                <a:hlinkClick r:id="rId3"/>
              </a:rPr>
              <a:t>Run away, Run away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09600"/>
            <a:ext cx="8229600" cy="1066800"/>
          </a:xfrm>
        </p:spPr>
        <p:txBody>
          <a:bodyPr>
            <a:normAutofit/>
          </a:bodyPr>
          <a:lstStyle/>
          <a:p>
            <a:pPr eaLnBrk="1" hangingPunct="1"/>
            <a:r>
              <a:rPr lang="en-US" altLang="en-US" smtClean="0"/>
              <a:t>Ryan and Pitman seek evidence</a:t>
            </a:r>
          </a:p>
        </p:txBody>
      </p:sp>
      <p:sp>
        <p:nvSpPr>
          <p:cNvPr id="31747" name="Rectangle 3"/>
          <p:cNvSpPr>
            <a:spLocks noGrp="1" noChangeArrowheads="1"/>
          </p:cNvSpPr>
          <p:nvPr>
            <p:ph idx="1"/>
          </p:nvPr>
        </p:nvSpPr>
        <p:spPr/>
        <p:txBody>
          <a:bodyPr/>
          <a:lstStyle/>
          <a:p>
            <a:pPr eaLnBrk="1" hangingPunct="1">
              <a:buFontTx/>
              <a:buNone/>
            </a:pPr>
            <a:r>
              <a:rPr lang="en-US" altLang="en-US" smtClean="0"/>
              <a:t>  </a:t>
            </a:r>
          </a:p>
          <a:p>
            <a:pPr eaLnBrk="1" hangingPunct="1">
              <a:buFontTx/>
              <a:buNone/>
            </a:pPr>
            <a:r>
              <a:rPr lang="en-US" altLang="en-US" smtClean="0"/>
              <a:t>   Deep gorge discovered at Bosporous   </a:t>
            </a:r>
          </a:p>
          <a:p>
            <a:pPr eaLnBrk="1" hangingPunct="1">
              <a:buFontTx/>
              <a:buNone/>
            </a:pPr>
            <a:r>
              <a:rPr lang="en-US" altLang="en-US" smtClean="0"/>
              <a:t>   Freshwater -&gt; saline water</a:t>
            </a:r>
          </a:p>
          <a:p>
            <a:pPr eaLnBrk="1" hangingPunct="1">
              <a:buFontTx/>
              <a:buNone/>
            </a:pPr>
            <a:r>
              <a:rPr lang="en-US" altLang="en-US" smtClean="0"/>
              <a:t>   Carbon 14 dating of mussel shells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n-US" altLang="en-US" sz="4000" smtClean="0"/>
              <a:t>Ryan found a deep gorge in the Bosporous Strait</a:t>
            </a:r>
          </a:p>
        </p:txBody>
      </p:sp>
      <p:sp>
        <p:nvSpPr>
          <p:cNvPr id="32771" name="Rectangle 3"/>
          <p:cNvSpPr>
            <a:spLocks noGrp="1" noChangeArrowheads="1"/>
          </p:cNvSpPr>
          <p:nvPr>
            <p:ph idx="1"/>
          </p:nvPr>
        </p:nvSpPr>
        <p:spPr/>
        <p:txBody>
          <a:bodyPr/>
          <a:lstStyle/>
          <a:p>
            <a:pPr eaLnBrk="1" hangingPunct="1">
              <a:buFontTx/>
              <a:buNone/>
            </a:pPr>
            <a:r>
              <a:rPr lang="en-US" altLang="en-US" smtClean="0"/>
              <a:t>                                                      </a:t>
            </a:r>
          </a:p>
          <a:p>
            <a:pPr eaLnBrk="1" hangingPunct="1">
              <a:buFontTx/>
              <a:buNone/>
            </a:pPr>
            <a:endParaRPr lang="en-US" altLang="en-US" smtClean="0"/>
          </a:p>
        </p:txBody>
      </p:sp>
      <p:pic>
        <p:nvPicPr>
          <p:cNvPr id="32772" name="Picture 4" descr="Bosporo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7050" y="1752600"/>
            <a:ext cx="30083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81000"/>
            <a:ext cx="8229600" cy="1371600"/>
          </a:xfrm>
        </p:spPr>
        <p:txBody>
          <a:bodyPr/>
          <a:lstStyle/>
          <a:p>
            <a:pPr eaLnBrk="1" hangingPunct="1"/>
            <a:r>
              <a:rPr lang="en-US" altLang="en-US" sz="4000" smtClean="0"/>
              <a:t>Deep gorge (~80m-100m) at Bosporous </a:t>
            </a:r>
          </a:p>
        </p:txBody>
      </p:sp>
      <p:sp>
        <p:nvSpPr>
          <p:cNvPr id="33795" name="Rectangle 3"/>
          <p:cNvSpPr>
            <a:spLocks noGrp="1" noChangeArrowheads="1"/>
          </p:cNvSpPr>
          <p:nvPr>
            <p:ph idx="1"/>
          </p:nvPr>
        </p:nvSpPr>
        <p:spPr>
          <a:xfrm>
            <a:off x="457200" y="1905000"/>
            <a:ext cx="8229600" cy="4221163"/>
          </a:xfrm>
        </p:spPr>
        <p:txBody>
          <a:bodyPr>
            <a:normAutofit/>
          </a:bodyPr>
          <a:lstStyle/>
          <a:p>
            <a:pPr eaLnBrk="1" hangingPunct="1"/>
            <a:r>
              <a:rPr lang="en-US" altLang="en-US" sz="2800" smtClean="0"/>
              <a:t>Ryan discovered a large gorge in the Bosporous, which cut deep into the bedrock.       It is interpreted as evidence of the passage of an enormous flow of water (pouring) through it.</a:t>
            </a:r>
          </a:p>
          <a:p>
            <a:pPr eaLnBrk="1" hangingPunct="1"/>
            <a:r>
              <a:rPr lang="en-US" altLang="en-US" sz="2800" smtClean="0"/>
              <a:t>Dr. Walter Pitman: “The depth of the hard rock below the sediment was between 80m to 100m. It indicated that this channel had to have been cut by a rush of fast-moving water”. (100 km/hr) (BBC interview)</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143000"/>
            <a:ext cx="8229600" cy="1295400"/>
          </a:xfrm>
        </p:spPr>
        <p:txBody>
          <a:bodyPr>
            <a:normAutofit fontScale="90000"/>
          </a:bodyPr>
          <a:lstStyle/>
          <a:p>
            <a:pPr eaLnBrk="1" hangingPunct="1"/>
            <a:r>
              <a:rPr lang="en-US" altLang="en-US" sz="4000" smtClean="0"/>
              <a:t>Coarse sediments tilted northward, to the Black Sea</a:t>
            </a:r>
          </a:p>
        </p:txBody>
      </p:sp>
      <p:sp>
        <p:nvSpPr>
          <p:cNvPr id="34819" name="Rectangle 3"/>
          <p:cNvSpPr>
            <a:spLocks noGrp="1" noChangeArrowheads="1"/>
          </p:cNvSpPr>
          <p:nvPr>
            <p:ph idx="1"/>
          </p:nvPr>
        </p:nvSpPr>
        <p:spPr>
          <a:xfrm>
            <a:off x="381000" y="2362200"/>
            <a:ext cx="8229600" cy="2514600"/>
          </a:xfrm>
        </p:spPr>
        <p:txBody>
          <a:bodyPr/>
          <a:lstStyle/>
          <a:p>
            <a:pPr eaLnBrk="1" hangingPunct="1">
              <a:lnSpc>
                <a:spcPct val="90000"/>
              </a:lnSpc>
              <a:buFontTx/>
              <a:buNone/>
            </a:pPr>
            <a:endParaRPr lang="en-US" altLang="en-US" smtClean="0"/>
          </a:p>
          <a:p>
            <a:pPr eaLnBrk="1" hangingPunct="1">
              <a:lnSpc>
                <a:spcPct val="90000"/>
              </a:lnSpc>
              <a:buFontTx/>
              <a:buNone/>
            </a:pPr>
            <a:r>
              <a:rPr lang="en-US" altLang="en-US" smtClean="0"/>
              <a:t>  The coarse sediment at the gorge’s bottom was found arrayed in dune shapes, tilted to the north, thereby indicating flow from Agean to Black Seas.</a:t>
            </a:r>
          </a:p>
          <a:p>
            <a:pPr eaLnBrk="1" hangingPunct="1">
              <a:lnSpc>
                <a:spcPct val="90000"/>
              </a:lnSpc>
            </a:pPr>
            <a:endParaRPr lang="en-US" alt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533400"/>
            <a:ext cx="8229600" cy="1219200"/>
          </a:xfrm>
        </p:spPr>
        <p:txBody>
          <a:bodyPr>
            <a:normAutofit fontScale="90000"/>
          </a:bodyPr>
          <a:lstStyle/>
          <a:p>
            <a:pPr eaLnBrk="1" hangingPunct="1"/>
            <a:r>
              <a:rPr lang="en-US" altLang="en-US" sz="4000" smtClean="0"/>
              <a:t>Dating of Black Sea mussel shells </a:t>
            </a:r>
          </a:p>
        </p:txBody>
      </p:sp>
      <p:sp>
        <p:nvSpPr>
          <p:cNvPr id="35843" name="Rectangle 3"/>
          <p:cNvSpPr>
            <a:spLocks noGrp="1" noChangeArrowheads="1"/>
          </p:cNvSpPr>
          <p:nvPr>
            <p:ph idx="1"/>
          </p:nvPr>
        </p:nvSpPr>
        <p:spPr>
          <a:xfrm>
            <a:off x="457200" y="1981200"/>
            <a:ext cx="8229600" cy="4144963"/>
          </a:xfrm>
        </p:spPr>
        <p:txBody>
          <a:bodyPr/>
          <a:lstStyle/>
          <a:p>
            <a:pPr eaLnBrk="1" hangingPunct="1">
              <a:buFontTx/>
              <a:buNone/>
            </a:pPr>
            <a:r>
              <a:rPr lang="en-US" altLang="en-US" smtClean="0"/>
              <a:t>   Carbon 14 dating of shells of freshwater mussles (found in sediment core investigation), were compared with shells of mussles and plankton that lived in saline water, in order to test the abrupt transition hypothesis. (ie Transition from freshwater to saline water composition.)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Noah’s Ark</a:t>
            </a:r>
            <a:endParaRPr lang="en-US" dirty="0"/>
          </a:p>
        </p:txBody>
      </p:sp>
      <p:sp>
        <p:nvSpPr>
          <p:cNvPr id="3" name="Content Placeholder 2"/>
          <p:cNvSpPr>
            <a:spLocks noGrp="1"/>
          </p:cNvSpPr>
          <p:nvPr>
            <p:ph idx="1"/>
          </p:nvPr>
        </p:nvSpPr>
        <p:spPr/>
        <p:txBody>
          <a:bodyPr/>
          <a:lstStyle/>
          <a:p>
            <a:r>
              <a:rPr lang="en-US" dirty="0" smtClean="0"/>
              <a:t>Ryan and Pittman  attempt to link this event to the story of Noah’s Flood.</a:t>
            </a:r>
          </a:p>
        </p:txBody>
      </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819400"/>
            <a:ext cx="523875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3352800"/>
            <a:ext cx="2514600" cy="2893100"/>
          </a:xfrm>
          <a:prstGeom prst="rect">
            <a:avLst/>
          </a:prstGeom>
          <a:noFill/>
        </p:spPr>
        <p:txBody>
          <a:bodyPr wrap="square" rtlCol="0">
            <a:spAutoFit/>
          </a:bodyPr>
          <a:lstStyle/>
          <a:p>
            <a:r>
              <a:rPr lang="en-US" dirty="0" smtClean="0"/>
              <a:t>The scientific debate:</a:t>
            </a:r>
          </a:p>
          <a:p>
            <a:endParaRPr lang="en-US" dirty="0" smtClean="0"/>
          </a:p>
          <a:p>
            <a:pPr lvl="1"/>
            <a:r>
              <a:rPr lang="en-US" dirty="0" smtClean="0"/>
              <a:t>Was it catastrophic? </a:t>
            </a:r>
          </a:p>
          <a:p>
            <a:pPr lvl="1"/>
            <a:r>
              <a:rPr lang="en-US" dirty="0" smtClean="0"/>
              <a:t>Evidence supports mild version as well </a:t>
            </a:r>
            <a:r>
              <a:rPr lang="en-US" dirty="0" smtClean="0">
                <a:sym typeface="Wingdings" panose="05000000000000000000" pitchFamily="2" charset="2"/>
              </a:rPr>
              <a:t> no catastrophic breakage of the Bosporus Sill; original Black sea was 30m lower not the 80m figure of Ryan and Pittman</a:t>
            </a:r>
            <a:r>
              <a:rPr lang="en-US" dirty="0" smtClean="0">
                <a:sym typeface="Wingdings" panose="05000000000000000000" pitchFamily="2" charset="2"/>
              </a:rPr>
              <a:t>;  9500 vs 7600 years go</a:t>
            </a:r>
            <a:endParaRPr lang="en-US" dirty="0" smtClean="0"/>
          </a:p>
          <a:p>
            <a:endParaRPr lang="en-US" dirty="0"/>
          </a:p>
        </p:txBody>
      </p:sp>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437" y="2848708"/>
            <a:ext cx="523875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810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457200"/>
            <a:ext cx="8229600" cy="1066800"/>
          </a:xfrm>
        </p:spPr>
        <p:txBody>
          <a:bodyPr>
            <a:normAutofit fontScale="90000"/>
          </a:bodyPr>
          <a:lstStyle/>
          <a:p>
            <a:pPr eaLnBrk="1" hangingPunct="1"/>
            <a:r>
              <a:rPr lang="en-US" altLang="en-US" sz="4000" smtClean="0"/>
              <a:t>Ballard finds old shoreline, confirming Ryan</a:t>
            </a:r>
          </a:p>
        </p:txBody>
      </p:sp>
      <p:sp>
        <p:nvSpPr>
          <p:cNvPr id="47107" name="Rectangle 3"/>
          <p:cNvSpPr>
            <a:spLocks noGrp="1" noChangeArrowheads="1"/>
          </p:cNvSpPr>
          <p:nvPr>
            <p:ph idx="1"/>
          </p:nvPr>
        </p:nvSpPr>
        <p:spPr/>
        <p:txBody>
          <a:bodyPr/>
          <a:lstStyle/>
          <a:p>
            <a:pPr eaLnBrk="1" hangingPunct="1"/>
            <a:r>
              <a:rPr lang="en-US" altLang="en-US" smtClean="0"/>
              <a:t>Marine archaeologist Robert Ballard, in a separate investigation of the Black Sea Flood, identified ancient shorelines, freshwater snail shells, drowned valleys and man made structures. Ballard’s research of the Black Sea, found a previous shoreline, ~450 feet below present water level, supporting Ryan’s contention.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81000"/>
            <a:ext cx="8229600" cy="1295400"/>
          </a:xfrm>
        </p:spPr>
        <p:txBody>
          <a:bodyPr>
            <a:normAutofit fontScale="90000"/>
          </a:bodyPr>
          <a:lstStyle/>
          <a:p>
            <a:pPr eaLnBrk="1" hangingPunct="1"/>
            <a:r>
              <a:rPr lang="en-US" altLang="en-US" sz="4000" smtClean="0"/>
              <a:t>Confirmed: Flood occurred over a short time span</a:t>
            </a:r>
          </a:p>
        </p:txBody>
      </p:sp>
      <p:sp>
        <p:nvSpPr>
          <p:cNvPr id="38915" name="Rectangle 3"/>
          <p:cNvSpPr>
            <a:spLocks noGrp="1" noChangeArrowheads="1"/>
          </p:cNvSpPr>
          <p:nvPr>
            <p:ph idx="1"/>
          </p:nvPr>
        </p:nvSpPr>
        <p:spPr>
          <a:xfrm>
            <a:off x="457200" y="1905000"/>
            <a:ext cx="8229600" cy="3886200"/>
          </a:xfrm>
        </p:spPr>
        <p:txBody>
          <a:bodyPr>
            <a:normAutofit fontScale="92500" lnSpcReduction="10000"/>
          </a:bodyPr>
          <a:lstStyle/>
          <a:p>
            <a:pPr eaLnBrk="1" hangingPunct="1"/>
            <a:r>
              <a:rPr lang="en-US" altLang="en-US" dirty="0" smtClean="0"/>
              <a:t>Amazingly, the carbon 14 dating showed that the mussel shells from across the Black Sea transect were all pretty much the same age: about (7500-7600) </a:t>
            </a:r>
            <a:r>
              <a:rPr lang="en-US" altLang="en-US" dirty="0" err="1" smtClean="0"/>
              <a:t>yrs</a:t>
            </a:r>
            <a:r>
              <a:rPr lang="en-US" altLang="en-US" dirty="0" smtClean="0"/>
              <a:t> old.</a:t>
            </a:r>
          </a:p>
          <a:p>
            <a:pPr eaLnBrk="1" hangingPunct="1"/>
            <a:r>
              <a:rPr lang="en-US" altLang="en-US" dirty="0" smtClean="0"/>
              <a:t>This indicated that the flooding took place over a short time period, termed as “instantaneous” on a geological time scale. </a:t>
            </a:r>
            <a:endParaRPr lang="en-US" altLang="en-US" dirty="0" smtClean="0"/>
          </a:p>
          <a:p>
            <a:pPr eaLnBrk="1" hangingPunct="1"/>
            <a:r>
              <a:rPr lang="en-US" altLang="en-US" dirty="0" smtClean="0"/>
              <a:t>This is strong evidence for catastrophic scenario</a:t>
            </a:r>
            <a:endParaRPr lang="en-US" alt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Migration </a:t>
            </a:r>
          </a:p>
        </p:txBody>
      </p:sp>
      <p:sp>
        <p:nvSpPr>
          <p:cNvPr id="41987" name="Rectangle 3"/>
          <p:cNvSpPr>
            <a:spLocks noGrp="1" noChangeArrowheads="1"/>
          </p:cNvSpPr>
          <p:nvPr>
            <p:ph idx="1"/>
          </p:nvPr>
        </p:nvSpPr>
        <p:spPr/>
        <p:txBody>
          <a:bodyPr/>
          <a:lstStyle/>
          <a:p>
            <a:pPr eaLnBrk="1" hangingPunct="1"/>
            <a:r>
              <a:rPr lang="en-US" altLang="en-US" dirty="0" smtClean="0"/>
              <a:t>Ryan also proposed that the flood may have triggered massive migrations of people from the Black Sea region, to destinations as far away as Egypt, western Europe and central Asia</a:t>
            </a:r>
            <a:r>
              <a:rPr lang="en-US" altLang="en-US" dirty="0" smtClean="0"/>
              <a:t>.</a:t>
            </a:r>
          </a:p>
          <a:p>
            <a:r>
              <a:rPr lang="en-US" altLang="en-US" dirty="0"/>
              <a:t>Pitman: “We think it (the Flood event) had a great effect on human history, because it widely dispersed people who had different methods of farming and had different languages.”</a:t>
            </a:r>
          </a:p>
          <a:p>
            <a:pPr eaLnBrk="1" hangingPunct="1"/>
            <a:endParaRPr lang="en-US" altLang="en-US" dirty="0" smtClean="0"/>
          </a:p>
          <a:p>
            <a:pPr eaLnBrk="1" hangingPunct="1"/>
            <a:endParaRPr lang="en-US" alt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en-US" altLang="en-US" smtClean="0"/>
          </a:p>
        </p:txBody>
      </p:sp>
      <p:sp>
        <p:nvSpPr>
          <p:cNvPr id="45059" name="Rectangle 3"/>
          <p:cNvSpPr>
            <a:spLocks noGrp="1" noChangeArrowheads="1"/>
          </p:cNvSpPr>
          <p:nvPr>
            <p:ph idx="1"/>
          </p:nvPr>
        </p:nvSpPr>
        <p:spPr>
          <a:xfrm>
            <a:off x="457200" y="1447800"/>
            <a:ext cx="8229600" cy="4678363"/>
          </a:xfrm>
        </p:spPr>
        <p:txBody>
          <a:bodyPr/>
          <a:lstStyle/>
          <a:p>
            <a:pPr eaLnBrk="1" hangingPunct="1">
              <a:buFontTx/>
              <a:buNone/>
            </a:pPr>
            <a:r>
              <a:rPr lang="en-US" altLang="en-US" smtClean="0"/>
              <a:t>                                        </a:t>
            </a:r>
          </a:p>
        </p:txBody>
      </p:sp>
      <p:pic>
        <p:nvPicPr>
          <p:cNvPr id="45060" name="Picture 4" descr="MigrationEa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80999"/>
            <a:ext cx="5903208"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Migration spreads</a:t>
            </a:r>
          </a:p>
        </p:txBody>
      </p:sp>
      <p:sp>
        <p:nvSpPr>
          <p:cNvPr id="46083" name="Rectangle 3"/>
          <p:cNvSpPr>
            <a:spLocks noGrp="1" noChangeArrowheads="1"/>
          </p:cNvSpPr>
          <p:nvPr>
            <p:ph idx="1"/>
          </p:nvPr>
        </p:nvSpPr>
        <p:spPr/>
        <p:txBody>
          <a:bodyPr/>
          <a:lstStyle/>
          <a:p>
            <a:pPr eaLnBrk="1" hangingPunct="1"/>
            <a:r>
              <a:rPr lang="en-US" altLang="en-US" dirty="0" smtClean="0"/>
              <a:t>The change from hunter-gatherer societies to farming communities in Europe at approximately 6</a:t>
            </a:r>
            <a:r>
              <a:rPr lang="en-US" altLang="en-US" baseline="30000" dirty="0" smtClean="0"/>
              <a:t>th</a:t>
            </a:r>
            <a:r>
              <a:rPr lang="en-US" altLang="en-US" dirty="0" smtClean="0"/>
              <a:t> </a:t>
            </a:r>
            <a:r>
              <a:rPr lang="en-US" altLang="en-US" dirty="0" err="1" smtClean="0"/>
              <a:t>millenium</a:t>
            </a:r>
            <a:r>
              <a:rPr lang="en-US" altLang="en-US" dirty="0" smtClean="0"/>
              <a:t> BC, may have been catalyzed by this great migration to escape the Flood</a:t>
            </a:r>
            <a:r>
              <a:rPr lang="en-US" altLang="en-US" dirty="0" smtClean="0"/>
              <a:t>.</a:t>
            </a:r>
          </a:p>
          <a:p>
            <a:r>
              <a:rPr lang="en-US" altLang="en-US" dirty="0"/>
              <a:t>Overall, there was a ~30% expansion in the size of the Black Sea, leaving it with its modern day configuration</a:t>
            </a:r>
            <a:endParaRPr lang="en-US" altLang="en-US" dirty="0" smtClean="0"/>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156" y="4191000"/>
            <a:ext cx="370832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724400"/>
            <a:ext cx="2895600" cy="954107"/>
          </a:xfrm>
          <a:prstGeom prst="rect">
            <a:avLst/>
          </a:prstGeom>
          <a:noFill/>
        </p:spPr>
        <p:txBody>
          <a:bodyPr wrap="square" rtlCol="0">
            <a:spAutoFit/>
          </a:bodyPr>
          <a:lstStyle/>
          <a:p>
            <a:r>
              <a:rPr lang="en-US" altLang="en-US" dirty="0" smtClean="0"/>
              <a:t>Seismic soundings and sediment cores reveal traces of the Black Sea’s former shoreline, showing a 500 foot rise in water level</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t>Key Question </a:t>
            </a:r>
          </a:p>
        </p:txBody>
      </p:sp>
      <p:sp>
        <p:nvSpPr>
          <p:cNvPr id="83971" name="Rectangle 3"/>
          <p:cNvSpPr>
            <a:spLocks noGrp="1" noChangeArrowheads="1"/>
          </p:cNvSpPr>
          <p:nvPr>
            <p:ph idx="1"/>
          </p:nvPr>
        </p:nvSpPr>
        <p:spPr>
          <a:xfrm>
            <a:off x="533400" y="1524000"/>
            <a:ext cx="8229600" cy="4525963"/>
          </a:xfrm>
        </p:spPr>
        <p:txBody>
          <a:bodyPr/>
          <a:lstStyle/>
          <a:p>
            <a:pPr eaLnBrk="1" hangingPunct="1"/>
            <a:r>
              <a:rPr lang="en-US" altLang="en-US" dirty="0" smtClean="0"/>
              <a:t>The key question to be addressed, in assessing Ryan’s claim was whether the water level of the Black Sea changed gradually or within a very short period of time (a few years</a:t>
            </a:r>
            <a:r>
              <a:rPr lang="en-US" altLang="en-US" dirty="0" smtClean="0"/>
              <a:t>).</a:t>
            </a:r>
          </a:p>
          <a:p>
            <a:pPr eaLnBrk="1" hangingPunct="1"/>
            <a:r>
              <a:rPr lang="en-US" altLang="en-US" dirty="0" smtClean="0"/>
              <a:t>While there is some evidence that this event was more gradual and less catastrophic, the basic Random Disaster Rapid Cultural Dispersal hypothesis is not </a:t>
            </a:r>
            <a:r>
              <a:rPr lang="en-US" altLang="en-US" smtClean="0"/>
              <a:t>easily refuted.</a:t>
            </a:r>
            <a:endParaRPr lang="en-US"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Catastrophic Scenario</a:t>
            </a:r>
            <a:endParaRPr lang="en-US" dirty="0"/>
          </a:p>
        </p:txBody>
      </p:sp>
      <p:pic>
        <p:nvPicPr>
          <p:cNvPr id="870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81200" y="1524000"/>
            <a:ext cx="4872869" cy="511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95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Black Sea today: dimensions</a:t>
            </a:r>
          </a:p>
        </p:txBody>
      </p:sp>
      <p:sp>
        <p:nvSpPr>
          <p:cNvPr id="9219" name="Rectangle 3"/>
          <p:cNvSpPr>
            <a:spLocks noGrp="1" noChangeArrowheads="1"/>
          </p:cNvSpPr>
          <p:nvPr>
            <p:ph idx="1"/>
          </p:nvPr>
        </p:nvSpPr>
        <p:spPr/>
        <p:txBody>
          <a:bodyPr/>
          <a:lstStyle/>
          <a:p>
            <a:pPr eaLnBrk="1" hangingPunct="1"/>
            <a:r>
              <a:rPr lang="en-US" altLang="en-US" smtClean="0"/>
              <a:t>At present the Black Sea is 750 miles long and 380 miles wide (1210 km by 610 km), and covers an area comparable to the size of California.</a:t>
            </a:r>
          </a:p>
          <a:p>
            <a:pPr eaLnBrk="1" hangingPunct="1"/>
            <a:r>
              <a:rPr lang="en-US" altLang="en-US" smtClean="0"/>
              <a:t>The Black Sea’s deepest bed is 7238 feet, ie 2206 m, below the surface.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533400"/>
            <a:ext cx="8229600" cy="1219200"/>
          </a:xfrm>
        </p:spPr>
        <p:txBody>
          <a:bodyPr>
            <a:normAutofit fontScale="90000"/>
          </a:bodyPr>
          <a:lstStyle/>
          <a:p>
            <a:pPr eaLnBrk="1" hangingPunct="1"/>
            <a:r>
              <a:rPr lang="en-US" altLang="en-US" sz="4000" smtClean="0"/>
              <a:t>A global warming trend commences ~15000 BP</a:t>
            </a:r>
          </a:p>
        </p:txBody>
      </p:sp>
      <p:sp>
        <p:nvSpPr>
          <p:cNvPr id="10243" name="Rectangle 3"/>
          <p:cNvSpPr>
            <a:spLocks noGrp="1" noChangeArrowheads="1"/>
          </p:cNvSpPr>
          <p:nvPr>
            <p:ph idx="1"/>
          </p:nvPr>
        </p:nvSpPr>
        <p:spPr>
          <a:xfrm>
            <a:off x="457200" y="1981200"/>
            <a:ext cx="8229600" cy="4144963"/>
          </a:xfrm>
        </p:spPr>
        <p:txBody>
          <a:bodyPr/>
          <a:lstStyle/>
          <a:p>
            <a:pPr eaLnBrk="1" hangingPunct="1"/>
            <a:r>
              <a:rPr lang="en-US" altLang="en-US" smtClean="0"/>
              <a:t>The last Ice Age (~100,000 yr in duration) began to come to an end ~15,000 BP, as the earth started to warm up.</a:t>
            </a:r>
          </a:p>
          <a:p>
            <a:pPr eaLnBrk="1" hangingPunct="1"/>
            <a:r>
              <a:rPr lang="en-US" altLang="en-US" smtClean="0"/>
              <a:t>The upper latitudes of the continents laid  buried under sheets of glacial ice.</a:t>
            </a:r>
          </a:p>
          <a:p>
            <a:pPr eaLnBrk="1" hangingPunct="1"/>
            <a:r>
              <a:rPr lang="en-US" altLang="en-US" smtClean="0"/>
              <a:t>At the peak of glaciation, oceans were several hundred feet lower than today.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096962"/>
          </a:xfrm>
        </p:spPr>
        <p:txBody>
          <a:bodyPr/>
          <a:lstStyle/>
          <a:p>
            <a:pPr eaLnBrk="1" hangingPunct="1"/>
            <a:r>
              <a:rPr lang="en-US" altLang="en-US" smtClean="0"/>
              <a:t>EurAsian IceCap (Ryan P.156)</a:t>
            </a:r>
          </a:p>
        </p:txBody>
      </p:sp>
      <p:sp>
        <p:nvSpPr>
          <p:cNvPr id="11267" name="Rectangle 3"/>
          <p:cNvSpPr>
            <a:spLocks noGrp="1" noChangeArrowheads="1"/>
          </p:cNvSpPr>
          <p:nvPr>
            <p:ph idx="1"/>
          </p:nvPr>
        </p:nvSpPr>
        <p:spPr/>
        <p:txBody>
          <a:bodyPr/>
          <a:lstStyle/>
          <a:p>
            <a:pPr eaLnBrk="1" hangingPunct="1">
              <a:buFontTx/>
              <a:buNone/>
            </a:pPr>
            <a:r>
              <a:rPr lang="en-US" altLang="en-US" smtClean="0"/>
              <a:t>    </a:t>
            </a:r>
          </a:p>
        </p:txBody>
      </p:sp>
      <p:pic>
        <p:nvPicPr>
          <p:cNvPr id="11268" name="Picture 4" descr="EurAsiaIceShe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9338" y="1425575"/>
            <a:ext cx="4505325"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76400" y="5638800"/>
            <a:ext cx="5410200" cy="523220"/>
          </a:xfrm>
          <a:prstGeom prst="rect">
            <a:avLst/>
          </a:prstGeom>
          <a:noFill/>
        </p:spPr>
        <p:txBody>
          <a:bodyPr wrap="square" rtlCol="0">
            <a:spAutoFit/>
          </a:bodyPr>
          <a:lstStyle/>
          <a:p>
            <a:r>
              <a:rPr lang="en-US" dirty="0" smtClean="0"/>
              <a:t>Melt-waters formed large Inland Lakes similar to what happened in the Lake Missoula Case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219200"/>
          </a:xfrm>
        </p:spPr>
        <p:txBody>
          <a:bodyPr/>
          <a:lstStyle/>
          <a:p>
            <a:pPr eaLnBrk="1" hangingPunct="1"/>
            <a:r>
              <a:rPr lang="en-US" altLang="en-US" smtClean="0"/>
              <a:t>Composite Satellite Image</a:t>
            </a:r>
          </a:p>
        </p:txBody>
      </p:sp>
      <p:sp>
        <p:nvSpPr>
          <p:cNvPr id="16387" name="Rectangle 3"/>
          <p:cNvSpPr>
            <a:spLocks noGrp="1" noChangeArrowheads="1"/>
          </p:cNvSpPr>
          <p:nvPr>
            <p:ph idx="1"/>
          </p:nvPr>
        </p:nvSpPr>
        <p:spPr/>
        <p:txBody>
          <a:bodyPr/>
          <a:lstStyle/>
          <a:p>
            <a:pPr eaLnBrk="1" hangingPunct="1">
              <a:buFontTx/>
              <a:buNone/>
            </a:pPr>
            <a:r>
              <a:rPr lang="en-US" altLang="en-US" smtClean="0"/>
              <a:t> </a:t>
            </a:r>
          </a:p>
        </p:txBody>
      </p:sp>
      <p:pic>
        <p:nvPicPr>
          <p:cNvPr id="16388" name="Picture 4" descr="Mediterranian_Sea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12192000"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lstStyle/>
          <a:p>
            <a:pPr eaLnBrk="1" hangingPunct="1"/>
            <a:r>
              <a:rPr lang="en-US" altLang="en-US" smtClean="0"/>
              <a:t>Sea Level Rise vs Time</a:t>
            </a:r>
          </a:p>
        </p:txBody>
      </p:sp>
      <p:pic>
        <p:nvPicPr>
          <p:cNvPr id="13315" name="Picture 4" descr="Post-Glacial_Sea_Lev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6924" y="1600200"/>
            <a:ext cx="5819589" cy="397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2057400" y="5791200"/>
            <a:ext cx="5715000" cy="307777"/>
          </a:xfrm>
          <a:prstGeom prst="rect">
            <a:avLst/>
          </a:prstGeom>
          <a:noFill/>
        </p:spPr>
        <p:txBody>
          <a:bodyPr wrap="square" rtlCol="0">
            <a:spAutoFit/>
          </a:bodyPr>
          <a:lstStyle/>
          <a:p>
            <a:r>
              <a:rPr lang="en-US" dirty="0" smtClean="0"/>
              <a:t>The linear rise rate is about  2 cm per year or 2 meters per century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normAutofit fontScale="90000"/>
          </a:bodyPr>
          <a:lstStyle/>
          <a:p>
            <a:pPr eaLnBrk="1" hangingPunct="1"/>
            <a:r>
              <a:rPr lang="en-US" altLang="en-US" smtClean="0"/>
              <a:t>Sea Level rise over last 9000 yr</a:t>
            </a:r>
          </a:p>
        </p:txBody>
      </p:sp>
      <p:pic>
        <p:nvPicPr>
          <p:cNvPr id="14339" name="Picture 4" descr="Holocene_Sea_Level"/>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133600" y="2220912"/>
            <a:ext cx="4876800" cy="346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2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8.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820</TotalTime>
  <Words>1100</Words>
  <Application>Microsoft Office PowerPoint</Application>
  <PresentationFormat>On-screen Show (4:3)</PresentationFormat>
  <Paragraphs>71</Paragraphs>
  <Slides>25</Slides>
  <Notes>0</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25</vt:i4>
      </vt:variant>
    </vt:vector>
  </HeadingPairs>
  <TitlesOfParts>
    <vt:vector size="35" baseType="lpstr">
      <vt:lpstr>Arial</vt:lpstr>
      <vt:lpstr>Calibri</vt:lpstr>
      <vt:lpstr>Apex</vt:lpstr>
      <vt:lpstr>Clarity</vt:lpstr>
      <vt:lpstr>Adjacency</vt:lpstr>
      <vt:lpstr>1_Adjacency</vt:lpstr>
      <vt:lpstr>2_Adjacency</vt:lpstr>
      <vt:lpstr>Office Theme</vt:lpstr>
      <vt:lpstr>Aspect</vt:lpstr>
      <vt:lpstr>Apothecary</vt:lpstr>
      <vt:lpstr>Black Sea Flood 5600 BC (What happened ?)</vt:lpstr>
      <vt:lpstr>Noah’s Ark</vt:lpstr>
      <vt:lpstr>Catastrophic Scenario</vt:lpstr>
      <vt:lpstr>Black Sea today: dimensions</vt:lpstr>
      <vt:lpstr>A global warming trend commences ~15000 BP</vt:lpstr>
      <vt:lpstr>EurAsian IceCap (Ryan P.156)</vt:lpstr>
      <vt:lpstr>Composite Satellite Image</vt:lpstr>
      <vt:lpstr>Sea Level Rise vs Time</vt:lpstr>
      <vt:lpstr>Sea Level rise over last 9000 yr</vt:lpstr>
      <vt:lpstr>Black Sea isolated</vt:lpstr>
      <vt:lpstr>Mediterranean did not connect to Black </vt:lpstr>
      <vt:lpstr>Bosporous Valley lies between the Marmara and Black seas</vt:lpstr>
      <vt:lpstr>Mediterranean finally overflows</vt:lpstr>
      <vt:lpstr>The Flood: a massive onslaught of water</vt:lpstr>
      <vt:lpstr>Ryan and Pitman seek evidence</vt:lpstr>
      <vt:lpstr>Ryan found a deep gorge in the Bosporous Strait</vt:lpstr>
      <vt:lpstr>Deep gorge (~80m-100m) at Bosporous </vt:lpstr>
      <vt:lpstr>Coarse sediments tilted northward, to the Black Sea</vt:lpstr>
      <vt:lpstr>Dating of Black Sea mussel shells </vt:lpstr>
      <vt:lpstr>Ballard finds old shoreline, confirming Ryan</vt:lpstr>
      <vt:lpstr>Confirmed: Flood occurred over a short time span</vt:lpstr>
      <vt:lpstr>Migration </vt:lpstr>
      <vt:lpstr>PowerPoint Presentation</vt:lpstr>
      <vt:lpstr>Migration spreads</vt:lpstr>
      <vt:lpstr>Key Question </vt:lpstr>
    </vt:vector>
  </TitlesOfParts>
  <Company>McGill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Sea Flood</dc:title>
  <dc:creator>Geography Lab</dc:creator>
  <cp:lastModifiedBy>Dr. Nuts</cp:lastModifiedBy>
  <cp:revision>64</cp:revision>
  <dcterms:created xsi:type="dcterms:W3CDTF">2006-11-15T01:50:57Z</dcterms:created>
  <dcterms:modified xsi:type="dcterms:W3CDTF">2014-05-05T21:38:59Z</dcterms:modified>
</cp:coreProperties>
</file>