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6" r:id="rId7"/>
    <p:sldId id="269" r:id="rId8"/>
    <p:sldId id="260" r:id="rId9"/>
    <p:sldId id="268" r:id="rId10"/>
    <p:sldId id="270" r:id="rId11"/>
    <p:sldId id="271" r:id="rId12"/>
    <p:sldId id="267" r:id="rId13"/>
    <p:sldId id="262" r:id="rId14"/>
    <p:sldId id="263" r:id="rId15"/>
    <p:sldId id="265" r:id="rId16"/>
    <p:sldId id="272" r:id="rId17"/>
    <p:sldId id="26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5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EE1F70-A054-49D9-8242-7F0EA1EF8EC5}"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C0157-FF6F-40E8-B8AA-ADD3F5929A7E}" type="slidenum">
              <a:rPr lang="en-US" smtClean="0"/>
              <a:t>‹#›</a:t>
            </a:fld>
            <a:endParaRPr lang="en-US"/>
          </a:p>
        </p:txBody>
      </p:sp>
    </p:spTree>
    <p:extLst>
      <p:ext uri="{BB962C8B-B14F-4D97-AF65-F5344CB8AC3E}">
        <p14:creationId xmlns:p14="http://schemas.microsoft.com/office/powerpoint/2010/main" val="1529259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EE1F70-A054-49D9-8242-7F0EA1EF8EC5}"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C0157-FF6F-40E8-B8AA-ADD3F5929A7E}" type="slidenum">
              <a:rPr lang="en-US" smtClean="0"/>
              <a:t>‹#›</a:t>
            </a:fld>
            <a:endParaRPr lang="en-US"/>
          </a:p>
        </p:txBody>
      </p:sp>
    </p:spTree>
    <p:extLst>
      <p:ext uri="{BB962C8B-B14F-4D97-AF65-F5344CB8AC3E}">
        <p14:creationId xmlns:p14="http://schemas.microsoft.com/office/powerpoint/2010/main" val="329439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EE1F70-A054-49D9-8242-7F0EA1EF8EC5}"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C0157-FF6F-40E8-B8AA-ADD3F5929A7E}" type="slidenum">
              <a:rPr lang="en-US" smtClean="0"/>
              <a:t>‹#›</a:t>
            </a:fld>
            <a:endParaRPr lang="en-US"/>
          </a:p>
        </p:txBody>
      </p:sp>
    </p:spTree>
    <p:extLst>
      <p:ext uri="{BB962C8B-B14F-4D97-AF65-F5344CB8AC3E}">
        <p14:creationId xmlns:p14="http://schemas.microsoft.com/office/powerpoint/2010/main" val="1743889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EE1F70-A054-49D9-8242-7F0EA1EF8EC5}"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C0157-FF6F-40E8-B8AA-ADD3F5929A7E}" type="slidenum">
              <a:rPr lang="en-US" smtClean="0"/>
              <a:t>‹#›</a:t>
            </a:fld>
            <a:endParaRPr lang="en-US"/>
          </a:p>
        </p:txBody>
      </p:sp>
    </p:spTree>
    <p:extLst>
      <p:ext uri="{BB962C8B-B14F-4D97-AF65-F5344CB8AC3E}">
        <p14:creationId xmlns:p14="http://schemas.microsoft.com/office/powerpoint/2010/main" val="3638877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EE1F70-A054-49D9-8242-7F0EA1EF8EC5}"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C0157-FF6F-40E8-B8AA-ADD3F5929A7E}" type="slidenum">
              <a:rPr lang="en-US" smtClean="0"/>
              <a:t>‹#›</a:t>
            </a:fld>
            <a:endParaRPr lang="en-US"/>
          </a:p>
        </p:txBody>
      </p:sp>
    </p:spTree>
    <p:extLst>
      <p:ext uri="{BB962C8B-B14F-4D97-AF65-F5344CB8AC3E}">
        <p14:creationId xmlns:p14="http://schemas.microsoft.com/office/powerpoint/2010/main" val="814336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EE1F70-A054-49D9-8242-7F0EA1EF8EC5}"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C0157-FF6F-40E8-B8AA-ADD3F5929A7E}" type="slidenum">
              <a:rPr lang="en-US" smtClean="0"/>
              <a:t>‹#›</a:t>
            </a:fld>
            <a:endParaRPr lang="en-US"/>
          </a:p>
        </p:txBody>
      </p:sp>
    </p:spTree>
    <p:extLst>
      <p:ext uri="{BB962C8B-B14F-4D97-AF65-F5344CB8AC3E}">
        <p14:creationId xmlns:p14="http://schemas.microsoft.com/office/powerpoint/2010/main" val="321877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EE1F70-A054-49D9-8242-7F0EA1EF8EC5}" type="datetimeFigureOut">
              <a:rPr lang="en-US" smtClean="0"/>
              <a:t>4/22/2014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C0157-FF6F-40E8-B8AA-ADD3F5929A7E}" type="slidenum">
              <a:rPr lang="en-US" smtClean="0"/>
              <a:t>‹#›</a:t>
            </a:fld>
            <a:endParaRPr lang="en-US"/>
          </a:p>
        </p:txBody>
      </p:sp>
    </p:spTree>
    <p:extLst>
      <p:ext uri="{BB962C8B-B14F-4D97-AF65-F5344CB8AC3E}">
        <p14:creationId xmlns:p14="http://schemas.microsoft.com/office/powerpoint/2010/main" val="130642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EE1F70-A054-49D9-8242-7F0EA1EF8EC5}" type="datetimeFigureOut">
              <a:rPr lang="en-US" smtClean="0"/>
              <a:t>4/22/2014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C0157-FF6F-40E8-B8AA-ADD3F5929A7E}" type="slidenum">
              <a:rPr lang="en-US" smtClean="0"/>
              <a:t>‹#›</a:t>
            </a:fld>
            <a:endParaRPr lang="en-US"/>
          </a:p>
        </p:txBody>
      </p:sp>
    </p:spTree>
    <p:extLst>
      <p:ext uri="{BB962C8B-B14F-4D97-AF65-F5344CB8AC3E}">
        <p14:creationId xmlns:p14="http://schemas.microsoft.com/office/powerpoint/2010/main" val="1956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E1F70-A054-49D9-8242-7F0EA1EF8EC5}" type="datetimeFigureOut">
              <a:rPr lang="en-US" smtClean="0"/>
              <a:t>4/22/2014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C0157-FF6F-40E8-B8AA-ADD3F5929A7E}" type="slidenum">
              <a:rPr lang="en-US" smtClean="0"/>
              <a:t>‹#›</a:t>
            </a:fld>
            <a:endParaRPr lang="en-US"/>
          </a:p>
        </p:txBody>
      </p:sp>
    </p:spTree>
    <p:extLst>
      <p:ext uri="{BB962C8B-B14F-4D97-AF65-F5344CB8AC3E}">
        <p14:creationId xmlns:p14="http://schemas.microsoft.com/office/powerpoint/2010/main" val="394986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E1F70-A054-49D9-8242-7F0EA1EF8EC5}"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C0157-FF6F-40E8-B8AA-ADD3F5929A7E}" type="slidenum">
              <a:rPr lang="en-US" smtClean="0"/>
              <a:t>‹#›</a:t>
            </a:fld>
            <a:endParaRPr lang="en-US"/>
          </a:p>
        </p:txBody>
      </p:sp>
    </p:spTree>
    <p:extLst>
      <p:ext uri="{BB962C8B-B14F-4D97-AF65-F5344CB8AC3E}">
        <p14:creationId xmlns:p14="http://schemas.microsoft.com/office/powerpoint/2010/main" val="270393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E1F70-A054-49D9-8242-7F0EA1EF8EC5}"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C0157-FF6F-40E8-B8AA-ADD3F5929A7E}" type="slidenum">
              <a:rPr lang="en-US" smtClean="0"/>
              <a:t>‹#›</a:t>
            </a:fld>
            <a:endParaRPr lang="en-US"/>
          </a:p>
        </p:txBody>
      </p:sp>
    </p:spTree>
    <p:extLst>
      <p:ext uri="{BB962C8B-B14F-4D97-AF65-F5344CB8AC3E}">
        <p14:creationId xmlns:p14="http://schemas.microsoft.com/office/powerpoint/2010/main" val="3499033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E1F70-A054-49D9-8242-7F0EA1EF8EC5}" type="datetimeFigureOut">
              <a:rPr lang="en-US" smtClean="0"/>
              <a:t>4/22/2014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C0157-FF6F-40E8-B8AA-ADD3F5929A7E}" type="slidenum">
              <a:rPr lang="en-US" smtClean="0"/>
              <a:t>‹#›</a:t>
            </a:fld>
            <a:endParaRPr lang="en-US"/>
          </a:p>
        </p:txBody>
      </p:sp>
    </p:spTree>
    <p:extLst>
      <p:ext uri="{BB962C8B-B14F-4D97-AF65-F5344CB8AC3E}">
        <p14:creationId xmlns:p14="http://schemas.microsoft.com/office/powerpoint/2010/main" val="3426766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Historical Deadly Earthquakes</a:t>
            </a:r>
            <a:endParaRPr lang="en-US" dirty="0"/>
          </a:p>
        </p:txBody>
      </p:sp>
      <p:sp>
        <p:nvSpPr>
          <p:cNvPr id="3" name="Subtitle 2"/>
          <p:cNvSpPr>
            <a:spLocks noGrp="1"/>
          </p:cNvSpPr>
          <p:nvPr>
            <p:ph type="subTitle" idx="1"/>
          </p:nvPr>
        </p:nvSpPr>
        <p:spPr/>
        <p:txBody>
          <a:bodyPr/>
          <a:lstStyle/>
          <a:p>
            <a:r>
              <a:rPr lang="en-US" dirty="0" smtClean="0"/>
              <a:t>By Cultural Region</a:t>
            </a:r>
            <a:endParaRPr lang="en-US" dirty="0"/>
          </a:p>
        </p:txBody>
      </p:sp>
    </p:spTree>
    <p:extLst>
      <p:ext uri="{BB962C8B-B14F-4D97-AF65-F5344CB8AC3E}">
        <p14:creationId xmlns:p14="http://schemas.microsoft.com/office/powerpoint/2010/main" val="3275571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Rudbar</a:t>
            </a:r>
            <a:r>
              <a:rPr lang="en-US" dirty="0" smtClean="0"/>
              <a:t>, Iran</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1025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1600200"/>
            <a:ext cx="2590800" cy="5078313"/>
          </a:xfrm>
          <a:prstGeom prst="rect">
            <a:avLst/>
          </a:prstGeom>
          <a:noFill/>
        </p:spPr>
        <p:txBody>
          <a:bodyPr wrap="square" rtlCol="0">
            <a:spAutoFit/>
          </a:bodyPr>
          <a:lstStyle/>
          <a:p>
            <a:r>
              <a:rPr lang="en-US" dirty="0"/>
              <a:t>This disastrous event happened on June 21, 1990 and caused widespread damage within 100 kilometers of the epicenter’s radius near the city of </a:t>
            </a:r>
            <a:r>
              <a:rPr lang="en-US" dirty="0" err="1"/>
              <a:t>Rashi</a:t>
            </a:r>
            <a:r>
              <a:rPr lang="en-US" dirty="0"/>
              <a:t>, and about 200 kilometer northwest of Tehran. It destroyed 700 villages across the cities of </a:t>
            </a:r>
            <a:r>
              <a:rPr lang="en-US" dirty="0" err="1"/>
              <a:t>Rudbar</a:t>
            </a:r>
            <a:r>
              <a:rPr lang="en-US" dirty="0"/>
              <a:t>, </a:t>
            </a:r>
            <a:r>
              <a:rPr lang="en-US" dirty="0" err="1"/>
              <a:t>Manjiil</a:t>
            </a:r>
            <a:r>
              <a:rPr lang="en-US" dirty="0"/>
              <a:t>, and </a:t>
            </a:r>
            <a:r>
              <a:rPr lang="en-US" dirty="0" err="1"/>
              <a:t>Lushan</a:t>
            </a:r>
            <a:r>
              <a:rPr lang="en-US" dirty="0"/>
              <a:t> and cost $200,000,000 in damages, including 40,000 fatalities, 60,000 injured and 500,000 people homeless.</a:t>
            </a:r>
          </a:p>
        </p:txBody>
      </p:sp>
    </p:spTree>
    <p:extLst>
      <p:ext uri="{BB962C8B-B14F-4D97-AF65-F5344CB8AC3E}">
        <p14:creationId xmlns:p14="http://schemas.microsoft.com/office/powerpoint/2010/main" val="1772402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Izmit</a:t>
            </a:r>
            <a:r>
              <a:rPr lang="en-US" dirty="0"/>
              <a:t>, Turkey</a:t>
            </a:r>
            <a:br>
              <a:rPr lang="en-US" dirty="0"/>
            </a:b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1219200"/>
            <a:ext cx="581025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304800"/>
            <a:ext cx="3048000" cy="6186309"/>
          </a:xfrm>
          <a:prstGeom prst="rect">
            <a:avLst/>
          </a:prstGeom>
          <a:noFill/>
        </p:spPr>
        <p:txBody>
          <a:bodyPr wrap="square" rtlCol="0">
            <a:spAutoFit/>
          </a:bodyPr>
          <a:lstStyle/>
          <a:p>
            <a:r>
              <a:rPr lang="en-US" dirty="0"/>
              <a:t>This was a 7.9-magnitude earthquake that struck northern Turkey on August 17, 1990, which lasted for only 3.7 seconds. The city of </a:t>
            </a:r>
            <a:r>
              <a:rPr lang="en-US" dirty="0" err="1"/>
              <a:t>Izmit</a:t>
            </a:r>
            <a:r>
              <a:rPr lang="en-US" dirty="0"/>
              <a:t> was very badly damaged and had a death toll of 17,127 and 43, 959 injured though other sources suggested that the actual figure for fatalities may be closer to </a:t>
            </a:r>
            <a:r>
              <a:rPr lang="en-US" dirty="0" smtClean="0"/>
              <a:t>45,000.Another </a:t>
            </a:r>
            <a:r>
              <a:rPr lang="en-US" dirty="0"/>
              <a:t>report from September 1999 showed that the earthquake had destroyed 120,000 poorly-engineered houses, heavily damaged 50,000 houses; caused 2,000 buildings to collapse while 4,000 other buildings left severely damaged, and made more than 300,000 people homeless.</a:t>
            </a:r>
          </a:p>
        </p:txBody>
      </p:sp>
    </p:spTree>
    <p:extLst>
      <p:ext uri="{BB962C8B-B14F-4D97-AF65-F5344CB8AC3E}">
        <p14:creationId xmlns:p14="http://schemas.microsoft.com/office/powerpoint/2010/main" val="2662064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Pakistan</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1219200"/>
            <a:ext cx="581025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143000"/>
            <a:ext cx="2743200" cy="5355312"/>
          </a:xfrm>
          <a:prstGeom prst="rect">
            <a:avLst/>
          </a:prstGeom>
          <a:noFill/>
        </p:spPr>
        <p:txBody>
          <a:bodyPr wrap="square" rtlCol="0">
            <a:spAutoFit/>
          </a:bodyPr>
          <a:lstStyle/>
          <a:p>
            <a:r>
              <a:rPr lang="en-US" dirty="0"/>
              <a:t>The October 8, 2005 Kashmir, Pakistan was visited by an earthquake with a moment magnitude of 7.6</a:t>
            </a:r>
            <a:r>
              <a:rPr lang="en-US" dirty="0" smtClean="0"/>
              <a:t>. The </a:t>
            </a:r>
            <a:r>
              <a:rPr lang="en-US" dirty="0"/>
              <a:t>disaster had a death toll of 85,000 and more than 69,000 were injured. Considered to be smaller in size than the 1906 San Francisco earthquake, it affected countries in surrounding regions with 14,000 deaths in Jammu and tremors felt in </a:t>
            </a:r>
            <a:r>
              <a:rPr lang="en-US" dirty="0" err="1"/>
              <a:t>Taijikistan</a:t>
            </a:r>
            <a:r>
              <a:rPr lang="en-US" dirty="0"/>
              <a:t> and western China. It also cost a staggering $5.4 billion in aids from all around the world.</a:t>
            </a:r>
          </a:p>
        </p:txBody>
      </p:sp>
    </p:spTree>
    <p:extLst>
      <p:ext uri="{BB962C8B-B14F-4D97-AF65-F5344CB8AC3E}">
        <p14:creationId xmlns:p14="http://schemas.microsoft.com/office/powerpoint/2010/main" val="4248682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Soviet Union</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0" y="1371600"/>
            <a:ext cx="581025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6668" y="914400"/>
            <a:ext cx="2895600" cy="5355312"/>
          </a:xfrm>
          <a:prstGeom prst="rect">
            <a:avLst/>
          </a:prstGeom>
          <a:noFill/>
        </p:spPr>
        <p:txBody>
          <a:bodyPr wrap="square" rtlCol="0">
            <a:spAutoFit/>
          </a:bodyPr>
          <a:lstStyle/>
          <a:p>
            <a:r>
              <a:rPr lang="en-US" dirty="0"/>
              <a:t>This earthquake occurred on October 6, 1948 near Ashgabat, USSR with a magnitude of 7.3. Due to censorship, this was not reported in the media so there were no reports regarding its casualties or damages. Due to the secrecy, it was purported that the earthquake was the result of Soviet Union’s first atomic bomb test. Media sources also vary on the number of casualties from 10,000 to 176,000 though a correct death toll was reported in December 9, 1988 as 110,000. </a:t>
            </a:r>
          </a:p>
        </p:txBody>
      </p:sp>
    </p:spTree>
    <p:extLst>
      <p:ext uri="{BB962C8B-B14F-4D97-AF65-F5344CB8AC3E}">
        <p14:creationId xmlns:p14="http://schemas.microsoft.com/office/powerpoint/2010/main" val="2102341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Indonesia (raised Tsunami awareness) </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0" y="1752600"/>
            <a:ext cx="581025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1447800"/>
            <a:ext cx="3048000" cy="5078313"/>
          </a:xfrm>
          <a:prstGeom prst="rect">
            <a:avLst/>
          </a:prstGeom>
          <a:noFill/>
        </p:spPr>
        <p:txBody>
          <a:bodyPr wrap="square" rtlCol="0">
            <a:spAutoFit/>
          </a:bodyPr>
          <a:lstStyle/>
          <a:p>
            <a:r>
              <a:rPr lang="en-US" dirty="0"/>
              <a:t>This earthquake hit the sea bed of the Indian Ocean on </a:t>
            </a:r>
            <a:r>
              <a:rPr lang="en-US" b="1" dirty="0"/>
              <a:t>December 26, 2004 </a:t>
            </a:r>
            <a:r>
              <a:rPr lang="en-US" dirty="0"/>
              <a:t>with a magnitude of 9.1 to 9.3 </a:t>
            </a:r>
            <a:r>
              <a:rPr lang="en-US" dirty="0" smtClean="0"/>
              <a:t> and caused </a:t>
            </a:r>
            <a:r>
              <a:rPr lang="en-US" dirty="0"/>
              <a:t>the Boxing Day Tsunami. This was the second highest seismic activity recorded with the longest duration of tremors. The after-effects even reached Maldives and Thailand, with more than 5 tsunamis hitting the coastlines of the Indian Sea. It had a death toll of 100,100 to 225,000 with over $7 billion worth of rescue and damage costs during the first 8.3 to 10 minutes alone.</a:t>
            </a:r>
          </a:p>
        </p:txBody>
      </p:sp>
    </p:spTree>
    <p:extLst>
      <p:ext uri="{BB962C8B-B14F-4D97-AF65-F5344CB8AC3E}">
        <p14:creationId xmlns:p14="http://schemas.microsoft.com/office/powerpoint/2010/main" val="1137473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Haiti (raised building code awareness)</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1524000"/>
            <a:ext cx="581025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1447800"/>
            <a:ext cx="2971800" cy="5078313"/>
          </a:xfrm>
          <a:prstGeom prst="rect">
            <a:avLst/>
          </a:prstGeom>
          <a:noFill/>
        </p:spPr>
        <p:txBody>
          <a:bodyPr wrap="square" rtlCol="0">
            <a:spAutoFit/>
          </a:bodyPr>
          <a:lstStyle/>
          <a:p>
            <a:r>
              <a:rPr lang="en-US" dirty="0"/>
              <a:t>The Haiti earthquake was a magnitude 7.0 on the Richter scale, with an epicenter near </a:t>
            </a:r>
            <a:r>
              <a:rPr lang="en-US" dirty="0" err="1"/>
              <a:t>Leogane</a:t>
            </a:r>
            <a:r>
              <a:rPr lang="en-US" dirty="0"/>
              <a:t>, 25 km west of its capital, Port-au-Prince. It struck on January 12, 2010 where at least 52 aftershocks measuring 4.5 or greater could still be felt even 12 days later. The earthquake left a devastating wake of 316,000 deaths, 300,000 injured and 1,000,000 people homeless. It was estimated that 250,000 houses and 30,000 commercial buildings had collapsed or were severely destroyed.</a:t>
            </a:r>
          </a:p>
        </p:txBody>
      </p:sp>
    </p:spTree>
    <p:extLst>
      <p:ext uri="{BB962C8B-B14F-4D97-AF65-F5344CB8AC3E}">
        <p14:creationId xmlns:p14="http://schemas.microsoft.com/office/powerpoint/2010/main" val="4007880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Peru</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581025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52400"/>
            <a:ext cx="2819400" cy="6186309"/>
          </a:xfrm>
          <a:prstGeom prst="rect">
            <a:avLst/>
          </a:prstGeom>
          <a:noFill/>
        </p:spPr>
        <p:txBody>
          <a:bodyPr wrap="square" rtlCol="0">
            <a:spAutoFit/>
          </a:bodyPr>
          <a:lstStyle/>
          <a:p>
            <a:r>
              <a:rPr lang="en-US" dirty="0"/>
              <a:t>This Great Peruvian Earthquake was an undersea earthquake that affected the regions of Ancash and La Libertad. It occurred in May 31, 1970 ad was recorded as the worst catastrophic natural disaster that hit Peru, which affected over 3 million people. It has a magnitude of 7.9 to 8.0 on the Richter scale </a:t>
            </a:r>
            <a:r>
              <a:rPr lang="en-US" dirty="0" smtClean="0"/>
              <a:t>which </a:t>
            </a:r>
            <a:r>
              <a:rPr lang="en-US" dirty="0"/>
              <a:t>lasted for 45 seconds. This caused the rock, ice, and snow avalanche on the northern wall of Mount Huascaran burying the towns of </a:t>
            </a:r>
            <a:r>
              <a:rPr lang="en-US" dirty="0" err="1"/>
              <a:t>Yungay</a:t>
            </a:r>
            <a:r>
              <a:rPr lang="en-US" dirty="0"/>
              <a:t> and </a:t>
            </a:r>
            <a:r>
              <a:rPr lang="en-US" dirty="0" err="1"/>
              <a:t>Ranrahirca</a:t>
            </a:r>
            <a:r>
              <a:rPr lang="en-US" dirty="0"/>
              <a:t>, which led to the death of 20,000 people in </a:t>
            </a:r>
            <a:r>
              <a:rPr lang="en-US" dirty="0" err="1"/>
              <a:t>Yungay</a:t>
            </a:r>
            <a:r>
              <a:rPr lang="en-US" dirty="0"/>
              <a:t> alone</a:t>
            </a:r>
            <a:r>
              <a:rPr lang="en-US" dirty="0" smtClean="0"/>
              <a:t>..</a:t>
            </a:r>
            <a:endParaRPr lang="en-US" dirty="0"/>
          </a:p>
        </p:txBody>
      </p:sp>
      <p:sp>
        <p:nvSpPr>
          <p:cNvPr id="5" name="TextBox 4"/>
          <p:cNvSpPr txBox="1"/>
          <p:nvPr/>
        </p:nvSpPr>
        <p:spPr>
          <a:xfrm>
            <a:off x="3124200" y="5334000"/>
            <a:ext cx="5562600" cy="1477328"/>
          </a:xfrm>
          <a:prstGeom prst="rect">
            <a:avLst/>
          </a:prstGeom>
          <a:noFill/>
        </p:spPr>
        <p:txBody>
          <a:bodyPr wrap="square" rtlCol="0">
            <a:spAutoFit/>
          </a:bodyPr>
          <a:lstStyle/>
          <a:p>
            <a:r>
              <a:rPr lang="en-US" dirty="0" smtClean="0"/>
              <a:t>The damages incurred tallied to 74,194 deaths, 25,600 missing, 143,331 injured, and more than a million homeless. The estimated economic loss was more than half a billion USD with the entire communication system and basic facilities destroyed</a:t>
            </a:r>
            <a:endParaRPr lang="en-US" dirty="0"/>
          </a:p>
        </p:txBody>
      </p:sp>
    </p:spTree>
    <p:extLst>
      <p:ext uri="{BB962C8B-B14F-4D97-AF65-F5344CB8AC3E}">
        <p14:creationId xmlns:p14="http://schemas.microsoft.com/office/powerpoint/2010/main" val="2591106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Chile (The big one)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0" y="1295400"/>
            <a:ext cx="581025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1371600"/>
            <a:ext cx="2362200" cy="4247317"/>
          </a:xfrm>
          <a:prstGeom prst="rect">
            <a:avLst/>
          </a:prstGeom>
          <a:noFill/>
        </p:spPr>
        <p:txBody>
          <a:bodyPr wrap="square" rtlCol="0">
            <a:spAutoFit/>
          </a:bodyPr>
          <a:lstStyle/>
          <a:p>
            <a:r>
              <a:rPr lang="en-US" dirty="0" smtClean="0"/>
              <a:t>The 1960 </a:t>
            </a:r>
            <a:r>
              <a:rPr lang="en-US" dirty="0"/>
              <a:t>Valdivia earthquake </a:t>
            </a:r>
            <a:r>
              <a:rPr lang="en-US" dirty="0" smtClean="0"/>
              <a:t>was  </a:t>
            </a:r>
            <a:r>
              <a:rPr lang="en-US" dirty="0"/>
              <a:t>9.5, which </a:t>
            </a:r>
            <a:r>
              <a:rPr lang="en-US" dirty="0" smtClean="0"/>
              <a:t>is equivalent </a:t>
            </a:r>
            <a:r>
              <a:rPr lang="en-US" dirty="0"/>
              <a:t>to </a:t>
            </a:r>
            <a:r>
              <a:rPr lang="en-US" dirty="0" smtClean="0"/>
              <a:t>1,000 </a:t>
            </a:r>
            <a:r>
              <a:rPr lang="en-US" dirty="0"/>
              <a:t>atomic bombs going off at the same time. The earthquake was not only felt in Valdivia but also reached Hawaii, at a distance of 435 miles. While only 6,000 people died in the catastrophe, it incurred more than $1 billion worth of damages.</a:t>
            </a:r>
          </a:p>
        </p:txBody>
      </p:sp>
    </p:spTree>
    <p:extLst>
      <p:ext uri="{BB962C8B-B14F-4D97-AF65-F5344CB8AC3E}">
        <p14:creationId xmlns:p14="http://schemas.microsoft.com/office/powerpoint/2010/main" val="3121046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Sept. 27, 1290 (near </a:t>
            </a:r>
            <a:r>
              <a:rPr lang="en-US" dirty="0" err="1" smtClean="0"/>
              <a:t>Ningcheng</a:t>
            </a:r>
            <a:r>
              <a:rPr lang="en-US" dirty="0" smtClean="0"/>
              <a:t> – inner </a:t>
            </a:r>
            <a:r>
              <a:rPr lang="en-US" dirty="0" err="1" smtClean="0"/>
              <a:t>mongolia</a:t>
            </a:r>
            <a:r>
              <a:rPr lang="en-US" dirty="0" smtClean="0"/>
              <a:t>) </a:t>
            </a:r>
            <a:r>
              <a:rPr lang="en-US" dirty="0" smtClean="0">
                <a:sym typeface="Wingdings" panose="05000000000000000000" pitchFamily="2" charset="2"/>
              </a:rPr>
              <a:t>100,000 killed; est. mag = 6.8</a:t>
            </a:r>
            <a:endParaRPr lang="en-US" dirty="0" smtClean="0"/>
          </a:p>
          <a:p>
            <a:r>
              <a:rPr lang="en-US" dirty="0" smtClean="0"/>
              <a:t>January 23, 1556 (Shaanxi) </a:t>
            </a:r>
            <a:r>
              <a:rPr lang="en-US" dirty="0" smtClean="0">
                <a:sym typeface="Wingdings" panose="05000000000000000000" pitchFamily="2" charset="2"/>
              </a:rPr>
              <a:t> 830,000 killed; est. mag = 8.0</a:t>
            </a:r>
          </a:p>
          <a:p>
            <a:r>
              <a:rPr lang="en-US" dirty="0" smtClean="0">
                <a:sym typeface="Wingdings" panose="05000000000000000000" pitchFamily="2" charset="2"/>
              </a:rPr>
              <a:t>December 16, 1920 (</a:t>
            </a:r>
            <a:r>
              <a:rPr lang="en-US" dirty="0" err="1" smtClean="0">
                <a:sym typeface="Wingdings" panose="05000000000000000000" pitchFamily="2" charset="2"/>
              </a:rPr>
              <a:t>Haiyuan</a:t>
            </a:r>
            <a:r>
              <a:rPr lang="en-US" dirty="0" smtClean="0">
                <a:sym typeface="Wingdings" panose="05000000000000000000" pitchFamily="2" charset="2"/>
              </a:rPr>
              <a:t> County)  200-240 thousand killed; mag: 7.8—8.5</a:t>
            </a:r>
          </a:p>
          <a:p>
            <a:r>
              <a:rPr lang="en-US" dirty="0" smtClean="0">
                <a:sym typeface="Wingdings" panose="05000000000000000000" pitchFamily="2" charset="2"/>
              </a:rPr>
              <a:t>May 22, 1927 (Xining)  40,900 – 200,000; mag = 7.9</a:t>
            </a:r>
          </a:p>
          <a:p>
            <a:r>
              <a:rPr lang="en-US" dirty="0" smtClean="0">
                <a:sym typeface="Wingdings" panose="05000000000000000000" pitchFamily="2" charset="2"/>
              </a:rPr>
              <a:t>January 28, 1976 (Tangshan)  655,000 killed; mag = 8.2 (damage and death kept secret)</a:t>
            </a:r>
          </a:p>
          <a:p>
            <a:endParaRPr lang="en-US" dirty="0" smtClean="0">
              <a:sym typeface="Wingdings" panose="05000000000000000000" pitchFamily="2" charset="2"/>
            </a:endParaRPr>
          </a:p>
          <a:p>
            <a:endParaRPr lang="en-US" dirty="0"/>
          </a:p>
        </p:txBody>
      </p:sp>
    </p:spTree>
    <p:extLst>
      <p:ext uri="{BB962C8B-B14F-4D97-AF65-F5344CB8AC3E}">
        <p14:creationId xmlns:p14="http://schemas.microsoft.com/office/powerpoint/2010/main" val="3898625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Continued</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676400"/>
            <a:ext cx="581025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1644127"/>
            <a:ext cx="2209800" cy="2585323"/>
          </a:xfrm>
          <a:prstGeom prst="rect">
            <a:avLst/>
          </a:prstGeom>
          <a:noFill/>
        </p:spPr>
        <p:txBody>
          <a:bodyPr wrap="square" rtlCol="0">
            <a:spAutoFit/>
          </a:bodyPr>
          <a:lstStyle/>
          <a:p>
            <a:r>
              <a:rPr lang="en-US" dirty="0" smtClean="0"/>
              <a:t>May 8, 2008 in Sichuan</a:t>
            </a:r>
          </a:p>
          <a:p>
            <a:endParaRPr lang="en-US" dirty="0"/>
          </a:p>
          <a:p>
            <a:r>
              <a:rPr lang="en-US" dirty="0" smtClean="0"/>
              <a:t>70,000 killed</a:t>
            </a:r>
          </a:p>
          <a:p>
            <a:endParaRPr lang="en-US" dirty="0"/>
          </a:p>
          <a:p>
            <a:r>
              <a:rPr lang="en-US" dirty="0" smtClean="0"/>
              <a:t>15 million homeless</a:t>
            </a:r>
          </a:p>
          <a:p>
            <a:endParaRPr lang="en-US" dirty="0"/>
          </a:p>
          <a:p>
            <a:r>
              <a:rPr lang="en-US" dirty="0" smtClean="0"/>
              <a:t>150 Billion dollars to repair and rebuild</a:t>
            </a:r>
            <a:endParaRPr lang="en-US" dirty="0"/>
          </a:p>
        </p:txBody>
      </p:sp>
    </p:spTree>
    <p:extLst>
      <p:ext uri="{BB962C8B-B14F-4D97-AF65-F5344CB8AC3E}">
        <p14:creationId xmlns:p14="http://schemas.microsoft.com/office/powerpoint/2010/main" val="1403202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a:t>
            </a:r>
            <a:endParaRPr lang="en-US" dirty="0"/>
          </a:p>
        </p:txBody>
      </p:sp>
      <p:sp>
        <p:nvSpPr>
          <p:cNvPr id="3" name="Content Placeholder 2"/>
          <p:cNvSpPr>
            <a:spLocks noGrp="1"/>
          </p:cNvSpPr>
          <p:nvPr>
            <p:ph idx="1"/>
          </p:nvPr>
        </p:nvSpPr>
        <p:spPr/>
        <p:txBody>
          <a:bodyPr/>
          <a:lstStyle/>
          <a:p>
            <a:r>
              <a:rPr lang="en-US" dirty="0" smtClean="0"/>
              <a:t>Sept. 20, 1498 off the coast of </a:t>
            </a:r>
            <a:r>
              <a:rPr lang="en-US" dirty="0" err="1" smtClean="0"/>
              <a:t>Nankaido</a:t>
            </a:r>
            <a:r>
              <a:rPr lang="en-US" dirty="0" smtClean="0"/>
              <a:t>;  25-35000 est. death toll;  mag = 8.6</a:t>
            </a:r>
          </a:p>
          <a:p>
            <a:r>
              <a:rPr lang="en-US" dirty="0" smtClean="0"/>
              <a:t>Sept. 1, 1923 (Kanto) caused Great Tokyo Fire; 140,000 died from the fire; another 95,000 died from quake or tsunamis; mag = 7.9</a:t>
            </a:r>
          </a:p>
          <a:p>
            <a:endParaRPr lang="en-US" dirty="0"/>
          </a:p>
        </p:txBody>
      </p:sp>
    </p:spTree>
    <p:extLst>
      <p:ext uri="{BB962C8B-B14F-4D97-AF65-F5344CB8AC3E}">
        <p14:creationId xmlns:p14="http://schemas.microsoft.com/office/powerpoint/2010/main" val="266169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Continued</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2057400"/>
            <a:ext cx="581025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1981200"/>
            <a:ext cx="2209800" cy="2308324"/>
          </a:xfrm>
          <a:prstGeom prst="rect">
            <a:avLst/>
          </a:prstGeom>
          <a:noFill/>
        </p:spPr>
        <p:txBody>
          <a:bodyPr wrap="square" rtlCol="0">
            <a:spAutoFit/>
          </a:bodyPr>
          <a:lstStyle/>
          <a:p>
            <a:r>
              <a:rPr lang="en-US" dirty="0" smtClean="0"/>
              <a:t>March 11, 2011</a:t>
            </a:r>
          </a:p>
          <a:p>
            <a:endParaRPr lang="en-US" dirty="0"/>
          </a:p>
          <a:p>
            <a:r>
              <a:rPr lang="en-US" dirty="0" smtClean="0"/>
              <a:t>6100 killed</a:t>
            </a:r>
          </a:p>
          <a:p>
            <a:endParaRPr lang="en-US" dirty="0"/>
          </a:p>
          <a:p>
            <a:r>
              <a:rPr lang="en-US" dirty="0" smtClean="0"/>
              <a:t>Mag = 9.03</a:t>
            </a:r>
          </a:p>
          <a:p>
            <a:endParaRPr lang="en-US" dirty="0"/>
          </a:p>
          <a:p>
            <a:r>
              <a:rPr lang="en-US" dirty="0" smtClean="0"/>
              <a:t>130,000 buildings collapsed.</a:t>
            </a:r>
            <a:endParaRPr lang="en-US" dirty="0"/>
          </a:p>
        </p:txBody>
      </p:sp>
    </p:spTree>
    <p:extLst>
      <p:ext uri="{BB962C8B-B14F-4D97-AF65-F5344CB8AC3E}">
        <p14:creationId xmlns:p14="http://schemas.microsoft.com/office/powerpoint/2010/main" val="2591030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Italy</a:t>
            </a:r>
            <a:endParaRPr lang="en-US" dirty="0"/>
          </a:p>
        </p:txBody>
      </p:sp>
      <p:sp>
        <p:nvSpPr>
          <p:cNvPr id="3" name="Content Placeholder 2"/>
          <p:cNvSpPr>
            <a:spLocks noGrp="1"/>
          </p:cNvSpPr>
          <p:nvPr>
            <p:ph idx="1"/>
          </p:nvPr>
        </p:nvSpPr>
        <p:spPr/>
        <p:txBody>
          <a:bodyPr/>
          <a:lstStyle/>
          <a:p>
            <a:r>
              <a:rPr lang="en-US" dirty="0" smtClean="0"/>
              <a:t>Dec 28 1908: 100-200,000 </a:t>
            </a:r>
            <a:r>
              <a:rPr lang="en-US" dirty="0" err="1" smtClean="0"/>
              <a:t>est</a:t>
            </a:r>
            <a:r>
              <a:rPr lang="en-US" dirty="0" smtClean="0"/>
              <a:t>; mag = 7.1; 40 foot tsunami killed 70,000.  90% of the structures in Messina were destroyed</a:t>
            </a:r>
          </a:p>
          <a:p>
            <a:r>
              <a:rPr lang="en-US" dirty="0" smtClean="0"/>
              <a:t>Jan 11, 1693 – Sicily  60,000; mag = 7.4</a:t>
            </a:r>
          </a:p>
          <a:p>
            <a:r>
              <a:rPr lang="en-US" dirty="0" smtClean="0"/>
              <a:t>Feb/Mar 1783 – </a:t>
            </a:r>
            <a:r>
              <a:rPr lang="en-US" dirty="0" err="1" smtClean="0"/>
              <a:t>Calbria</a:t>
            </a:r>
            <a:r>
              <a:rPr lang="en-US" dirty="0" smtClean="0"/>
              <a:t> cluster quakes (4 in 7 weeks) – 75,000 est. death toll; mag range from 6 to 7.9</a:t>
            </a:r>
            <a:endParaRPr lang="en-US" dirty="0"/>
          </a:p>
        </p:txBody>
      </p:sp>
    </p:spTree>
    <p:extLst>
      <p:ext uri="{BB962C8B-B14F-4D97-AF65-F5344CB8AC3E}">
        <p14:creationId xmlns:p14="http://schemas.microsoft.com/office/powerpoint/2010/main" val="1745016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Lisbon Quake</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1524001"/>
            <a:ext cx="5048250" cy="3202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1371600"/>
            <a:ext cx="2895600" cy="3416320"/>
          </a:xfrm>
          <a:prstGeom prst="rect">
            <a:avLst/>
          </a:prstGeom>
          <a:noFill/>
        </p:spPr>
        <p:txBody>
          <a:bodyPr wrap="square" rtlCol="0">
            <a:spAutoFit/>
          </a:bodyPr>
          <a:lstStyle/>
          <a:p>
            <a:r>
              <a:rPr lang="en-US" dirty="0"/>
              <a:t>Known as the ‘Great Lisbon Earthquake,’ this event occurred on November 1, 1755 in the Kingdom of Portugal. Seismologists today estimate the Lisbon earthquake in the range of 8.5 to 9.0 on the moment magnitude scale that has a deadly combination of subsequent fires and a tsunami.</a:t>
            </a:r>
          </a:p>
        </p:txBody>
      </p:sp>
      <p:sp>
        <p:nvSpPr>
          <p:cNvPr id="5" name="TextBox 4"/>
          <p:cNvSpPr txBox="1"/>
          <p:nvPr/>
        </p:nvSpPr>
        <p:spPr>
          <a:xfrm>
            <a:off x="381000" y="4953000"/>
            <a:ext cx="8458200" cy="1200329"/>
          </a:xfrm>
          <a:prstGeom prst="rect">
            <a:avLst/>
          </a:prstGeom>
          <a:noFill/>
        </p:spPr>
        <p:txBody>
          <a:bodyPr wrap="square" rtlCol="0">
            <a:spAutoFit/>
          </a:bodyPr>
          <a:lstStyle/>
          <a:p>
            <a:r>
              <a:rPr lang="en-US" dirty="0"/>
              <a:t>It totally destroyed Lisbon and its surrounding areas with an estimated death toll of between 10,000 and 100,000 people. Because of its devastating effects over large areas, this event resulted in the scientific studies of modern seismology and earthquake engineering.</a:t>
            </a:r>
          </a:p>
        </p:txBody>
      </p:sp>
    </p:spTree>
    <p:extLst>
      <p:ext uri="{BB962C8B-B14F-4D97-AF65-F5344CB8AC3E}">
        <p14:creationId xmlns:p14="http://schemas.microsoft.com/office/powerpoint/2010/main" val="4177421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East</a:t>
            </a:r>
            <a:endParaRPr lang="en-US" dirty="0"/>
          </a:p>
        </p:txBody>
      </p:sp>
      <p:sp>
        <p:nvSpPr>
          <p:cNvPr id="3" name="Content Placeholder 2"/>
          <p:cNvSpPr>
            <a:spLocks noGrp="1"/>
          </p:cNvSpPr>
          <p:nvPr>
            <p:ph idx="1"/>
          </p:nvPr>
        </p:nvSpPr>
        <p:spPr/>
        <p:txBody>
          <a:bodyPr/>
          <a:lstStyle/>
          <a:p>
            <a:r>
              <a:rPr lang="en-US" dirty="0" smtClean="0"/>
              <a:t>Dec 22, 856 </a:t>
            </a:r>
            <a:r>
              <a:rPr lang="en-US" dirty="0" err="1" smtClean="0"/>
              <a:t>Damghan</a:t>
            </a:r>
            <a:r>
              <a:rPr lang="en-US" dirty="0" smtClean="0"/>
              <a:t>, Iran: est. 200,000; mag = 8.0; destroyed city of </a:t>
            </a:r>
            <a:r>
              <a:rPr lang="en-US" dirty="0" err="1" smtClean="0"/>
              <a:t>Bustam</a:t>
            </a:r>
            <a:endParaRPr lang="en-US" dirty="0" smtClean="0"/>
          </a:p>
          <a:p>
            <a:r>
              <a:rPr lang="en-US" dirty="0" smtClean="0"/>
              <a:t>Syria – Oct 11, 1138; est. death toll 230,000; est. mag = 8.5</a:t>
            </a:r>
          </a:p>
        </p:txBody>
      </p:sp>
    </p:spTree>
    <p:extLst>
      <p:ext uri="{BB962C8B-B14F-4D97-AF65-F5344CB8AC3E}">
        <p14:creationId xmlns:p14="http://schemas.microsoft.com/office/powerpoint/2010/main" val="1841050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Event in Tabriz Iran</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1295400"/>
            <a:ext cx="581025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219200"/>
            <a:ext cx="2819400" cy="5355312"/>
          </a:xfrm>
          <a:prstGeom prst="rect">
            <a:avLst/>
          </a:prstGeom>
          <a:noFill/>
        </p:spPr>
        <p:txBody>
          <a:bodyPr wrap="square" rtlCol="0">
            <a:spAutoFit/>
          </a:bodyPr>
          <a:lstStyle/>
          <a:p>
            <a:r>
              <a:rPr lang="en-US" dirty="0"/>
              <a:t>This took place near the city of Tabriz, Iran on April 26, 1721, and destroyed prominent mosques and schools resulting in death casualties of 8,000 to 250,000, though it was approximated at 80,000 only. Interpreted as an omen of misfortune or a demonstration of divine wrath, it contributed to the success of the Ottoman take-over of Tabriz in 1722 and on its economic difficulties, as well as the destruction of the city’s significant historical monuments.</a:t>
            </a:r>
          </a:p>
        </p:txBody>
      </p:sp>
    </p:spTree>
    <p:extLst>
      <p:ext uri="{BB962C8B-B14F-4D97-AF65-F5344CB8AC3E}">
        <p14:creationId xmlns:p14="http://schemas.microsoft.com/office/powerpoint/2010/main" val="3328630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1219</Words>
  <Application>Microsoft Office PowerPoint</Application>
  <PresentationFormat>On-screen Show (4:3)</PresentationFormat>
  <Paragraphs>56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Historical Deadly Earthquakes</vt:lpstr>
      <vt:lpstr>China</vt:lpstr>
      <vt:lpstr>China Continued</vt:lpstr>
      <vt:lpstr>Japan</vt:lpstr>
      <vt:lpstr>Japan Continued</vt:lpstr>
      <vt:lpstr>Italy</vt:lpstr>
      <vt:lpstr>Great Lisbon Quake</vt:lpstr>
      <vt:lpstr>Middle East</vt:lpstr>
      <vt:lpstr>Cultural Event in Tabriz Iran</vt:lpstr>
      <vt:lpstr>Rudbar, Iran</vt:lpstr>
      <vt:lpstr>Izmit, Turkey </vt:lpstr>
      <vt:lpstr>Pakistan</vt:lpstr>
      <vt:lpstr>Soviet Union</vt:lpstr>
      <vt:lpstr>Indonesia (raised Tsunami awareness) </vt:lpstr>
      <vt:lpstr>Haiti (raised building code awareness)</vt:lpstr>
      <vt:lpstr>Peru</vt:lpstr>
      <vt:lpstr>Chile (The big one)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Deadly Earthquakes</dc:title>
  <dc:creator>Dr. Nuts</dc:creator>
  <cp:lastModifiedBy>Dr. Nuts</cp:lastModifiedBy>
  <cp:revision>6</cp:revision>
  <dcterms:created xsi:type="dcterms:W3CDTF">2014-04-22T19:50:20Z</dcterms:created>
  <dcterms:modified xsi:type="dcterms:W3CDTF">2014-04-22T20:26:22Z</dcterms:modified>
</cp:coreProperties>
</file>