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64" r:id="rId5"/>
    <p:sldId id="258" r:id="rId6"/>
    <p:sldId id="263" r:id="rId7"/>
    <p:sldId id="262"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5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62646ED-D01E-4FC5-8494-8A5068CE55F0}" type="datetimeFigureOut">
              <a:rPr lang="en-US" smtClean="0"/>
              <a:t>5/27/2014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96D513-79F7-4D35-8F8A-82AC4E6577C4}"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2646ED-D01E-4FC5-8494-8A5068CE55F0}"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96D513-79F7-4D35-8F8A-82AC4E6577C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96D513-79F7-4D35-8F8A-82AC4E6577C4}"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2646ED-D01E-4FC5-8494-8A5068CE55F0}"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62646ED-D01E-4FC5-8494-8A5068CE55F0}"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96D513-79F7-4D35-8F8A-82AC4E6577C4}"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62646ED-D01E-4FC5-8494-8A5068CE55F0}" type="datetimeFigureOut">
              <a:rPr lang="en-US" smtClean="0"/>
              <a:t>5/27/2014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96D513-79F7-4D35-8F8A-82AC4E6577C4}"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62646ED-D01E-4FC5-8494-8A5068CE55F0}" type="datetimeFigureOut">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96D513-79F7-4D35-8F8A-82AC4E6577C4}"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62646ED-D01E-4FC5-8494-8A5068CE55F0}" type="datetimeFigureOut">
              <a:rPr lang="en-US" smtClean="0"/>
              <a:t>5/27/2014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96D513-79F7-4D35-8F8A-82AC4E6577C4}"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2646ED-D01E-4FC5-8494-8A5068CE55F0}" type="datetimeFigureOut">
              <a:rPr lang="en-US" smtClean="0"/>
              <a:t>5/27/2014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96D513-79F7-4D35-8F8A-82AC4E6577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62646ED-D01E-4FC5-8494-8A5068CE55F0}" type="datetimeFigureOut">
              <a:rPr lang="en-US" smtClean="0"/>
              <a:t>5/27/2014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96D513-79F7-4D35-8F8A-82AC4E6577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96D513-79F7-4D35-8F8A-82AC4E6577C4}"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62646ED-D01E-4FC5-8494-8A5068CE55F0}" type="datetimeFigureOut">
              <a:rPr lang="en-US" smtClean="0"/>
              <a:t>5/27/2014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96D513-79F7-4D35-8F8A-82AC4E6577C4}"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62646ED-D01E-4FC5-8494-8A5068CE55F0}" type="datetimeFigureOut">
              <a:rPr lang="en-US" smtClean="0"/>
              <a:t>5/27/2014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62646ED-D01E-4FC5-8494-8A5068CE55F0}" type="datetimeFigureOut">
              <a:rPr lang="en-US" smtClean="0"/>
              <a:t>5/27/2014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96D513-79F7-4D35-8F8A-82AC4E6577C4}"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A local metaphor for Global Ecocide?</a:t>
            </a:r>
            <a:endParaRPr lang="en-US" dirty="0"/>
          </a:p>
        </p:txBody>
      </p:sp>
      <p:sp>
        <p:nvSpPr>
          <p:cNvPr id="2" name="Title 1"/>
          <p:cNvSpPr>
            <a:spLocks noGrp="1"/>
          </p:cNvSpPr>
          <p:nvPr>
            <p:ph type="ctrTitle"/>
          </p:nvPr>
        </p:nvSpPr>
        <p:spPr/>
        <p:txBody>
          <a:bodyPr/>
          <a:lstStyle/>
          <a:p>
            <a:r>
              <a:rPr lang="en-US" dirty="0" smtClean="0"/>
              <a:t>Easter Island</a:t>
            </a:r>
            <a:endParaRPr lang="en-US" dirty="0"/>
          </a:p>
        </p:txBody>
      </p:sp>
    </p:spTree>
    <p:extLst>
      <p:ext uri="{BB962C8B-B14F-4D97-AF65-F5344CB8AC3E}">
        <p14:creationId xmlns:p14="http://schemas.microsoft.com/office/powerpoint/2010/main" val="3438053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Diamond writes:</a:t>
            </a:r>
            <a:endParaRPr lang="en-US" dirty="0"/>
          </a:p>
        </p:txBody>
      </p:sp>
      <p:sp>
        <p:nvSpPr>
          <p:cNvPr id="3" name="Content Placeholder 2"/>
          <p:cNvSpPr>
            <a:spLocks noGrp="1"/>
          </p:cNvSpPr>
          <p:nvPr>
            <p:ph sz="quarter" idx="1"/>
          </p:nvPr>
        </p:nvSpPr>
        <p:spPr/>
        <p:txBody>
          <a:bodyPr>
            <a:normAutofit/>
          </a:bodyPr>
          <a:lstStyle/>
          <a:p>
            <a:r>
              <a:rPr lang="en-US" dirty="0" smtClean="0">
                <a:effectLst/>
              </a:rPr>
              <a:t>I have often asked myself, “What did the Easter Islander who cut down the last palm tree say while he was doing it?” Like modern loggers, did he shout “Jobs, not trees!”? Or: “Technology will solve our problems, never fear, we’ll find a substitute for wood”? </a:t>
            </a:r>
            <a:endParaRPr lang="en-US" dirty="0"/>
          </a:p>
        </p:txBody>
      </p:sp>
    </p:spTree>
    <p:extLst>
      <p:ext uri="{BB962C8B-B14F-4D97-AF65-F5344CB8AC3E}">
        <p14:creationId xmlns:p14="http://schemas.microsoft.com/office/powerpoint/2010/main" val="89813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Bahn</a:t>
            </a:r>
            <a:r>
              <a:rPr lang="en-US" dirty="0" smtClean="0"/>
              <a:t> and </a:t>
            </a:r>
            <a:r>
              <a:rPr lang="en-US" dirty="0" err="1" smtClean="0"/>
              <a:t>Flenley</a:t>
            </a:r>
            <a:r>
              <a:rPr lang="en-US" dirty="0" smtClean="0"/>
              <a:t> 1992:</a:t>
            </a:r>
            <a:endParaRPr lang="en-US" dirty="0"/>
          </a:p>
        </p:txBody>
      </p:sp>
      <p:sp>
        <p:nvSpPr>
          <p:cNvPr id="3" name="Content Placeholder 2"/>
          <p:cNvSpPr>
            <a:spLocks noGrp="1"/>
          </p:cNvSpPr>
          <p:nvPr>
            <p:ph sz="quarter" idx="1"/>
          </p:nvPr>
        </p:nvSpPr>
        <p:spPr/>
        <p:txBody>
          <a:bodyPr>
            <a:normAutofit/>
          </a:bodyPr>
          <a:lstStyle/>
          <a:p>
            <a:r>
              <a:rPr lang="en-US" dirty="0" smtClean="0">
                <a:effectLst/>
              </a:rPr>
              <a:t>“…the person who felled the last tree could see that it was the last tree. But he (or she) still felled it. This is what is so worrying. Humankind’s covetousness is boundless. Its selfishness appears to be genetically inborn. Selfishness leads to survival. Altruism leads to death. The selfish gene wins. But in a limited ecosystem, selfishness leads to increasing population imbalance, population crash, and ultimately extinction.” - </a:t>
            </a:r>
            <a:endParaRPr lang="en-US" dirty="0">
              <a:effectLst/>
            </a:endParaRPr>
          </a:p>
        </p:txBody>
      </p:sp>
    </p:spTree>
    <p:extLst>
      <p:ext uri="{BB962C8B-B14F-4D97-AF65-F5344CB8AC3E}">
        <p14:creationId xmlns:p14="http://schemas.microsoft.com/office/powerpoint/2010/main" val="3958039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Diamond:</a:t>
            </a:r>
            <a:endParaRPr lang="en-US" dirty="0"/>
          </a:p>
        </p:txBody>
      </p:sp>
      <p:sp>
        <p:nvSpPr>
          <p:cNvPr id="3" name="Content Placeholder 2"/>
          <p:cNvSpPr>
            <a:spLocks noGrp="1"/>
          </p:cNvSpPr>
          <p:nvPr>
            <p:ph sz="quarter" idx="1"/>
          </p:nvPr>
        </p:nvSpPr>
        <p:spPr/>
        <p:txBody>
          <a:bodyPr>
            <a:normAutofit/>
          </a:bodyPr>
          <a:lstStyle/>
          <a:p>
            <a:r>
              <a:rPr lang="en-US" dirty="0" smtClean="0">
                <a:effectLst/>
              </a:rPr>
              <a:t>“The parallels between Easter Island and the whole modern world are chillingly obvious. Thanks to globalization, international trade, jet planes, and the internet, all countries on Earth today share resources and affect each other, just as did Easter’s dozen clans… Those are the reasons why people see the collapse of Easter Island society as a metaphor, a worst-case scenario, for what may lie ahead of us in our own future.” -</a:t>
            </a:r>
          </a:p>
          <a:p>
            <a:endParaRPr lang="en-US" dirty="0"/>
          </a:p>
        </p:txBody>
      </p:sp>
      <p:sp>
        <p:nvSpPr>
          <p:cNvPr id="4" name="TextBox 3"/>
          <p:cNvSpPr txBox="1"/>
          <p:nvPr/>
        </p:nvSpPr>
        <p:spPr>
          <a:xfrm>
            <a:off x="2667000" y="5410200"/>
            <a:ext cx="5257800" cy="369332"/>
          </a:xfrm>
          <a:prstGeom prst="rect">
            <a:avLst/>
          </a:prstGeom>
          <a:noFill/>
        </p:spPr>
        <p:txBody>
          <a:bodyPr wrap="square" rtlCol="0">
            <a:spAutoFit/>
          </a:bodyPr>
          <a:lstStyle/>
          <a:p>
            <a:r>
              <a:rPr lang="en-US" dirty="0" smtClean="0">
                <a:solidFill>
                  <a:srgbClr val="FF0000"/>
                </a:solidFill>
              </a:rPr>
              <a:t>Is it “chillingly obvious”?</a:t>
            </a:r>
            <a:endParaRPr lang="en-US" dirty="0">
              <a:solidFill>
                <a:srgbClr val="FF0000"/>
              </a:solidFill>
            </a:endParaRPr>
          </a:p>
        </p:txBody>
      </p:sp>
    </p:spTree>
    <p:extLst>
      <p:ext uri="{BB962C8B-B14F-4D97-AF65-F5344CB8AC3E}">
        <p14:creationId xmlns:p14="http://schemas.microsoft.com/office/powerpoint/2010/main" val="322946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Benny </a:t>
            </a:r>
            <a:r>
              <a:rPr lang="en-US" dirty="0" err="1"/>
              <a:t>P</a:t>
            </a:r>
            <a:r>
              <a:rPr lang="en-US" dirty="0" err="1" smtClean="0"/>
              <a:t>eiser</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effectLst/>
              </a:rPr>
              <a:t>The real mystery of Easter Island, however, is not its collapse. It is why distinguished scientists feel compelled to concoct a story of ecological suicide when the actual perpetrators of the civilization's destruction are more likely found in external circumstances</a:t>
            </a:r>
          </a:p>
          <a:p>
            <a:r>
              <a:rPr lang="en-US" dirty="0" smtClean="0">
                <a:effectLst/>
              </a:rPr>
              <a:t>As a final point, I would argue that Easter Island is a poor example for a morality tale about environmental degradation. Easter Island’s tragic experience is not a metaphor for the entire Earth. The extreme isolation of Rapa Nui is an exception even among islands, and does not constitute the ordinary problems of the human environment interface. Yet in spite of exceptionally challenging conditions, the indigenous population chose to survive – and they did…</a:t>
            </a:r>
          </a:p>
          <a:p>
            <a:r>
              <a:rPr lang="en-US" dirty="0" smtClean="0">
                <a:effectLst/>
              </a:rPr>
              <a:t>What they could not endure, however, and what most of them did not survive, was something altogether different: the systematic destruction of their society, their people and their culture via external influence</a:t>
            </a:r>
          </a:p>
        </p:txBody>
      </p:sp>
    </p:spTree>
    <p:extLst>
      <p:ext uri="{BB962C8B-B14F-4D97-AF65-F5344CB8AC3E}">
        <p14:creationId xmlns:p14="http://schemas.microsoft.com/office/powerpoint/2010/main" val="2166873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“myths”</a:t>
            </a:r>
            <a:endParaRPr lang="en-US" dirty="0"/>
          </a:p>
        </p:txBody>
      </p:sp>
      <p:sp>
        <p:nvSpPr>
          <p:cNvPr id="3" name="Content Placeholder 2"/>
          <p:cNvSpPr>
            <a:spLocks noGrp="1"/>
          </p:cNvSpPr>
          <p:nvPr>
            <p:ph sz="quarter" idx="1"/>
          </p:nvPr>
        </p:nvSpPr>
        <p:spPr/>
        <p:txBody>
          <a:bodyPr>
            <a:normAutofit/>
          </a:bodyPr>
          <a:lstStyle/>
          <a:p>
            <a:r>
              <a:rPr lang="en-US" dirty="0" smtClean="0"/>
              <a:t>EI is the story of a people who, starting from an </a:t>
            </a:r>
            <a:r>
              <a:rPr lang="en-US" dirty="0" smtClean="0">
                <a:solidFill>
                  <a:srgbClr val="FF0000"/>
                </a:solidFill>
              </a:rPr>
              <a:t>extremely limited resource </a:t>
            </a:r>
            <a:r>
              <a:rPr lang="en-US" dirty="0" smtClean="0"/>
              <a:t>base, constructed one of the </a:t>
            </a:r>
            <a:r>
              <a:rPr lang="en-US" dirty="0" smtClean="0">
                <a:solidFill>
                  <a:srgbClr val="FF0000"/>
                </a:solidFill>
              </a:rPr>
              <a:t>most advanced societies in the world </a:t>
            </a:r>
            <a:r>
              <a:rPr lang="en-US" dirty="0" smtClean="0"/>
              <a:t>for the technology they had available. However, the demands placed on the environment of the island by this development were </a:t>
            </a:r>
            <a:r>
              <a:rPr lang="en-US" dirty="0" smtClean="0">
                <a:solidFill>
                  <a:srgbClr val="FF0000"/>
                </a:solidFill>
              </a:rPr>
              <a:t>immense</a:t>
            </a:r>
            <a:r>
              <a:rPr lang="en-US" dirty="0" smtClean="0"/>
              <a:t>. When it could no longer withstand the pressure, the society that had been painfully built up over the previous thousand years fell with it.</a:t>
            </a:r>
            <a:endParaRPr lang="en-US" dirty="0"/>
          </a:p>
        </p:txBody>
      </p:sp>
    </p:spTree>
    <p:extLst>
      <p:ext uri="{BB962C8B-B14F-4D97-AF65-F5344CB8AC3E}">
        <p14:creationId xmlns:p14="http://schemas.microsoft.com/office/powerpoint/2010/main" val="478730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Diamond being sensible:</a:t>
            </a:r>
            <a:endParaRPr lang="en-US" dirty="0"/>
          </a:p>
        </p:txBody>
      </p:sp>
      <p:sp>
        <p:nvSpPr>
          <p:cNvPr id="3" name="Content Placeholder 2"/>
          <p:cNvSpPr>
            <a:spLocks noGrp="1"/>
          </p:cNvSpPr>
          <p:nvPr>
            <p:ph sz="quarter" idx="1"/>
          </p:nvPr>
        </p:nvSpPr>
        <p:spPr/>
        <p:txBody>
          <a:bodyPr/>
          <a:lstStyle/>
          <a:p>
            <a:r>
              <a:rPr lang="en-US" dirty="0" smtClean="0"/>
              <a:t>In 2007, after criticism of his book “Collapse”</a:t>
            </a:r>
            <a:endParaRPr lang="en-US" dirty="0"/>
          </a:p>
        </p:txBody>
      </p:sp>
      <p:sp>
        <p:nvSpPr>
          <p:cNvPr id="4" name="Rectangle 3"/>
          <p:cNvSpPr/>
          <p:nvPr/>
        </p:nvSpPr>
        <p:spPr>
          <a:xfrm>
            <a:off x="838200" y="2286000"/>
            <a:ext cx="7162800" cy="2031325"/>
          </a:xfrm>
          <a:prstGeom prst="rect">
            <a:avLst/>
          </a:prstGeom>
        </p:spPr>
        <p:txBody>
          <a:bodyPr wrap="square">
            <a:spAutoFit/>
          </a:bodyPr>
          <a:lstStyle/>
          <a:p>
            <a:r>
              <a:rPr lang="en-US" dirty="0" smtClean="0">
                <a:effectLst/>
              </a:rPr>
              <a:t>“All parameters were stacked against Easter: It is relatively cold, dry, low, small, and isolated, with negligible nutrient inputs from atmospheric dust and volcanic ash, relatively old leached soils, and no uplifted-reef terrain. Thus, Easter became deforested not because its inhabitants were uniquely improvident, nor because its European visitors were uniquely evil, but because Easter Islanders had the misfortune to inhabit one of the Pacific’s most fragile environments.“ -</a:t>
            </a:r>
            <a:endParaRPr lang="en-US" dirty="0">
              <a:effectLst/>
            </a:endParaRPr>
          </a:p>
        </p:txBody>
      </p:sp>
      <p:sp>
        <p:nvSpPr>
          <p:cNvPr id="5" name="TextBox 4"/>
          <p:cNvSpPr txBox="1"/>
          <p:nvPr/>
        </p:nvSpPr>
        <p:spPr>
          <a:xfrm>
            <a:off x="838200" y="4317325"/>
            <a:ext cx="8278599" cy="954107"/>
          </a:xfrm>
          <a:prstGeom prst="rect">
            <a:avLst/>
          </a:prstGeom>
          <a:noFill/>
        </p:spPr>
        <p:txBody>
          <a:bodyPr wrap="square" rtlCol="0">
            <a:spAutoFit/>
          </a:bodyPr>
          <a:lstStyle/>
          <a:p>
            <a:r>
              <a:rPr lang="en-US" sz="2800" b="1" dirty="0" smtClean="0">
                <a:solidFill>
                  <a:srgbClr val="FF0000"/>
                </a:solidFill>
              </a:rPr>
              <a:t>And a fragile ecosystem is subject to threshold failure </a:t>
            </a:r>
            <a:endParaRPr lang="en-US" sz="2800" b="1" dirty="0">
              <a:solidFill>
                <a:srgbClr val="FF0000"/>
              </a:solidFill>
            </a:endParaRPr>
          </a:p>
          <a:p>
            <a:r>
              <a:rPr lang="en-US" sz="2800" b="1" dirty="0" smtClean="0">
                <a:solidFill>
                  <a:srgbClr val="FF0000"/>
                </a:solidFill>
              </a:rPr>
              <a:t>Induced by a natural disaster (Tsunami)</a:t>
            </a:r>
            <a:endParaRPr lang="en-US" sz="2800" b="1" dirty="0">
              <a:solidFill>
                <a:srgbClr val="FF0000"/>
              </a:solidFill>
            </a:endParaRPr>
          </a:p>
        </p:txBody>
      </p:sp>
    </p:spTree>
    <p:extLst>
      <p:ext uri="{BB962C8B-B14F-4D97-AF65-F5344CB8AC3E}">
        <p14:creationId xmlns:p14="http://schemas.microsoft.com/office/powerpoint/2010/main" val="333551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sz="quarter" idx="1"/>
          </p:nvPr>
        </p:nvSpPr>
        <p:spPr/>
        <p:txBody>
          <a:bodyPr/>
          <a:lstStyle/>
          <a:p>
            <a:r>
              <a:rPr lang="en-US" dirty="0" smtClean="0"/>
              <a:t>Does this ecocide metaphor to the current environmental issues on the global Earth seem appropriate?  Why or why not?</a:t>
            </a:r>
            <a:endParaRPr lang="en-US" dirty="0"/>
          </a:p>
        </p:txBody>
      </p:sp>
    </p:spTree>
    <p:extLst>
      <p:ext uri="{BB962C8B-B14F-4D97-AF65-F5344CB8AC3E}">
        <p14:creationId xmlns:p14="http://schemas.microsoft.com/office/powerpoint/2010/main" val="7151708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TotalTime>
  <Words>631</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Easter Island</vt:lpstr>
      <vt:lpstr>Diamond writes:</vt:lpstr>
      <vt:lpstr>Bahn and Flenley 1992:</vt:lpstr>
      <vt:lpstr>Diamond:</vt:lpstr>
      <vt:lpstr>From Benny Peiser</vt:lpstr>
      <vt:lpstr>More “myths”</vt:lpstr>
      <vt:lpstr>Diamond being sensible:</vt:lpstr>
      <vt:lpstr>Discussion Question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 Island</dc:title>
  <dc:creator>Dr. Nuts</dc:creator>
  <cp:lastModifiedBy>Dr. Nuts</cp:lastModifiedBy>
  <cp:revision>3</cp:revision>
  <dcterms:created xsi:type="dcterms:W3CDTF">2014-05-27T20:28:37Z</dcterms:created>
  <dcterms:modified xsi:type="dcterms:W3CDTF">2014-05-27T20:59:22Z</dcterms:modified>
</cp:coreProperties>
</file>