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60" r:id="rId7"/>
    <p:sldId id="257" r:id="rId8"/>
    <p:sldId id="258" r:id="rId9"/>
    <p:sldId id="259" r:id="rId10"/>
    <p:sldId id="261" r:id="rId11"/>
    <p:sldId id="263"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158417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20929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87499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0BF9464-132F-4034-8889-B831137251C6}" type="datetimeFigureOut">
              <a:rPr lang="en-US" smtClean="0"/>
              <a:t>2/10/2015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353FA54-AF71-4AB9-A6A3-2E8717D74A8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353FA54-AF71-4AB9-A6A3-2E8717D74A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BF9464-132F-4034-8889-B831137251C6}"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BF9464-132F-4034-8889-B831137251C6}"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F9464-132F-4034-8889-B831137251C6}"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96209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BF9464-132F-4034-8889-B831137251C6}"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3FA54-AF71-4AB9-A6A3-2E8717D74A8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F9464-132F-4034-8889-B831137251C6}"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F9464-132F-4034-8889-B831137251C6}"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1550921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0BF9464-132F-4034-8889-B831137251C6}" type="datetimeFigureOut">
              <a:rPr lang="en-US" smtClean="0"/>
              <a:t>2/10/2015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53FA54-AF71-4AB9-A6A3-2E8717D74A8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353FA54-AF71-4AB9-A6A3-2E8717D74A8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53FA54-AF71-4AB9-A6A3-2E8717D74A8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0BF9464-132F-4034-8889-B831137251C6}" type="datetimeFigureOut">
              <a:rPr lang="en-US" smtClean="0"/>
              <a:t>2/10/2015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353FA54-AF71-4AB9-A6A3-2E8717D74A8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BF9464-132F-4034-8889-B831137251C6}"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353FA54-AF71-4AB9-A6A3-2E8717D74A8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107864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0BF9464-132F-4034-8889-B831137251C6}"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353FA54-AF71-4AB9-A6A3-2E8717D74A8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353FA54-AF71-4AB9-A6A3-2E8717D74A8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353FA54-AF71-4AB9-A6A3-2E8717D74A8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353FA54-AF71-4AB9-A6A3-2E8717D74A8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BF9464-132F-4034-8889-B831137251C6}"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BF9464-132F-4034-8889-B831137251C6}"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3880256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F9464-132F-4034-8889-B831137251C6}"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F9464-132F-4034-8889-B831137251C6}"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353FA54-AF71-4AB9-A6A3-2E8717D74A86}"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F9464-132F-4034-8889-B831137251C6}"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3FA54-AF71-4AB9-A6A3-2E8717D74A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F9464-132F-4034-8889-B831137251C6}"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394763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F9464-132F-4034-8889-B831137251C6}"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49119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331979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F9464-132F-4034-8889-B831137251C6}"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3FA54-AF71-4AB9-A6A3-2E8717D74A86}" type="slidenum">
              <a:rPr lang="en-US" smtClean="0"/>
              <a:t>‹#›</a:t>
            </a:fld>
            <a:endParaRPr lang="en-US"/>
          </a:p>
        </p:txBody>
      </p:sp>
    </p:spTree>
    <p:extLst>
      <p:ext uri="{BB962C8B-B14F-4D97-AF65-F5344CB8AC3E}">
        <p14:creationId xmlns:p14="http://schemas.microsoft.com/office/powerpoint/2010/main" val="228275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F9464-132F-4034-8889-B831137251C6}"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3FA54-AF71-4AB9-A6A3-2E8717D74A86}" type="slidenum">
              <a:rPr lang="en-US" smtClean="0"/>
              <a:t>‹#›</a:t>
            </a:fld>
            <a:endParaRPr lang="en-US"/>
          </a:p>
        </p:txBody>
      </p:sp>
    </p:spTree>
    <p:extLst>
      <p:ext uri="{BB962C8B-B14F-4D97-AF65-F5344CB8AC3E}">
        <p14:creationId xmlns:p14="http://schemas.microsoft.com/office/powerpoint/2010/main" val="280117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0BF9464-132F-4034-8889-B831137251C6}" type="datetimeFigureOut">
              <a:rPr lang="en-US" smtClean="0"/>
              <a:t>2/10/2015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353FA54-AF71-4AB9-A6A3-2E8717D74A8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0BF9464-132F-4034-8889-B831137251C6}" type="datetimeFigureOut">
              <a:rPr lang="en-US" smtClean="0"/>
              <a:t>2/10/2015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353FA54-AF71-4AB9-A6A3-2E8717D74A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0BF9464-132F-4034-8889-B831137251C6}" type="datetimeFigureOut">
              <a:rPr lang="en-US" smtClean="0"/>
              <a:t>2/10/2015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353FA54-AF71-4AB9-A6A3-2E8717D74A8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0BF9464-132F-4034-8889-B831137251C6}" type="datetimeFigureOut">
              <a:rPr lang="en-US" smtClean="0"/>
              <a:t>2/10/2015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353FA54-AF71-4AB9-A6A3-2E8717D74A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Ice Ages and Culture Migration</a:t>
            </a:r>
            <a:endParaRPr lang="en-US" dirty="0"/>
          </a:p>
        </p:txBody>
      </p:sp>
      <p:sp>
        <p:nvSpPr>
          <p:cNvPr id="3" name="Subtitle 2"/>
          <p:cNvSpPr>
            <a:spLocks noGrp="1"/>
          </p:cNvSpPr>
          <p:nvPr>
            <p:ph type="subTitle" idx="1"/>
          </p:nvPr>
        </p:nvSpPr>
        <p:spPr/>
        <p:txBody>
          <a:bodyPr/>
          <a:lstStyle/>
          <a:p>
            <a:r>
              <a:rPr lang="en-US" dirty="0" smtClean="0"/>
              <a:t>Over the last 100,000 years – an extremely uncertain story</a:t>
            </a:r>
            <a:endParaRPr lang="en-US" dirty="0"/>
          </a:p>
        </p:txBody>
      </p:sp>
    </p:spTree>
    <p:extLst>
      <p:ext uri="{BB962C8B-B14F-4D97-AF65-F5344CB8AC3E}">
        <p14:creationId xmlns:p14="http://schemas.microsoft.com/office/powerpoint/2010/main" val="346200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3124200"/>
            <a:ext cx="66770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762000"/>
            <a:ext cx="7467600" cy="2308324"/>
          </a:xfrm>
          <a:prstGeom prst="rect">
            <a:avLst/>
          </a:prstGeom>
          <a:noFill/>
        </p:spPr>
        <p:txBody>
          <a:bodyPr wrap="square" rtlCol="0">
            <a:spAutoFit/>
          </a:bodyPr>
          <a:lstStyle/>
          <a:p>
            <a:r>
              <a:rPr lang="en-US" b="1" dirty="0" smtClean="0"/>
              <a:t>100,000 years ago:</a:t>
            </a:r>
            <a:endParaRPr lang="en-US" dirty="0" smtClean="0"/>
          </a:p>
          <a:p>
            <a:r>
              <a:rPr lang="en-US" dirty="0" smtClean="0"/>
              <a:t>The north is covered in ice (the grey regions in the maps below – the brown are is reduced sea level).</a:t>
            </a:r>
          </a:p>
          <a:p>
            <a:r>
              <a:rPr lang="en-US" dirty="0" smtClean="0"/>
              <a:t>There are three species of man:</a:t>
            </a:r>
          </a:p>
          <a:p>
            <a:pPr lvl="1"/>
            <a:r>
              <a:rPr lang="en-US" i="1" dirty="0" smtClean="0"/>
              <a:t>Home erectus</a:t>
            </a:r>
            <a:r>
              <a:rPr lang="en-US" dirty="0" smtClean="0"/>
              <a:t> in Africa and Eurasia</a:t>
            </a:r>
          </a:p>
          <a:p>
            <a:pPr lvl="1"/>
            <a:r>
              <a:rPr lang="en-US" dirty="0" smtClean="0"/>
              <a:t>Neanderthals in West Eurasia</a:t>
            </a:r>
          </a:p>
          <a:p>
            <a:pPr lvl="1"/>
            <a:r>
              <a:rPr lang="en-US" i="1" dirty="0" smtClean="0"/>
              <a:t>Homo sapiens </a:t>
            </a:r>
            <a:r>
              <a:rPr lang="en-US" dirty="0" smtClean="0"/>
              <a:t>in eastern Africa</a:t>
            </a:r>
          </a:p>
          <a:p>
            <a:endParaRPr lang="en-US" dirty="0"/>
          </a:p>
        </p:txBody>
      </p:sp>
      <p:sp>
        <p:nvSpPr>
          <p:cNvPr id="6" name="TextBox 5"/>
          <p:cNvSpPr txBox="1"/>
          <p:nvPr/>
        </p:nvSpPr>
        <p:spPr>
          <a:xfrm>
            <a:off x="1752600" y="2700992"/>
            <a:ext cx="7010400" cy="369332"/>
          </a:xfrm>
          <a:prstGeom prst="rect">
            <a:avLst/>
          </a:prstGeom>
          <a:noFill/>
        </p:spPr>
        <p:txBody>
          <a:bodyPr wrap="square" rtlCol="0">
            <a:spAutoFit/>
          </a:bodyPr>
          <a:lstStyle/>
          <a:p>
            <a:r>
              <a:rPr lang="en-US" dirty="0" smtClean="0"/>
              <a:t>The Southern Migration out of Africa</a:t>
            </a:r>
            <a:endParaRPr lang="en-US" dirty="0"/>
          </a:p>
        </p:txBody>
      </p:sp>
    </p:spTree>
    <p:extLst>
      <p:ext uri="{BB962C8B-B14F-4D97-AF65-F5344CB8AC3E}">
        <p14:creationId xmlns:p14="http://schemas.microsoft.com/office/powerpoint/2010/main" val="325760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Northern Migration</a:t>
            </a:r>
            <a:endParaRPr lang="en-US" dirty="0"/>
          </a:p>
        </p:txBody>
      </p:sp>
      <p:sp>
        <p:nvSpPr>
          <p:cNvPr id="4" name="Content Placeholder 3"/>
          <p:cNvSpPr>
            <a:spLocks noGrp="1"/>
          </p:cNvSpPr>
          <p:nvPr>
            <p:ph sz="quarter"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743075"/>
            <a:ext cx="66675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0" y="5334000"/>
            <a:ext cx="6019800" cy="646331"/>
          </a:xfrm>
          <a:prstGeom prst="rect">
            <a:avLst/>
          </a:prstGeom>
          <a:noFill/>
        </p:spPr>
        <p:txBody>
          <a:bodyPr wrap="square" rtlCol="0">
            <a:spAutoFit/>
          </a:bodyPr>
          <a:lstStyle/>
          <a:p>
            <a:r>
              <a:rPr lang="en-US" b="1" dirty="0" smtClean="0"/>
              <a:t>These Migrations occur over tens of thousands of years timescale.</a:t>
            </a:r>
            <a:endParaRPr lang="en-US" b="1" dirty="0"/>
          </a:p>
        </p:txBody>
      </p:sp>
    </p:spTree>
    <p:extLst>
      <p:ext uri="{BB962C8B-B14F-4D97-AF65-F5344CB8AC3E}">
        <p14:creationId xmlns:p14="http://schemas.microsoft.com/office/powerpoint/2010/main" val="372018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Toba (rhyolite volcano) Catastrophe</a:t>
            </a:r>
            <a:endParaRPr lang="en-US" dirty="0"/>
          </a:p>
        </p:txBody>
      </p:sp>
      <p:sp>
        <p:nvSpPr>
          <p:cNvPr id="4" name="TextBox 3"/>
          <p:cNvSpPr txBox="1"/>
          <p:nvPr/>
        </p:nvSpPr>
        <p:spPr>
          <a:xfrm>
            <a:off x="1371600" y="1981200"/>
            <a:ext cx="7391400" cy="2308324"/>
          </a:xfrm>
          <a:prstGeom prst="rect">
            <a:avLst/>
          </a:prstGeom>
          <a:noFill/>
        </p:spPr>
        <p:txBody>
          <a:bodyPr wrap="square" rtlCol="0">
            <a:spAutoFit/>
          </a:bodyPr>
          <a:lstStyle/>
          <a:p>
            <a:r>
              <a:rPr lang="en-US" dirty="0" smtClean="0"/>
              <a:t>the biggest volcanic explosion of the past 28 million years takes place in Sumatra. Six years of volcanic winter follow</a:t>
            </a:r>
            <a:r>
              <a:rPr lang="en-US" b="1" dirty="0" smtClean="0"/>
              <a:t>:</a:t>
            </a:r>
          </a:p>
          <a:p>
            <a:endParaRPr lang="en-US" dirty="0" smtClean="0"/>
          </a:p>
          <a:p>
            <a:pPr lvl="1"/>
            <a:r>
              <a:rPr lang="en-US" i="1" dirty="0" smtClean="0"/>
              <a:t>Home erectus</a:t>
            </a:r>
            <a:r>
              <a:rPr lang="en-US" dirty="0" smtClean="0"/>
              <a:t> is wiped out.</a:t>
            </a:r>
          </a:p>
          <a:p>
            <a:pPr lvl="1"/>
            <a:r>
              <a:rPr lang="en-US" dirty="0" smtClean="0"/>
              <a:t>Neanderthals live.</a:t>
            </a:r>
          </a:p>
          <a:p>
            <a:pPr lvl="1"/>
            <a:r>
              <a:rPr lang="en-US" i="1" dirty="0" smtClean="0"/>
              <a:t>Homo sapiens </a:t>
            </a:r>
            <a:r>
              <a:rPr lang="en-US" dirty="0" smtClean="0"/>
              <a:t>are almost wiped out: no more than 10,000  (</a:t>
            </a:r>
            <a:r>
              <a:rPr lang="en-US" dirty="0" err="1" smtClean="0"/>
              <a:t>est</a:t>
            </a:r>
            <a:r>
              <a:rPr lang="en-US" dirty="0" smtClean="0"/>
              <a:t>) breeding pairs live.</a:t>
            </a:r>
          </a:p>
          <a:p>
            <a:endParaRPr lang="en-US" dirty="0"/>
          </a:p>
        </p:txBody>
      </p:sp>
      <p:sp>
        <p:nvSpPr>
          <p:cNvPr id="5" name="TextBox 4"/>
          <p:cNvSpPr txBox="1"/>
          <p:nvPr/>
        </p:nvSpPr>
        <p:spPr>
          <a:xfrm>
            <a:off x="2514600" y="4537934"/>
            <a:ext cx="2057400" cy="1477328"/>
          </a:xfrm>
          <a:prstGeom prst="rect">
            <a:avLst/>
          </a:prstGeom>
          <a:noFill/>
        </p:spPr>
        <p:txBody>
          <a:bodyPr wrap="square" rtlCol="0">
            <a:spAutoFit/>
          </a:bodyPr>
          <a:lstStyle/>
          <a:p>
            <a:r>
              <a:rPr lang="en-US" dirty="0" smtClean="0"/>
              <a:t>Circles are know ash fall sites -Ash fall is also recorded and preserved in Greenland</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7301" y="3784980"/>
            <a:ext cx="3943350" cy="294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07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 – possibly serious event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39528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447800"/>
            <a:ext cx="3886200" cy="3416320"/>
          </a:xfrm>
          <a:prstGeom prst="rect">
            <a:avLst/>
          </a:prstGeom>
          <a:noFill/>
        </p:spPr>
        <p:txBody>
          <a:bodyPr wrap="square" rtlCol="0">
            <a:spAutoFit/>
          </a:bodyPr>
          <a:lstStyle/>
          <a:p>
            <a:r>
              <a:rPr lang="en-US" dirty="0"/>
              <a:t>The Toba </a:t>
            </a:r>
            <a:r>
              <a:rPr lang="en-US" dirty="0" smtClean="0"/>
              <a:t>super-volcano, located in Sumatra, </a:t>
            </a:r>
            <a:r>
              <a:rPr lang="en-US" dirty="0"/>
              <a:t>has erupted explosively a number of times over the past 1.2 million years. By far the largest and most destructive of these occurred around 74,000 years ago, and it is this ‘Youngest Toba Tuff’ or YTT </a:t>
            </a:r>
            <a:r>
              <a:rPr lang="en-US" dirty="0" smtClean="0"/>
              <a:t>eruption. </a:t>
            </a:r>
            <a:r>
              <a:rPr lang="en-US" dirty="0"/>
              <a:t>At least 2800 cubic </a:t>
            </a:r>
            <a:r>
              <a:rPr lang="en-US" i="1" dirty="0" smtClean="0"/>
              <a:t>km</a:t>
            </a:r>
            <a:r>
              <a:rPr lang="en-US" dirty="0" smtClean="0"/>
              <a:t> </a:t>
            </a:r>
            <a:r>
              <a:rPr lang="en-US" dirty="0"/>
              <a:t>of volcanic material was ejected during this super-eruption, dwarfing historical eruptions such as Krakatoa and Pinatubo.</a:t>
            </a:r>
          </a:p>
        </p:txBody>
      </p:sp>
      <p:sp>
        <p:nvSpPr>
          <p:cNvPr id="5" name="TextBox 4"/>
          <p:cNvSpPr txBox="1"/>
          <p:nvPr/>
        </p:nvSpPr>
        <p:spPr>
          <a:xfrm>
            <a:off x="1981200" y="4876800"/>
            <a:ext cx="6172200" cy="1754326"/>
          </a:xfrm>
          <a:prstGeom prst="rect">
            <a:avLst/>
          </a:prstGeom>
          <a:noFill/>
        </p:spPr>
        <p:txBody>
          <a:bodyPr wrap="square" rtlCol="0">
            <a:spAutoFit/>
          </a:bodyPr>
          <a:lstStyle/>
          <a:p>
            <a:r>
              <a:rPr lang="en-US" dirty="0"/>
              <a:t>One of the most critical missing keys in understanding Toba’s impact is a lack of archaeological research looking at the actual remains left by humans who were directly affected by the YTT </a:t>
            </a:r>
            <a:r>
              <a:rPr lang="en-US" dirty="0" smtClean="0"/>
              <a:t>ash fall, </a:t>
            </a:r>
            <a:r>
              <a:rPr lang="en-US" dirty="0"/>
              <a:t>particularly in India. We are not even sure if humans had reached India as part of the ‘Out of Africa’ dispersal by 74,000 years ago,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92352"/>
            <a:ext cx="4755928" cy="358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49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Ice Age – </a:t>
            </a:r>
            <a:r>
              <a:rPr lang="en-US" dirty="0" smtClean="0"/>
              <a:t>20</a:t>
            </a:r>
            <a:r>
              <a:rPr lang="en-US" dirty="0" smtClean="0"/>
              <a:t>,000 </a:t>
            </a:r>
            <a:r>
              <a:rPr lang="en-US" dirty="0" smtClean="0"/>
              <a:t>years ago</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3962" y="2244725"/>
            <a:ext cx="669607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295400"/>
            <a:ext cx="7620000" cy="646331"/>
          </a:xfrm>
          <a:prstGeom prst="rect">
            <a:avLst/>
          </a:prstGeom>
          <a:noFill/>
        </p:spPr>
        <p:txBody>
          <a:bodyPr wrap="square" rtlCol="0">
            <a:spAutoFit/>
          </a:bodyPr>
          <a:lstStyle/>
          <a:p>
            <a:r>
              <a:rPr lang="en-US" b="1" dirty="0" smtClean="0"/>
              <a:t>Two significant routes:  </a:t>
            </a:r>
            <a:r>
              <a:rPr lang="en-US" b="1" dirty="0" err="1" smtClean="0"/>
              <a:t>EurAsian</a:t>
            </a:r>
            <a:r>
              <a:rPr lang="en-US" b="1" dirty="0" smtClean="0"/>
              <a:t> Continent to Australia and Siberian Land </a:t>
            </a:r>
            <a:r>
              <a:rPr lang="en-US" b="1" dirty="0" smtClean="0"/>
              <a:t>Bridge;  </a:t>
            </a:r>
            <a:r>
              <a:rPr lang="en-US" b="1" smtClean="0"/>
              <a:t>These new routes </a:t>
            </a:r>
            <a:r>
              <a:rPr lang="en-US" b="1" dirty="0" smtClean="0"/>
              <a:t>likely last for about 10,000 years</a:t>
            </a:r>
            <a:endParaRPr lang="en-US" b="1" dirty="0"/>
          </a:p>
        </p:txBody>
      </p:sp>
    </p:spTree>
    <p:extLst>
      <p:ext uri="{BB962C8B-B14F-4D97-AF65-F5344CB8AC3E}">
        <p14:creationId xmlns:p14="http://schemas.microsoft.com/office/powerpoint/2010/main" val="337656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204373" cy="604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13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5000 Years Ago – boat migration out of Taiwan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9863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5867400"/>
            <a:ext cx="6553200" cy="369332"/>
          </a:xfrm>
          <a:prstGeom prst="rect">
            <a:avLst/>
          </a:prstGeom>
          <a:noFill/>
        </p:spPr>
        <p:txBody>
          <a:bodyPr wrap="square" rtlCol="0">
            <a:spAutoFit/>
          </a:bodyPr>
          <a:lstStyle/>
          <a:p>
            <a:r>
              <a:rPr lang="en-US" b="1" dirty="0" smtClean="0">
                <a:latin typeface="Aharoni" panose="02010803020104030203" pitchFamily="2" charset="-79"/>
                <a:cs typeface="Aharoni" panose="02010803020104030203" pitchFamily="2" charset="-79"/>
              </a:rPr>
              <a:t>Is this migration being triggered by the rise of Sea Level?</a:t>
            </a:r>
            <a:endParaRPr lang="en-US"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579093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348</Words>
  <Application>Microsoft Office PowerPoint</Application>
  <PresentationFormat>On-screen Show (4:3)</PresentationFormat>
  <Paragraphs>25</Paragraphs>
  <Slides>8</Slides>
  <Notes>0</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Office Theme</vt:lpstr>
      <vt:lpstr>Apex</vt:lpstr>
      <vt:lpstr>Clarity</vt:lpstr>
      <vt:lpstr>Civic</vt:lpstr>
      <vt:lpstr>Angles</vt:lpstr>
      <vt:lpstr>Ice Ages and Culture Migration</vt:lpstr>
      <vt:lpstr>PowerPoint Presentation</vt:lpstr>
      <vt:lpstr>The Northern Migration</vt:lpstr>
      <vt:lpstr>The Toba (rhyolite volcano) Catastrophe</vt:lpstr>
      <vt:lpstr>Toba – possibly serious event</vt:lpstr>
      <vt:lpstr>Second Ice Age – 20,000 years ago</vt:lpstr>
      <vt:lpstr>PowerPoint Presentation</vt:lpstr>
      <vt:lpstr>5000 Years Ago – boat migration out of Taiwan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Ages and Culture Migration</dc:title>
  <dc:creator>Dr. Nuts</dc:creator>
  <cp:lastModifiedBy>Dr. Nuts</cp:lastModifiedBy>
  <cp:revision>5</cp:revision>
  <dcterms:created xsi:type="dcterms:W3CDTF">2014-05-01T19:09:16Z</dcterms:created>
  <dcterms:modified xsi:type="dcterms:W3CDTF">2015-02-10T18:46:01Z</dcterms:modified>
</cp:coreProperties>
</file>