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68" r:id="rId9"/>
  </p:sldMasterIdLst>
  <p:sldIdLst>
    <p:sldId id="256" r:id="rId10"/>
    <p:sldId id="262" r:id="rId11"/>
    <p:sldId id="257" r:id="rId12"/>
    <p:sldId id="258" r:id="rId13"/>
    <p:sldId id="263" r:id="rId14"/>
    <p:sldId id="266" r:id="rId15"/>
    <p:sldId id="260" r:id="rId16"/>
    <p:sldId id="267" r:id="rId17"/>
    <p:sldId id="270" r:id="rId18"/>
    <p:sldId id="265" r:id="rId19"/>
    <p:sldId id="269" r:id="rId20"/>
    <p:sldId id="273" r:id="rId21"/>
    <p:sldId id="275" r:id="rId22"/>
    <p:sldId id="268" r:id="rId23"/>
    <p:sldId id="274" r:id="rId24"/>
    <p:sldId id="271" r:id="rId25"/>
    <p:sldId id="272" r:id="rId26"/>
    <p:sldId id="277" r:id="rId27"/>
    <p:sldId id="276" r:id="rId28"/>
    <p:sldId id="264" r:id="rId29"/>
    <p:sldId id="259" r:id="rId30"/>
    <p:sldId id="282" r:id="rId31"/>
    <p:sldId id="279" r:id="rId32"/>
    <p:sldId id="284" r:id="rId33"/>
    <p:sldId id="286" r:id="rId34"/>
    <p:sldId id="287" r:id="rId35"/>
    <p:sldId id="285" r:id="rId36"/>
    <p:sldId id="280" r:id="rId37"/>
    <p:sldId id="281"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54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D6CA8A28-6BBA-4130-BDDE-48F7F66FDB83}" type="datetimeFigureOut">
              <a:rPr lang="en-US" smtClean="0"/>
              <a:t>3/5/2015</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F72A2179-1B29-4ACA-8F04-6E7C6D0EFA69}"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6CA8A28-6BBA-4130-BDDE-48F7F66FDB83}" type="datetimeFigureOut">
              <a:rPr lang="en-US" smtClean="0"/>
              <a:t>3/5/2015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2A2179-1B29-4ACA-8F04-6E7C6D0EFA69}"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CA8A28-6BBA-4130-BDDE-48F7F66FDB83}" type="datetimeFigureOut">
              <a:rPr lang="en-US" smtClean="0"/>
              <a:t>3/5/2015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A8A28-6BBA-4130-BDDE-48F7F66FDB83}" type="datetimeFigureOut">
              <a:rPr lang="en-US" smtClean="0"/>
              <a:t>3/5/2015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F72A2179-1B29-4ACA-8F04-6E7C6D0EFA69}"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6CA8A28-6BBA-4130-BDDE-48F7F66FDB83}" type="datetimeFigureOut">
              <a:rPr lang="en-US" smtClean="0"/>
              <a:t>3/5/2015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CA8A28-6BBA-4130-BDDE-48F7F66FDB83}" type="datetimeFigureOut">
              <a:rPr lang="en-US" smtClean="0"/>
              <a:t>3/5/2015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D6CA8A28-6BBA-4130-BDDE-48F7F66FDB83}" type="datetimeFigureOut">
              <a:rPr lang="en-US" smtClean="0"/>
              <a:t>3/5/2015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F72A2179-1B29-4ACA-8F04-6E7C6D0EFA69}"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6CA8A28-6BBA-4130-BDDE-48F7F66FDB83}" type="datetimeFigureOut">
              <a:rPr lang="en-US" smtClean="0"/>
              <a:t>3/5/2015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CA8A28-6BBA-4130-BDDE-48F7F66FDB83}" type="datetimeFigureOut">
              <a:rPr lang="en-US" smtClean="0"/>
              <a:t>3/5/2015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D6CA8A28-6BBA-4130-BDDE-48F7F66FDB83}" type="datetimeFigureOut">
              <a:rPr lang="en-US" smtClean="0"/>
              <a:t>3/5/2015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F72A2179-1B29-4ACA-8F04-6E7C6D0EFA69}"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6CA8A28-6BBA-4130-BDDE-48F7F66FDB83}" type="datetimeFigureOut">
              <a:rPr lang="en-US" smtClean="0"/>
              <a:t>3/5/2015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6CA8A28-6BBA-4130-BDDE-48F7F66FDB83}" type="datetimeFigureOut">
              <a:rPr lang="en-US" smtClean="0"/>
              <a:t>3/5/2015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CA8A28-6BBA-4130-BDDE-48F7F66FDB83}" type="datetimeFigureOut">
              <a:rPr lang="en-US" smtClean="0"/>
              <a:t>3/5/2015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D6CA8A28-6BBA-4130-BDDE-48F7F66FDB83}" type="datetimeFigureOut">
              <a:rPr lang="en-US" smtClean="0"/>
              <a:t>3/5/2015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D6CA8A28-6BBA-4130-BDDE-48F7F66FDB83}" type="datetimeFigureOut">
              <a:rPr lang="en-US" smtClean="0"/>
              <a:t>3/5/2015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F72A2179-1B29-4ACA-8F04-6E7C6D0EFA69}"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F72A2179-1B29-4ACA-8F04-6E7C6D0EFA6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CA8A28-6BBA-4130-BDDE-48F7F66FDB83}" type="datetimeFigureOut">
              <a:rPr lang="en-US" smtClean="0"/>
              <a:t>3/5/2015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6CA8A28-6BBA-4130-BDDE-48F7F66FDB83}" type="datetimeFigureOut">
              <a:rPr lang="en-US" smtClean="0"/>
              <a:t>3/5/2015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6CA8A28-6BBA-4130-BDDE-48F7F66FDB83}" type="datetimeFigureOut">
              <a:rPr lang="en-US" smtClean="0"/>
              <a:t>3/5/2015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A8A28-6BBA-4130-BDDE-48F7F66FDB83}" type="datetimeFigureOut">
              <a:rPr lang="en-US" smtClean="0"/>
              <a:t>3/5/2015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D6CA8A28-6BBA-4130-BDDE-48F7F66FDB83}" type="datetimeFigureOut">
              <a:rPr lang="en-US" smtClean="0"/>
              <a:t>3/5/2015</a:t>
            </a:fld>
            <a:endParaRPr lang="en-US"/>
          </a:p>
        </p:txBody>
      </p:sp>
      <p:sp>
        <p:nvSpPr>
          <p:cNvPr id="16" name="Slide Number Placeholder 15"/>
          <p:cNvSpPr>
            <a:spLocks noGrp="1"/>
          </p:cNvSpPr>
          <p:nvPr>
            <p:ph type="sldNum" sz="quarter" idx="11"/>
          </p:nvPr>
        </p:nvSpPr>
        <p:spPr/>
        <p:txBody>
          <a:bodyPr/>
          <a:lstStyle/>
          <a:p>
            <a:fld id="{F72A2179-1B29-4ACA-8F04-6E7C6D0EFA69}"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D6CA8A28-6BBA-4130-BDDE-48F7F66FDB83}" type="datetimeFigureOut">
              <a:rPr lang="en-US" smtClean="0"/>
              <a:t>3/5/2015</a:t>
            </a:fld>
            <a:endParaRPr lang="en-US"/>
          </a:p>
        </p:txBody>
      </p:sp>
      <p:sp>
        <p:nvSpPr>
          <p:cNvPr id="15" name="Slide Number Placeholder 14"/>
          <p:cNvSpPr>
            <a:spLocks noGrp="1"/>
          </p:cNvSpPr>
          <p:nvPr>
            <p:ph type="sldNum" sz="quarter" idx="11"/>
          </p:nvPr>
        </p:nvSpPr>
        <p:spPr/>
        <p:txBody>
          <a:bodyPr/>
          <a:lstStyle/>
          <a:p>
            <a:fld id="{F72A2179-1B29-4ACA-8F04-6E7C6D0EFA69}"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D6CA8A28-6BBA-4130-BDDE-48F7F66FDB83}" type="datetimeFigureOut">
              <a:rPr lang="en-US" smtClean="0"/>
              <a:t>3/5/2015</a:t>
            </a:fld>
            <a:endParaRPr lang="en-US"/>
          </a:p>
        </p:txBody>
      </p:sp>
      <p:sp>
        <p:nvSpPr>
          <p:cNvPr id="13" name="Slide Number Placeholder 12"/>
          <p:cNvSpPr>
            <a:spLocks noGrp="1"/>
          </p:cNvSpPr>
          <p:nvPr>
            <p:ph type="sldNum" sz="quarter" idx="11"/>
          </p:nvPr>
        </p:nvSpPr>
        <p:spPr/>
        <p:txBody>
          <a:bodyPr/>
          <a:lstStyle/>
          <a:p>
            <a:fld id="{F72A2179-1B29-4ACA-8F04-6E7C6D0EFA69}"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A8A28-6BBA-4130-BDDE-48F7F66FDB83}" type="datetimeFigureOut">
              <a:rPr lang="en-US" smtClean="0"/>
              <a:t>3/5/2015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D6CA8A28-6BBA-4130-BDDE-48F7F66FDB83}" type="datetimeFigureOut">
              <a:rPr lang="en-US" smtClean="0"/>
              <a:t>3/5/2015</a:t>
            </a:fld>
            <a:endParaRPr lang="en-US"/>
          </a:p>
        </p:txBody>
      </p:sp>
      <p:sp>
        <p:nvSpPr>
          <p:cNvPr id="9" name="Slide Number Placeholder 8"/>
          <p:cNvSpPr>
            <a:spLocks noGrp="1"/>
          </p:cNvSpPr>
          <p:nvPr>
            <p:ph type="sldNum" sz="quarter" idx="11"/>
          </p:nvPr>
        </p:nvSpPr>
        <p:spPr/>
        <p:txBody>
          <a:bodyPr/>
          <a:lstStyle/>
          <a:p>
            <a:fld id="{F72A2179-1B29-4ACA-8F04-6E7C6D0EFA69}"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D6CA8A28-6BBA-4130-BDDE-48F7F66FDB83}" type="datetimeFigureOut">
              <a:rPr lang="en-US" smtClean="0"/>
              <a:t>3/5/2015</a:t>
            </a:fld>
            <a:endParaRPr lang="en-US"/>
          </a:p>
        </p:txBody>
      </p:sp>
      <p:sp>
        <p:nvSpPr>
          <p:cNvPr id="15" name="Slide Number Placeholder 14"/>
          <p:cNvSpPr>
            <a:spLocks noGrp="1"/>
          </p:cNvSpPr>
          <p:nvPr>
            <p:ph type="sldNum" sz="quarter" idx="11"/>
          </p:nvPr>
        </p:nvSpPr>
        <p:spPr/>
        <p:txBody>
          <a:bodyPr/>
          <a:lstStyle/>
          <a:p>
            <a:fld id="{F72A2179-1B29-4ACA-8F04-6E7C6D0EFA69}"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D6CA8A28-6BBA-4130-BDDE-48F7F66FDB83}" type="datetimeFigureOut">
              <a:rPr lang="en-US" smtClean="0"/>
              <a:t>3/5/2015</a:t>
            </a:fld>
            <a:endParaRPr lang="en-US"/>
          </a:p>
        </p:txBody>
      </p:sp>
      <p:sp>
        <p:nvSpPr>
          <p:cNvPr id="8" name="Slide Number Placeholder 7"/>
          <p:cNvSpPr>
            <a:spLocks noGrp="1"/>
          </p:cNvSpPr>
          <p:nvPr>
            <p:ph type="sldNum" sz="quarter" idx="11"/>
          </p:nvPr>
        </p:nvSpPr>
        <p:spPr/>
        <p:txBody>
          <a:bodyPr/>
          <a:lstStyle/>
          <a:p>
            <a:fld id="{F72A2179-1B29-4ACA-8F04-6E7C6D0EFA69}"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Slide Number Placeholder 5"/>
          <p:cNvSpPr>
            <a:spLocks noGrp="1"/>
          </p:cNvSpPr>
          <p:nvPr>
            <p:ph type="sldNum" sz="quarter" idx="11"/>
          </p:nvPr>
        </p:nvSpPr>
        <p:spPr/>
        <p:txBody>
          <a:bodyPr/>
          <a:lstStyle/>
          <a:p>
            <a:fld id="{F72A2179-1B29-4ACA-8F04-6E7C6D0EFA69}"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D6CA8A28-6BBA-4130-BDDE-48F7F66FDB83}" type="datetimeFigureOut">
              <a:rPr lang="en-US" smtClean="0"/>
              <a:t>3/5/2015</a:t>
            </a:fld>
            <a:endParaRPr lang="en-US"/>
          </a:p>
        </p:txBody>
      </p:sp>
      <p:sp>
        <p:nvSpPr>
          <p:cNvPr id="16" name="Slide Number Placeholder 15"/>
          <p:cNvSpPr>
            <a:spLocks noGrp="1"/>
          </p:cNvSpPr>
          <p:nvPr>
            <p:ph type="sldNum" sz="quarter" idx="11"/>
          </p:nvPr>
        </p:nvSpPr>
        <p:spPr/>
        <p:txBody>
          <a:bodyPr/>
          <a:lstStyle/>
          <a:p>
            <a:fld id="{F72A2179-1B29-4ACA-8F04-6E7C6D0EFA69}"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D6CA8A28-6BBA-4130-BDDE-48F7F66FDB83}" type="datetimeFigureOut">
              <a:rPr lang="en-US" smtClean="0"/>
              <a:t>3/5/2015</a:t>
            </a:fld>
            <a:endParaRPr lang="en-US"/>
          </a:p>
        </p:txBody>
      </p:sp>
      <p:sp>
        <p:nvSpPr>
          <p:cNvPr id="14" name="Slide Number Placeholder 13"/>
          <p:cNvSpPr>
            <a:spLocks noGrp="1"/>
          </p:cNvSpPr>
          <p:nvPr>
            <p:ph type="sldNum" sz="quarter" idx="11"/>
          </p:nvPr>
        </p:nvSpPr>
        <p:spPr/>
        <p:txBody>
          <a:bodyPr/>
          <a:lstStyle/>
          <a:p>
            <a:fld id="{F72A2179-1B29-4ACA-8F04-6E7C6D0EFA69}"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6CA8A28-6BBA-4130-BDDE-48F7F66FDB83}" type="datetimeFigureOut">
              <a:rPr lang="en-US" smtClean="0"/>
              <a:t>3/5/2015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CA8A28-6BBA-4130-BDDE-48F7F66FDB83}" type="datetimeFigureOut">
              <a:rPr lang="en-US" smtClean="0"/>
              <a:t>3/5/2015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A8A28-6BBA-4130-BDDE-48F7F66FDB83}" type="datetimeFigureOut">
              <a:rPr lang="en-US" smtClean="0"/>
              <a:t>3/5/2015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F72A2179-1B29-4ACA-8F04-6E7C6D0EFA69}" type="slidenum">
              <a:rPr lang="en-US" smtClean="0"/>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6CA8A28-6BBA-4130-BDDE-48F7F66FDB83}" type="datetimeFigureOut">
              <a:rPr lang="en-US" smtClean="0"/>
              <a:t>3/5/2015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F72A2179-1B29-4ACA-8F04-6E7C6D0EFA6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6CA8A28-6BBA-4130-BDDE-48F7F66FDB83}" type="datetimeFigureOut">
              <a:rPr lang="en-US" smtClean="0"/>
              <a:t>3/5/2015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6CA8A28-6BBA-4130-BDDE-48F7F66FDB83}" type="datetimeFigureOut">
              <a:rPr lang="en-US" smtClean="0"/>
              <a:t>3/5/2015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A8A28-6BBA-4130-BDDE-48F7F66FDB83}" type="datetimeFigureOut">
              <a:rPr lang="en-US" smtClean="0"/>
              <a:t>3/5/2015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6CA8A28-6BBA-4130-BDDE-48F7F66FDB83}" type="datetimeFigureOut">
              <a:rPr lang="en-US" smtClean="0"/>
              <a:t>3/5/2015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F72A2179-1B29-4ACA-8F04-6E7C6D0EFA69}"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6CA8A28-6BBA-4130-BDDE-48F7F66FDB83}" type="datetimeFigureOut">
              <a:rPr lang="en-US" smtClean="0"/>
              <a:t>3/5/2015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2A2179-1B29-4ACA-8F04-6E7C6D0EFA6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D6CA8A28-6BBA-4130-BDDE-48F7F66FDB83}" type="datetimeFigureOut">
              <a:rPr lang="en-US" smtClean="0"/>
              <a:t>3/5/2015</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F72A2179-1B29-4ACA-8F04-6E7C6D0EFA6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D6CA8A28-6BBA-4130-BDDE-48F7F66FDB83}" type="datetimeFigureOut">
              <a:rPr lang="en-US" smtClean="0"/>
              <a:t>3/5/2015</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F72A2179-1B29-4ACA-8F04-6E7C6D0EFA6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D6CA8A28-6BBA-4130-BDDE-48F7F66FDB83}" type="datetimeFigureOut">
              <a:rPr lang="en-US" smtClean="0"/>
              <a:t>3/5/2015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F72A2179-1B29-4ACA-8F04-6E7C6D0EFA69}"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D6CA8A28-6BBA-4130-BDDE-48F7F66FDB83}" type="datetimeFigureOut">
              <a:rPr lang="en-US" smtClean="0"/>
              <a:t>3/5/2015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F72A2179-1B29-4ACA-8F04-6E7C6D0EFA69}"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D6CA8A28-6BBA-4130-BDDE-48F7F66FDB83}" type="datetimeFigureOut">
              <a:rPr lang="en-US" smtClean="0"/>
              <a:t>3/5/2015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F72A2179-1B29-4ACA-8F04-6E7C6D0EFA69}"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6CA8A28-6BBA-4130-BDDE-48F7F66FDB83}" type="datetimeFigureOut">
              <a:rPr lang="en-US" smtClean="0"/>
              <a:t>3/5/2015</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72A2179-1B29-4ACA-8F04-6E7C6D0EFA6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D6CA8A28-6BBA-4130-BDDE-48F7F66FDB83}" type="datetimeFigureOut">
              <a:rPr lang="en-US" smtClean="0"/>
              <a:t>3/5/2015</a:t>
            </a:fld>
            <a:endParaRPr 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F72A2179-1B29-4ACA-8F04-6E7C6D0EFA6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D6CA8A28-6BBA-4130-BDDE-48F7F66FDB83}" type="datetimeFigureOut">
              <a:rPr lang="en-US" smtClean="0"/>
              <a:t>3/5/2015</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F72A2179-1B29-4ACA-8F04-6E7C6D0EFA6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6CA8A28-6BBA-4130-BDDE-48F7F66FDB83}" type="datetimeFigureOut">
              <a:rPr lang="en-US" smtClean="0"/>
              <a:t>3/5/2015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72A2179-1B29-4ACA-8F04-6E7C6D0EFA69}"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8.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9.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feature=player_embedded&amp;v=gWOt25_btqg" TargetMode="External"/><Relationship Id="rId2" Type="http://schemas.openxmlformats.org/officeDocument/2006/relationships/hyperlink" Target="https://www.youtube.com/watch?feature=player_embedded&amp;v=m7t9YlMxWoE" TargetMode="External"/><Relationship Id="rId1" Type="http://schemas.openxmlformats.org/officeDocument/2006/relationships/slideLayout" Target="../slideLayouts/slideLayout57.xml"/><Relationship Id="rId4" Type="http://schemas.openxmlformats.org/officeDocument/2006/relationships/hyperlink" Target="https://www.youtube.com/watch?v=aMwbvIVh2EQ?start=168"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The consumption of the Earth</a:t>
            </a:r>
            <a:endParaRPr lang="en-US" dirty="0"/>
          </a:p>
        </p:txBody>
      </p:sp>
      <p:sp>
        <p:nvSpPr>
          <p:cNvPr id="3" name="Subtitle 2"/>
          <p:cNvSpPr>
            <a:spLocks noGrp="1"/>
          </p:cNvSpPr>
          <p:nvPr>
            <p:ph type="subTitle" idx="1"/>
          </p:nvPr>
        </p:nvSpPr>
        <p:spPr/>
        <p:txBody>
          <a:bodyPr/>
          <a:lstStyle/>
          <a:p>
            <a:r>
              <a:rPr lang="en-US" dirty="0" smtClean="0"/>
              <a:t>How it came to be?</a:t>
            </a:r>
            <a:endParaRPr lang="en-US" dirty="0"/>
          </a:p>
        </p:txBody>
      </p:sp>
    </p:spTree>
    <p:extLst>
      <p:ext uri="{BB962C8B-B14F-4D97-AF65-F5344CB8AC3E}">
        <p14:creationId xmlns:p14="http://schemas.microsoft.com/office/powerpoint/2010/main" val="8910981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8166240" cy="582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1855996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381000"/>
            <a:ext cx="6252420" cy="605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3403685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26248"/>
            <a:ext cx="6324600" cy="6991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7360681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05096"/>
            <a:ext cx="6400800" cy="6706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1496834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52400"/>
            <a:ext cx="6858000" cy="676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2022551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76800" y="228600"/>
            <a:ext cx="4000500"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575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4" y="2800350"/>
            <a:ext cx="3333750"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3352800"/>
            <a:ext cx="4724400" cy="369332"/>
          </a:xfrm>
          <a:prstGeom prst="rect">
            <a:avLst/>
          </a:prstGeom>
          <a:noFill/>
        </p:spPr>
        <p:txBody>
          <a:bodyPr wrap="square" rtlCol="0">
            <a:spAutoFit/>
          </a:bodyPr>
          <a:lstStyle/>
          <a:p>
            <a:r>
              <a:rPr lang="en-US" b="1" dirty="0" smtClean="0"/>
              <a:t>The persistent image of the Happy Homemaker</a:t>
            </a:r>
            <a:endParaRPr lang="en-US" b="1" dirty="0"/>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007448"/>
            <a:ext cx="41148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49108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372809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1" y="254654"/>
            <a:ext cx="517622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1614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355309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447800"/>
            <a:ext cx="3990975"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90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447800"/>
            <a:ext cx="4762500"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813" y="914400"/>
            <a:ext cx="400050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1568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1950s conversion to Suburbia and Conformity: </a:t>
            </a:r>
            <a:br>
              <a:rPr lang="en-US" b="1" dirty="0" smtClean="0"/>
            </a:br>
            <a:endParaRPr lang="en-US"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4067175"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219200"/>
            <a:ext cx="333375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513" y="3688461"/>
            <a:ext cx="3371850" cy="3169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69944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Views:</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209800"/>
            <a:ext cx="42672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ecx.images-amazon.com/images/I/51nkSVwGFEL._AA278_PIkin4,BottomRight,-48,22_AA300_SH20_OU01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133600"/>
            <a:ext cx="47244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4543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04800"/>
            <a:ext cx="5257800" cy="6587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1200" y="1752600"/>
            <a:ext cx="3048000" cy="3416320"/>
          </a:xfrm>
          <a:prstGeom prst="rect">
            <a:avLst/>
          </a:prstGeom>
          <a:noFill/>
        </p:spPr>
        <p:txBody>
          <a:bodyPr wrap="square" rtlCol="0">
            <a:spAutoFit/>
          </a:bodyPr>
          <a:lstStyle/>
          <a:p>
            <a:r>
              <a:rPr lang="en-US" b="1" dirty="0" smtClean="0"/>
              <a:t>As a result of suburbia + interstates the US built the most energy intensive transportation economy that could be built. But since the price of gas was so low, and America produced 50% of world oil during the 1950's, possible scalability problems with this approach were wholly ignored. </a:t>
            </a:r>
          </a:p>
          <a:p>
            <a:endParaRPr lang="en-US" dirty="0"/>
          </a:p>
        </p:txBody>
      </p:sp>
    </p:spTree>
    <p:extLst>
      <p:ext uri="{BB962C8B-B14F-4D97-AF65-F5344CB8AC3E}">
        <p14:creationId xmlns:p14="http://schemas.microsoft.com/office/powerpoint/2010/main" val="14155186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424815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73214" y="1676400"/>
            <a:ext cx="3505200" cy="4524315"/>
          </a:xfrm>
          <a:prstGeom prst="rect">
            <a:avLst/>
          </a:prstGeom>
          <a:noFill/>
        </p:spPr>
        <p:txBody>
          <a:bodyPr wrap="square" rtlCol="0">
            <a:spAutoFit/>
          </a:bodyPr>
          <a:lstStyle/>
          <a:p>
            <a:r>
              <a:rPr lang="en-US" b="1" dirty="0" smtClean="0"/>
              <a:t>And so set the stage for every increasing production and consumption. American prosperity required dominating the world in trade and products and for a long time we did and in the short term, it certainly did pay off. Life the 1950s and 1960s was a lot better than life in the 1920's and 1930's - personal prosperity and personal productivity were very high and the free market society was borne without boundaries. </a:t>
            </a:r>
            <a:r>
              <a:rPr lang="en-US" b="1" dirty="0" smtClean="0">
                <a:solidFill>
                  <a:srgbClr val="FF0000"/>
                </a:solidFill>
              </a:rPr>
              <a:t>But what will life be like in 2030 compared to 2010? </a:t>
            </a:r>
          </a:p>
          <a:p>
            <a:endParaRPr lang="en-US" dirty="0"/>
          </a:p>
        </p:txBody>
      </p:sp>
    </p:spTree>
    <p:extLst>
      <p:ext uri="{BB962C8B-B14F-4D97-AF65-F5344CB8AC3E}">
        <p14:creationId xmlns:p14="http://schemas.microsoft.com/office/powerpoint/2010/main" val="18431506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err="1" smtClean="0"/>
              <a:t>WalMart</a:t>
            </a:r>
            <a:r>
              <a:rPr lang="en-US" dirty="0" smtClean="0"/>
              <a:t> Express: </a:t>
            </a:r>
            <a:r>
              <a:rPr lang="en-US" b="1" dirty="0" smtClean="0"/>
              <a:t>Best Proxy for Global Consumption Increases: </a:t>
            </a:r>
            <a:br>
              <a:rPr lang="en-US" b="1" dirty="0" smtClean="0"/>
            </a:br>
            <a:endParaRPr lang="en-US"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45709" y="1935163"/>
            <a:ext cx="5852582"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18380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b="1" dirty="0" smtClean="0"/>
              <a:t>Factor of 10 Growth in just 25 years! This is the principle driver of Climate Change</a:t>
            </a:r>
            <a:endParaRPr lang="en-US" sz="3600" b="1"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981200"/>
            <a:ext cx="7467600" cy="3991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70789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Recovery</a:t>
            </a:r>
            <a:endParaRPr lang="en-US"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61716" y="1935163"/>
            <a:ext cx="6620568"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4600" y="2819400"/>
            <a:ext cx="2438400" cy="369332"/>
          </a:xfrm>
          <a:prstGeom prst="rect">
            <a:avLst/>
          </a:prstGeom>
          <a:noFill/>
        </p:spPr>
        <p:txBody>
          <a:bodyPr wrap="square" rtlCol="0">
            <a:spAutoFit/>
          </a:bodyPr>
          <a:lstStyle/>
          <a:p>
            <a:r>
              <a:rPr lang="en-US" dirty="0" smtClean="0"/>
              <a:t>Global Economic crises</a:t>
            </a:r>
            <a:endParaRPr lang="en-US" dirty="0"/>
          </a:p>
        </p:txBody>
      </p:sp>
      <p:sp>
        <p:nvSpPr>
          <p:cNvPr id="5" name="Down Arrow 4"/>
          <p:cNvSpPr/>
          <p:nvPr/>
        </p:nvSpPr>
        <p:spPr>
          <a:xfrm>
            <a:off x="3352800" y="3276600"/>
            <a:ext cx="4572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3766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markets are involved</a:t>
            </a:r>
            <a:endParaRPr lang="en-US" dirty="0"/>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70628" y="1935163"/>
            <a:ext cx="7202744" cy="438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0248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Waveform of Doom</a:t>
            </a:r>
            <a:endParaRPr lang="en-US" dirty="0"/>
          </a:p>
        </p:txBody>
      </p:sp>
      <p:sp>
        <p:nvSpPr>
          <p:cNvPr id="4" name="Content Placeholder 3"/>
          <p:cNvSpPr>
            <a:spLocks noGrp="1"/>
          </p:cNvSpPr>
          <p:nvPr>
            <p:ph idx="1"/>
          </p:nvPr>
        </p:nvSpPr>
        <p:spPr/>
        <p:txBody>
          <a:bodyPr/>
          <a:lstStyle/>
          <a:p>
            <a:endParaRPr lang="en-US" dirty="0"/>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62150"/>
            <a:ext cx="5334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39552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8933133"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0544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Legacy</a:t>
            </a:r>
            <a:endParaRPr lang="en-US" dirty="0"/>
          </a:p>
        </p:txBody>
      </p:sp>
      <p:sp>
        <p:nvSpPr>
          <p:cNvPr id="4" name="Content Placeholder 3"/>
          <p:cNvSpPr>
            <a:spLocks noGrp="1"/>
          </p:cNvSpPr>
          <p:nvPr>
            <p:ph idx="1"/>
          </p:nvPr>
        </p:nvSpPr>
        <p:spPr/>
        <p:txBody>
          <a:bodyPr/>
          <a:lstStyle/>
          <a:p>
            <a:endParaRPr lang="en-US"/>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78142"/>
            <a:ext cx="4572000" cy="5013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24979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43000"/>
          </a:xfrm>
        </p:spPr>
        <p:txBody>
          <a:bodyPr>
            <a:noAutofit/>
          </a:bodyPr>
          <a:lstStyle/>
          <a:p>
            <a:pPr algn="l"/>
            <a:r>
              <a:rPr lang="en-US" sz="3600" b="1" dirty="0" smtClean="0">
                <a:solidFill>
                  <a:srgbClr val="00B050"/>
                </a:solidFill>
              </a:rPr>
              <a:t>Sustainability = Consume Less; lower the global rate. Reintroduce the Sacred. </a:t>
            </a:r>
            <a:endParaRPr lang="en-US" sz="3600" b="1" dirty="0">
              <a:solidFill>
                <a:srgbClr val="00B050"/>
              </a:solidFill>
            </a:endParaRPr>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963924"/>
            <a:ext cx="6400800" cy="437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8071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War II production Machine</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00600" y="1676400"/>
            <a:ext cx="37084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1752600"/>
            <a:ext cx="3276600" cy="1200329"/>
          </a:xfrm>
          <a:prstGeom prst="rect">
            <a:avLst/>
          </a:prstGeom>
          <a:noFill/>
        </p:spPr>
        <p:txBody>
          <a:bodyPr wrap="square" rtlCol="0">
            <a:spAutoFit/>
          </a:bodyPr>
          <a:lstStyle/>
          <a:p>
            <a:r>
              <a:rPr lang="en-US" dirty="0" smtClean="0"/>
              <a:t>In this conventional war, simply produce more bullets than your enemy and you will eventually prevail.</a:t>
            </a:r>
            <a:endParaRPr lang="en-US" dirty="0"/>
          </a:p>
        </p:txBody>
      </p:sp>
      <p:sp>
        <p:nvSpPr>
          <p:cNvPr id="5" name="TextBox 4"/>
          <p:cNvSpPr txBox="1"/>
          <p:nvPr/>
        </p:nvSpPr>
        <p:spPr>
          <a:xfrm>
            <a:off x="76200" y="2952929"/>
            <a:ext cx="4343400" cy="3693319"/>
          </a:xfrm>
          <a:prstGeom prst="rect">
            <a:avLst/>
          </a:prstGeom>
          <a:noFill/>
        </p:spPr>
        <p:txBody>
          <a:bodyPr wrap="square" rtlCol="0">
            <a:spAutoFit/>
          </a:bodyPr>
          <a:lstStyle/>
          <a:p>
            <a:endParaRPr lang="en-US" b="1" dirty="0" smtClean="0"/>
          </a:p>
          <a:p>
            <a:r>
              <a:rPr lang="en-US" b="1" dirty="0" smtClean="0"/>
              <a:t>US Production Statistics:</a:t>
            </a:r>
          </a:p>
          <a:p>
            <a:endParaRPr lang="en-US" b="1" dirty="0"/>
          </a:p>
          <a:p>
            <a:r>
              <a:rPr lang="en-US" b="1" dirty="0" smtClean="0"/>
              <a:t>69,000 airplanes (aluminum industry) (55 planes per day) </a:t>
            </a:r>
          </a:p>
          <a:p>
            <a:endParaRPr lang="en-US" b="1" dirty="0" smtClean="0"/>
          </a:p>
          <a:p>
            <a:r>
              <a:rPr lang="en-US" b="1" dirty="0" smtClean="0"/>
              <a:t>5,000 naval battleships (4 ships per day!) </a:t>
            </a:r>
          </a:p>
          <a:p>
            <a:endParaRPr lang="en-US" b="1" dirty="0" smtClean="0"/>
          </a:p>
          <a:p>
            <a:r>
              <a:rPr lang="en-US" b="1" dirty="0" smtClean="0"/>
              <a:t>7 million aircraft bombs (5,500 per day) </a:t>
            </a:r>
          </a:p>
          <a:p>
            <a:endParaRPr lang="en-US" b="1" dirty="0" smtClean="0"/>
          </a:p>
          <a:p>
            <a:r>
              <a:rPr lang="en-US" b="1" dirty="0" smtClean="0"/>
              <a:t>31 million artillery shells (1 shell every 3 seconds) </a:t>
            </a:r>
          </a:p>
          <a:p>
            <a:endParaRPr lang="en-US" dirty="0"/>
          </a:p>
        </p:txBody>
      </p:sp>
    </p:spTree>
    <p:extLst>
      <p:ext uri="{BB962C8B-B14F-4D97-AF65-F5344CB8AC3E}">
        <p14:creationId xmlns:p14="http://schemas.microsoft.com/office/powerpoint/2010/main" val="326575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Prophetic Quotes</a:t>
            </a:r>
            <a:endParaRPr lang="en-US" dirty="0"/>
          </a:p>
        </p:txBody>
      </p:sp>
      <p:sp>
        <p:nvSpPr>
          <p:cNvPr id="3" name="Content Placeholder 2"/>
          <p:cNvSpPr>
            <a:spLocks noGrp="1"/>
          </p:cNvSpPr>
          <p:nvPr>
            <p:ph idx="1"/>
          </p:nvPr>
        </p:nvSpPr>
        <p:spPr/>
        <p:txBody>
          <a:bodyPr/>
          <a:lstStyle/>
          <a:p>
            <a:r>
              <a:rPr lang="en-US" b="1" i="1" dirty="0" smtClean="0"/>
              <a:t>Only if we have large demands can we expect large production. Therefore, it is important that in planning for the postwar period, we give adequate consideration to the need for </a:t>
            </a:r>
            <a:r>
              <a:rPr lang="en-US" b="1" i="1" dirty="0" smtClean="0">
                <a:solidFill>
                  <a:srgbClr val="FF0000"/>
                </a:solidFill>
              </a:rPr>
              <a:t>ever-increasing consumption </a:t>
            </a:r>
            <a:r>
              <a:rPr lang="en-US" b="1" i="1" dirty="0" smtClean="0"/>
              <a:t>on the part of our people as one of the prime requisites for prosperity. (</a:t>
            </a:r>
            <a:r>
              <a:rPr lang="en-US" b="1" i="1" dirty="0" err="1" smtClean="0"/>
              <a:t>robert</a:t>
            </a:r>
            <a:r>
              <a:rPr lang="en-US" b="1" i="1" dirty="0" smtClean="0"/>
              <a:t> </a:t>
            </a:r>
            <a:r>
              <a:rPr lang="en-US" b="1" i="1" dirty="0" err="1" smtClean="0"/>
              <a:t>nathan</a:t>
            </a:r>
            <a:r>
              <a:rPr lang="en-US" b="1" i="1" dirty="0" smtClean="0"/>
              <a:t>, 1944, white house economist)</a:t>
            </a:r>
            <a:endParaRPr lang="en-US" b="1" dirty="0" smtClean="0"/>
          </a:p>
          <a:p>
            <a:endParaRPr lang="en-US" dirty="0"/>
          </a:p>
        </p:txBody>
      </p:sp>
    </p:spTree>
    <p:extLst>
      <p:ext uri="{BB962C8B-B14F-4D97-AF65-F5344CB8AC3E}">
        <p14:creationId xmlns:p14="http://schemas.microsoft.com/office/powerpoint/2010/main" val="17896192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Marketing Works</a:t>
            </a:r>
            <a:endParaRPr lang="en-US" dirty="0"/>
          </a:p>
        </p:txBody>
      </p:sp>
      <p:sp>
        <p:nvSpPr>
          <p:cNvPr id="3" name="Content Placeholder 2"/>
          <p:cNvSpPr>
            <a:spLocks noGrp="1"/>
          </p:cNvSpPr>
          <p:nvPr>
            <p:ph idx="1"/>
          </p:nvPr>
        </p:nvSpPr>
        <p:spPr/>
        <p:txBody>
          <a:bodyPr>
            <a:normAutofit/>
          </a:bodyPr>
          <a:lstStyle/>
          <a:p>
            <a:r>
              <a:rPr lang="en-US" b="1" i="1" dirty="0" smtClean="0"/>
              <a:t>Our enormously productive economy demands that we make consumption our way of life, that we convert the buying and use of goods into </a:t>
            </a:r>
            <a:r>
              <a:rPr lang="en-US" b="1" i="1" dirty="0" smtClean="0">
                <a:solidFill>
                  <a:srgbClr val="FF0000"/>
                </a:solidFill>
              </a:rPr>
              <a:t>rituals</a:t>
            </a:r>
            <a:r>
              <a:rPr lang="en-US" b="1" i="1" dirty="0" smtClean="0"/>
              <a:t> , that we seek our </a:t>
            </a:r>
            <a:r>
              <a:rPr lang="en-US" b="1" i="1" dirty="0" smtClean="0">
                <a:solidFill>
                  <a:srgbClr val="FF0000"/>
                </a:solidFill>
              </a:rPr>
              <a:t>spiritual satisfactions</a:t>
            </a:r>
            <a:r>
              <a:rPr lang="en-US" b="1" i="1" dirty="0" smtClean="0"/>
              <a:t>, our ego satisfactions, in consumption. The measure of social status , of social acceptance, </a:t>
            </a:r>
            <a:r>
              <a:rPr lang="en-US" b="1" i="1" dirty="0" smtClean="0">
                <a:solidFill>
                  <a:srgbClr val="FF0000"/>
                </a:solidFill>
              </a:rPr>
              <a:t>of prestige </a:t>
            </a:r>
            <a:r>
              <a:rPr lang="en-US" b="1" i="1" dirty="0" smtClean="0"/>
              <a:t>, is now to be found in our consumptive patterns. The very meaning and </a:t>
            </a:r>
            <a:r>
              <a:rPr lang="en-US" b="1" i="1" dirty="0" smtClean="0">
                <a:solidFill>
                  <a:srgbClr val="FF0000"/>
                </a:solidFill>
              </a:rPr>
              <a:t>significance of our lives </a:t>
            </a:r>
            <a:r>
              <a:rPr lang="en-US" b="1" i="1" dirty="0" smtClean="0"/>
              <a:t>is today expressed in consumptive terms </a:t>
            </a:r>
            <a:r>
              <a:rPr lang="en-US" b="1" dirty="0" smtClean="0"/>
              <a:t>(Victor </a:t>
            </a:r>
            <a:r>
              <a:rPr lang="en-US" b="1" dirty="0" err="1" smtClean="0"/>
              <a:t>Lebow</a:t>
            </a:r>
            <a:r>
              <a:rPr lang="en-US" b="1" dirty="0" smtClean="0"/>
              <a:t> 1955 - The Journal of Retailing) </a:t>
            </a:r>
            <a:endParaRPr lang="en-US" b="1" dirty="0"/>
          </a:p>
        </p:txBody>
      </p:sp>
    </p:spTree>
    <p:extLst>
      <p:ext uri="{BB962C8B-B14F-4D97-AF65-F5344CB8AC3E}">
        <p14:creationId xmlns:p14="http://schemas.microsoft.com/office/powerpoint/2010/main" val="23015106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Somebody did warn us …</a:t>
            </a:r>
            <a:endParaRPr lang="en-US" dirty="0"/>
          </a:p>
        </p:txBody>
      </p:sp>
      <p:sp>
        <p:nvSpPr>
          <p:cNvPr id="3" name="Content Placeholder 2"/>
          <p:cNvSpPr>
            <a:spLocks noGrp="1"/>
          </p:cNvSpPr>
          <p:nvPr>
            <p:ph idx="1"/>
          </p:nvPr>
        </p:nvSpPr>
        <p:spPr/>
        <p:txBody>
          <a:bodyPr>
            <a:normAutofit fontScale="92500" lnSpcReduction="10000"/>
          </a:bodyPr>
          <a:lstStyle/>
          <a:p>
            <a:r>
              <a:rPr lang="en-US" b="1" i="1" dirty="0" smtClean="0"/>
              <a:t>The question that I will ask you to consider today is this: When the war is over, are we likely, and do we want to keep this attitude to work and the results of work? Or are we preparing and do we want to back to our old habits of thought? Because I believe that on our answer to this question the whole economic future of society will depend. Sooner or later the moment will come when we have to make a decision about this. At the moment, we are not making it - it is being made for us (by the machine). </a:t>
            </a:r>
            <a:r>
              <a:rPr lang="en-US" b="1" dirty="0" smtClean="0"/>
              <a:t>(Dorothy Sayers 1942 College Lecture) </a:t>
            </a:r>
          </a:p>
          <a:p>
            <a:r>
              <a:rPr lang="en-US" b="1" dirty="0" smtClean="0">
                <a:solidFill>
                  <a:srgbClr val="FF0000"/>
                </a:solidFill>
              </a:rPr>
              <a:t>( i.e. do we intentionally turn the war production machine off and go back to our former means of production ) </a:t>
            </a:r>
          </a:p>
          <a:p>
            <a:endParaRPr lang="en-US" dirty="0"/>
          </a:p>
        </p:txBody>
      </p:sp>
    </p:spTree>
    <p:extLst>
      <p:ext uri="{BB962C8B-B14F-4D97-AF65-F5344CB8AC3E}">
        <p14:creationId xmlns:p14="http://schemas.microsoft.com/office/powerpoint/2010/main" val="369836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start of Mass Consumption</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b="1" dirty="0" smtClean="0"/>
              <a:t>Marketing to Americans in the 1950s: </a:t>
            </a:r>
            <a:br>
              <a:rPr lang="en-US" b="1" dirty="0" smtClean="0"/>
            </a:br>
            <a:r>
              <a:rPr lang="en-US" b="1" dirty="0" smtClean="0"/>
              <a:t/>
            </a:r>
            <a:br>
              <a:rPr lang="en-US" b="1" dirty="0" smtClean="0"/>
            </a:br>
            <a:r>
              <a:rPr lang="en-US" b="1" dirty="0" smtClean="0"/>
              <a:t>    Americans are Privileged  </a:t>
            </a:r>
          </a:p>
          <a:p>
            <a:pPr marL="0" indent="0">
              <a:buNone/>
            </a:pPr>
            <a:r>
              <a:rPr lang="en-US" b="1" dirty="0"/>
              <a:t> </a:t>
            </a:r>
            <a:r>
              <a:rPr lang="en-US" b="1" dirty="0" smtClean="0"/>
              <a:t>   Americans are Entitled  </a:t>
            </a:r>
          </a:p>
          <a:p>
            <a:pPr marL="0" indent="0">
              <a:buNone/>
            </a:pPr>
            <a:r>
              <a:rPr lang="en-US" b="1" dirty="0"/>
              <a:t> </a:t>
            </a:r>
            <a:r>
              <a:rPr lang="en-US" b="1" dirty="0" smtClean="0"/>
              <a:t>   Personal freedom from every day constraints </a:t>
            </a:r>
          </a:p>
          <a:p>
            <a:pPr marL="0" indent="0">
              <a:buNone/>
            </a:pPr>
            <a:r>
              <a:rPr lang="en-US" b="1" dirty="0" smtClean="0"/>
              <a:t>    Slogans, slogans, slogans. </a:t>
            </a:r>
          </a:p>
          <a:p>
            <a:pPr marL="0" indent="0">
              <a:buNone/>
            </a:pPr>
            <a:r>
              <a:rPr lang="en-US" b="1" dirty="0" smtClean="0"/>
              <a:t/>
            </a:r>
            <a:br>
              <a:rPr lang="en-US" b="1" dirty="0" smtClean="0"/>
            </a:br>
            <a:r>
              <a:rPr lang="en-US" b="1" dirty="0" smtClean="0"/>
              <a:t>All this SHIT actually works! </a:t>
            </a:r>
          </a:p>
          <a:p>
            <a:pPr marL="0" indent="0">
              <a:buNone/>
            </a:pPr>
            <a:endParaRPr lang="en-US" b="1" dirty="0" smtClean="0"/>
          </a:p>
          <a:p>
            <a:r>
              <a:rPr lang="en-US" dirty="0" smtClean="0">
                <a:hlinkClick r:id="rId2"/>
              </a:rPr>
              <a:t>https://www.youtube.com/watch?feature=player_embedded&amp;v=m7t9YlMxWoE</a:t>
            </a:r>
            <a:endParaRPr lang="en-US" dirty="0" smtClean="0"/>
          </a:p>
          <a:p>
            <a:r>
              <a:rPr lang="en-US" dirty="0" smtClean="0">
                <a:hlinkClick r:id="rId3"/>
              </a:rPr>
              <a:t>https://</a:t>
            </a:r>
            <a:r>
              <a:rPr lang="en-US" dirty="0" smtClean="0">
                <a:hlinkClick r:id="rId3"/>
              </a:rPr>
              <a:t>www.youtube.com/watch?feature=player_embedded&amp;v=gWOt25_btqg</a:t>
            </a:r>
            <a:endParaRPr lang="en-US" dirty="0" smtClean="0"/>
          </a:p>
          <a:p>
            <a:r>
              <a:rPr lang="en-US" dirty="0">
                <a:hlinkClick r:id="rId4"/>
              </a:rPr>
              <a:t>https://www.youtube.com/watch?v=aMwbvIVh2EQ</a:t>
            </a:r>
            <a:endParaRPr lang="en-US" dirty="0" smtClean="0"/>
          </a:p>
        </p:txBody>
      </p:sp>
    </p:spTree>
    <p:extLst>
      <p:ext uri="{BB962C8B-B14F-4D97-AF65-F5344CB8AC3E}">
        <p14:creationId xmlns:p14="http://schemas.microsoft.com/office/powerpoint/2010/main" val="40092604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The Atomic Age; Prosperity for All; Interstates; Suburbia; Television; Rock N Roll; The Age of Advertising; The Happy Homemaker; Slogans and personal freedom run amuck.</a:t>
            </a:r>
          </a:p>
          <a:p>
            <a:r>
              <a:rPr lang="en-US" b="1" dirty="0" smtClean="0"/>
              <a:t>Don’t believe me, ask your grandparents …</a:t>
            </a:r>
          </a:p>
          <a:p>
            <a:endParaRPr lang="en-US" dirty="0"/>
          </a:p>
        </p:txBody>
      </p:sp>
      <p:sp>
        <p:nvSpPr>
          <p:cNvPr id="2" name="Title 1"/>
          <p:cNvSpPr>
            <a:spLocks noGrp="1"/>
          </p:cNvSpPr>
          <p:nvPr>
            <p:ph type="title"/>
          </p:nvPr>
        </p:nvSpPr>
        <p:spPr/>
        <p:txBody>
          <a:bodyPr>
            <a:normAutofit fontScale="90000"/>
          </a:bodyPr>
          <a:lstStyle/>
          <a:p>
            <a:pPr algn="l"/>
            <a:r>
              <a:rPr lang="en-US" dirty="0" smtClean="0"/>
              <a:t>The 1950s:  The Decade that changed everything</a:t>
            </a:r>
            <a:endParaRPr lang="en-US" dirty="0"/>
          </a:p>
        </p:txBody>
      </p:sp>
    </p:spTree>
    <p:extLst>
      <p:ext uri="{BB962C8B-B14F-4D97-AF65-F5344CB8AC3E}">
        <p14:creationId xmlns:p14="http://schemas.microsoft.com/office/powerpoint/2010/main" val="32742291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304800"/>
            <a:ext cx="6997963" cy="612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5148312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9.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1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2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7.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8.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9.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655</Words>
  <Application>Microsoft Office PowerPoint</Application>
  <PresentationFormat>On-screen Show (4:3)</PresentationFormat>
  <Paragraphs>47</Paragraphs>
  <Slides>29</Slides>
  <Notes>0</Notes>
  <HiddenSlides>0</HiddenSlides>
  <MMClips>0</MMClips>
  <ScaleCrop>false</ScaleCrop>
  <HeadingPairs>
    <vt:vector size="4" baseType="variant">
      <vt:variant>
        <vt:lpstr>Theme</vt:lpstr>
      </vt:variant>
      <vt:variant>
        <vt:i4>9</vt:i4>
      </vt:variant>
      <vt:variant>
        <vt:lpstr>Slide Titles</vt:lpstr>
      </vt:variant>
      <vt:variant>
        <vt:i4>29</vt:i4>
      </vt:variant>
    </vt:vector>
  </HeadingPairs>
  <TitlesOfParts>
    <vt:vector size="38" baseType="lpstr">
      <vt:lpstr>Austin</vt:lpstr>
      <vt:lpstr>Clarity</vt:lpstr>
      <vt:lpstr>Apothecary</vt:lpstr>
      <vt:lpstr>1_Apothecary</vt:lpstr>
      <vt:lpstr>2_Apothecary</vt:lpstr>
      <vt:lpstr>Apex</vt:lpstr>
      <vt:lpstr>Elemental</vt:lpstr>
      <vt:lpstr>Angles</vt:lpstr>
      <vt:lpstr>Flow</vt:lpstr>
      <vt:lpstr>The consumption of the Earth</vt:lpstr>
      <vt:lpstr>Two Views:</vt:lpstr>
      <vt:lpstr>World War II production Machine</vt:lpstr>
      <vt:lpstr>Prophetic Quotes</vt:lpstr>
      <vt:lpstr>Why Marketing Works</vt:lpstr>
      <vt:lpstr>Somebody did warn us …</vt:lpstr>
      <vt:lpstr>The start of Mass Consumption</vt:lpstr>
      <vt:lpstr>The 1950s:  The Decade that changed everything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1950s conversion to Suburbia and Conformity:  </vt:lpstr>
      <vt:lpstr>PowerPoint Presentation</vt:lpstr>
      <vt:lpstr>PowerPoint Presentation</vt:lpstr>
      <vt:lpstr>The WalMart Express: Best Proxy for Global Consumption Increases:  </vt:lpstr>
      <vt:lpstr>Factor of 10 Growth in just 25 years! This is the principle driver of Climate Change</vt:lpstr>
      <vt:lpstr>Quick Recovery</vt:lpstr>
      <vt:lpstr>All markets are involved</vt:lpstr>
      <vt:lpstr>The Waveform of Doom</vt:lpstr>
      <vt:lpstr>PowerPoint Presentation</vt:lpstr>
      <vt:lpstr>Our Legacy</vt:lpstr>
      <vt:lpstr>Sustainability = Consume Less; lower the global rate. Reintroduce the Sacred.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consumption of the Earth</dc:title>
  <dc:creator>Dr. Nuts</dc:creator>
  <cp:lastModifiedBy>Dr. Nuts</cp:lastModifiedBy>
  <cp:revision>8</cp:revision>
  <dcterms:created xsi:type="dcterms:W3CDTF">2014-06-02T20:13:35Z</dcterms:created>
  <dcterms:modified xsi:type="dcterms:W3CDTF">2015-03-05T19:39:50Z</dcterms:modified>
</cp:coreProperties>
</file>