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3"/>
  </p:notesMasterIdLst>
  <p:sldIdLst>
    <p:sldId id="256" r:id="rId5"/>
    <p:sldId id="261" r:id="rId6"/>
    <p:sldId id="258" r:id="rId7"/>
    <p:sldId id="273" r:id="rId8"/>
    <p:sldId id="279" r:id="rId9"/>
    <p:sldId id="272" r:id="rId10"/>
    <p:sldId id="277" r:id="rId11"/>
    <p:sldId id="271" r:id="rId12"/>
    <p:sldId id="276" r:id="rId13"/>
    <p:sldId id="275" r:id="rId14"/>
    <p:sldId id="274" r:id="rId15"/>
    <p:sldId id="259" r:id="rId16"/>
    <p:sldId id="278" r:id="rId17"/>
    <p:sldId id="268" r:id="rId18"/>
    <p:sldId id="266" r:id="rId19"/>
    <p:sldId id="270" r:id="rId20"/>
    <p:sldId id="265"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C74CD-26E4-4D47-B150-219AA301F4CB}"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046A2-36D6-4B74-BF40-DE85620DC221}" type="slidenum">
              <a:rPr lang="en-US" smtClean="0"/>
              <a:t>‹#›</a:t>
            </a:fld>
            <a:endParaRPr lang="en-US"/>
          </a:p>
        </p:txBody>
      </p:sp>
    </p:spTree>
    <p:extLst>
      <p:ext uri="{BB962C8B-B14F-4D97-AF65-F5344CB8AC3E}">
        <p14:creationId xmlns:p14="http://schemas.microsoft.com/office/powerpoint/2010/main" val="426188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C3F9C57-6A1B-4D5D-9AD6-C7DCE4A516CC}" type="slidenum">
              <a:rPr lang="en-US" altLang="en-US" sz="1200">
                <a:latin typeface="Times New Roman" charset="0"/>
              </a:rPr>
              <a:pPr/>
              <a:t>17</a:t>
            </a:fld>
            <a:endParaRPr lang="en-US" altLang="en-US" sz="1200">
              <a:latin typeface="Times New Roman"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charset="0"/>
                <a:ea typeface="ＭＳ Ｐゴシック" charset="-128"/>
              </a:rPr>
              <a:t>This chart is from </a:t>
            </a:r>
            <a:r>
              <a:rPr lang="en-US" altLang="en-US" smtClean="0">
                <a:solidFill>
                  <a:srgbClr val="FFFF00"/>
                </a:solidFill>
                <a:latin typeface="Times New Roman" charset="0"/>
                <a:ea typeface="ＭＳ Ｐゴシック" charset="-128"/>
              </a:rPr>
              <a:t>Donella Meadows &amp; J Randers, </a:t>
            </a:r>
            <a:r>
              <a:rPr lang="en-US" altLang="en-US" i="1" smtClean="0">
                <a:solidFill>
                  <a:srgbClr val="FFFF00"/>
                </a:solidFill>
                <a:latin typeface="Times New Roman" charset="0"/>
                <a:ea typeface="ＭＳ Ｐゴシック" charset="-128"/>
              </a:rPr>
              <a:t>Beyond </a:t>
            </a:r>
            <a:r>
              <a:rPr lang="en-US" altLang="en-US" i="1" smtClean="0">
                <a:latin typeface="Times New Roman" charset="0"/>
                <a:ea typeface="ＭＳ Ｐゴシック" charset="-128"/>
              </a:rPr>
              <a:t>the limits: confronting global collapse and envisioning a sustainable future </a:t>
            </a:r>
            <a:r>
              <a:rPr lang="en-US" altLang="en-US" smtClean="0">
                <a:latin typeface="Times New Roman" charset="0"/>
                <a:ea typeface="ＭＳ Ｐゴシック" charset="-128"/>
              </a:rPr>
              <a:t>(1992).</a:t>
            </a:r>
          </a:p>
          <a:p>
            <a:endParaRPr lang="en-US" altLang="en-US" smtClean="0">
              <a:latin typeface="Times New Roman" charset="0"/>
              <a:ea typeface="ＭＳ Ｐゴシック" charset="-128"/>
            </a:endParaRPr>
          </a:p>
          <a:p>
            <a:r>
              <a:rPr lang="en-US" altLang="en-US" smtClean="0">
                <a:latin typeface="Times New Roman" charset="0"/>
                <a:ea typeface="ＭＳ Ｐゴシック" charset="-128"/>
              </a:rPr>
              <a:t>Take this as a hypothesis that needs to be evaluated if we’re to think intelligently about environmental ethics?  Are we in an era of limits?  If we do not decrease human numbers, or per-capita consumption, or both, will there be a widespread collapse of human economic and social systems, precipitating a great deal of human suffering as their numbers decline rapidly?</a:t>
            </a:r>
          </a:p>
          <a:p>
            <a:r>
              <a:rPr lang="en-US" altLang="en-US" smtClean="0">
                <a:latin typeface="Times New Roman" charset="0"/>
                <a:ea typeface="ＭＳ Ｐゴシック" charset="-128"/>
              </a:rPr>
              <a:t>    And where we turn shortly, how are current trends affecting non-human organisms, and what will be their fate, according to differing scenarios?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FFFD08BC-2945-4123-AA4C-87310AD875FF}" type="datetimeFigureOut">
              <a:rPr lang="en-US" smtClean="0"/>
              <a:t>3/10/2015</a:t>
            </a:fld>
            <a:endParaRPr lang="en-US"/>
          </a:p>
        </p:txBody>
      </p:sp>
      <p:sp>
        <p:nvSpPr>
          <p:cNvPr id="17" name="Slide Number Placeholder 16"/>
          <p:cNvSpPr>
            <a:spLocks noGrp="1"/>
          </p:cNvSpPr>
          <p:nvPr>
            <p:ph type="sldNum" sz="quarter" idx="11"/>
          </p:nvPr>
        </p:nvSpPr>
        <p:spPr/>
        <p:txBody>
          <a:bodyPr/>
          <a:lstStyle/>
          <a:p>
            <a:fld id="{A7A0BD1C-B684-4E98-B4B5-FD7AE20D8D8F}"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FD08BC-2945-4123-AA4C-87310AD875FF}"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BD1C-B684-4E98-B4B5-FD7AE20D8D8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FD08BC-2945-4123-AA4C-87310AD875FF}"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0BD1C-B684-4E98-B4B5-FD7AE20D8D8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FD08BC-2945-4123-AA4C-87310AD875FF}"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D08BC-2945-4123-AA4C-87310AD875FF}"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D08BC-2945-4123-AA4C-87310AD875FF}"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FFFD08BC-2945-4123-AA4C-87310AD875FF}" type="datetimeFigureOut">
              <a:rPr lang="en-US" smtClean="0"/>
              <a:t>3/10/2015</a:t>
            </a:fld>
            <a:endParaRPr lang="en-US"/>
          </a:p>
        </p:txBody>
      </p:sp>
      <p:sp>
        <p:nvSpPr>
          <p:cNvPr id="12" name="Slide Number Placeholder 11"/>
          <p:cNvSpPr>
            <a:spLocks noGrp="1"/>
          </p:cNvSpPr>
          <p:nvPr>
            <p:ph type="sldNum" sz="quarter" idx="15"/>
          </p:nvPr>
        </p:nvSpPr>
        <p:spPr/>
        <p:txBody>
          <a:bodyPr/>
          <a:lstStyle/>
          <a:p>
            <a:fld id="{A7A0BD1C-B684-4E98-B4B5-FD7AE20D8D8F}"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D08BC-2945-4123-AA4C-87310AD875FF}"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BD1C-B684-4E98-B4B5-FD7AE20D8D8F}"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7A0BD1C-B684-4E98-B4B5-FD7AE20D8D8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FFD08BC-2945-4123-AA4C-87310AD875FF}"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BD1C-B684-4E98-B4B5-FD7AE20D8D8F}"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FFD08BC-2945-4123-AA4C-87310AD875FF}"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0BD1C-B684-4E98-B4B5-FD7AE20D8D8F}"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D08BC-2945-4123-AA4C-87310AD875FF}"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D08BC-2945-4123-AA4C-87310AD875FF}"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FFFD08BC-2945-4123-AA4C-87310AD875FF}" type="datetimeFigureOut">
              <a:rPr lang="en-US" smtClean="0"/>
              <a:t>3/10/2015</a:t>
            </a:fld>
            <a:endParaRPr lang="en-US"/>
          </a:p>
        </p:txBody>
      </p:sp>
      <p:sp>
        <p:nvSpPr>
          <p:cNvPr id="14" name="Slide Number Placeholder 13"/>
          <p:cNvSpPr>
            <a:spLocks noGrp="1"/>
          </p:cNvSpPr>
          <p:nvPr>
            <p:ph type="sldNum" sz="quarter" idx="11"/>
          </p:nvPr>
        </p:nvSpPr>
        <p:spPr/>
        <p:txBody>
          <a:bodyPr/>
          <a:lstStyle/>
          <a:p>
            <a:fld id="{A7A0BD1C-B684-4E98-B4B5-FD7AE20D8D8F}"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FFD08BC-2945-4123-AA4C-87310AD875FF}" type="datetimeFigureOut">
              <a:rPr lang="en-US" smtClean="0"/>
              <a:t>3/10/2015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7A0BD1C-B684-4E98-B4B5-FD7AE20D8D8F}"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FFD08BC-2945-4123-AA4C-87310AD875FF}" type="datetimeFigureOut">
              <a:rPr lang="en-US" smtClean="0"/>
              <a:t>3/10/2015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7A0BD1C-B684-4E98-B4B5-FD7AE20D8D8F}"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7A0BD1C-B684-4E98-B4B5-FD7AE20D8D8F}"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FD08BC-2945-4123-AA4C-87310AD875FF}"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FD08BC-2945-4123-AA4C-87310AD875FF}"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D08BC-2945-4123-AA4C-87310AD875FF}"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FFD08BC-2945-4123-AA4C-87310AD875FF}" type="datetimeFigureOut">
              <a:rPr lang="en-US" smtClean="0"/>
              <a:t>3/10/2015</a:t>
            </a:fld>
            <a:endParaRPr lang="en-US"/>
          </a:p>
        </p:txBody>
      </p:sp>
      <p:sp>
        <p:nvSpPr>
          <p:cNvPr id="12" name="Slide Number Placeholder 11"/>
          <p:cNvSpPr>
            <a:spLocks noGrp="1"/>
          </p:cNvSpPr>
          <p:nvPr>
            <p:ph type="sldNum" sz="quarter" idx="16"/>
          </p:nvPr>
        </p:nvSpPr>
        <p:spPr/>
        <p:txBody>
          <a:bodyPr/>
          <a:lstStyle/>
          <a:p>
            <a:fld id="{A7A0BD1C-B684-4E98-B4B5-FD7AE20D8D8F}"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FFD08BC-2945-4123-AA4C-87310AD875FF}"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FD08BC-2945-4123-AA4C-87310AD875FF}"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BD1C-B684-4E98-B4B5-FD7AE20D8D8F}"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FFD08BC-2945-4123-AA4C-87310AD875FF}" type="datetimeFigureOut">
              <a:rPr lang="en-US" smtClean="0"/>
              <a:t>3/10/2015</a:t>
            </a:fld>
            <a:endParaRPr lang="en-US"/>
          </a:p>
        </p:txBody>
      </p:sp>
      <p:sp>
        <p:nvSpPr>
          <p:cNvPr id="7" name="Slide Number Placeholder 6"/>
          <p:cNvSpPr>
            <a:spLocks noGrp="1"/>
          </p:cNvSpPr>
          <p:nvPr>
            <p:ph type="sldNum" sz="quarter" idx="12"/>
          </p:nvPr>
        </p:nvSpPr>
        <p:spPr/>
        <p:txBody>
          <a:bodyPr/>
          <a:lstStyle/>
          <a:p>
            <a:fld id="{A7A0BD1C-B684-4E98-B4B5-FD7AE20D8D8F}"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FD08BC-2945-4123-AA4C-87310AD875FF}"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BD1C-B684-4E98-B4B5-FD7AE20D8D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FFFD08BC-2945-4123-AA4C-87310AD875FF}" type="datetimeFigureOut">
              <a:rPr lang="en-US" smtClean="0"/>
              <a:t>3/10/2015</a:t>
            </a:fld>
            <a:endParaRPr lang="en-US"/>
          </a:p>
        </p:txBody>
      </p:sp>
      <p:sp>
        <p:nvSpPr>
          <p:cNvPr id="12" name="Slide Number Placeholder 11"/>
          <p:cNvSpPr>
            <a:spLocks noGrp="1"/>
          </p:cNvSpPr>
          <p:nvPr>
            <p:ph type="sldNum" sz="quarter" idx="17"/>
          </p:nvPr>
        </p:nvSpPr>
        <p:spPr/>
        <p:txBody>
          <a:bodyPr/>
          <a:lstStyle/>
          <a:p>
            <a:fld id="{A7A0BD1C-B684-4E98-B4B5-FD7AE20D8D8F}"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FFFD08BC-2945-4123-AA4C-87310AD875FF}" type="datetimeFigureOut">
              <a:rPr lang="en-US" smtClean="0"/>
              <a:t>3/10/2015</a:t>
            </a:fld>
            <a:endParaRPr lang="en-US"/>
          </a:p>
        </p:txBody>
      </p:sp>
      <p:sp>
        <p:nvSpPr>
          <p:cNvPr id="16" name="Slide Number Placeholder 15"/>
          <p:cNvSpPr>
            <a:spLocks noGrp="1"/>
          </p:cNvSpPr>
          <p:nvPr>
            <p:ph type="sldNum" sz="quarter" idx="11"/>
          </p:nvPr>
        </p:nvSpPr>
        <p:spPr/>
        <p:txBody>
          <a:bodyPr/>
          <a:lstStyle/>
          <a:p>
            <a:fld id="{A7A0BD1C-B684-4E98-B4B5-FD7AE20D8D8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FFD08BC-2945-4123-AA4C-87310AD875FF}" type="datetimeFigureOut">
              <a:rPr lang="en-US" smtClean="0"/>
              <a:t>3/10/2015</a:t>
            </a:fld>
            <a:endParaRPr lang="en-US"/>
          </a:p>
        </p:txBody>
      </p:sp>
      <p:sp>
        <p:nvSpPr>
          <p:cNvPr id="8" name="Slide Number Placeholder 7"/>
          <p:cNvSpPr>
            <a:spLocks noGrp="1"/>
          </p:cNvSpPr>
          <p:nvPr>
            <p:ph type="sldNum" sz="quarter" idx="11"/>
          </p:nvPr>
        </p:nvSpPr>
        <p:spPr/>
        <p:txBody>
          <a:bodyPr/>
          <a:lstStyle/>
          <a:p>
            <a:fld id="{A7A0BD1C-B684-4E98-B4B5-FD7AE20D8D8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FFFD08BC-2945-4123-AA4C-87310AD875FF}" type="datetimeFigureOut">
              <a:rPr lang="en-US" smtClean="0"/>
              <a:t>3/10/2015</a:t>
            </a:fld>
            <a:endParaRPr lang="en-US"/>
          </a:p>
        </p:txBody>
      </p:sp>
      <p:sp>
        <p:nvSpPr>
          <p:cNvPr id="19" name="Slide Number Placeholder 18"/>
          <p:cNvSpPr>
            <a:spLocks noGrp="1"/>
          </p:cNvSpPr>
          <p:nvPr>
            <p:ph type="sldNum" sz="quarter" idx="16"/>
          </p:nvPr>
        </p:nvSpPr>
        <p:spPr/>
        <p:txBody>
          <a:bodyPr/>
          <a:lstStyle/>
          <a:p>
            <a:fld id="{A7A0BD1C-B684-4E98-B4B5-FD7AE20D8D8F}"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FFFD08BC-2945-4123-AA4C-87310AD875FF}" type="datetimeFigureOut">
              <a:rPr lang="en-US" smtClean="0"/>
              <a:t>3/10/2015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A7A0BD1C-B684-4E98-B4B5-FD7AE20D8D8F}"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FFD08BC-2945-4123-AA4C-87310AD875FF}" type="datetimeFigureOut">
              <a:rPr lang="en-US" smtClean="0"/>
              <a:t>3/10/2015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A7A0BD1C-B684-4E98-B4B5-FD7AE20D8D8F}"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FFD08BC-2945-4123-AA4C-87310AD875FF}" type="datetimeFigureOut">
              <a:rPr lang="en-US" smtClean="0"/>
              <a:t>3/10/2015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7A0BD1C-B684-4E98-B4B5-FD7AE20D8D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FFD08BC-2945-4123-AA4C-87310AD875FF}" type="datetimeFigureOut">
              <a:rPr lang="en-US" smtClean="0"/>
              <a:t>3/10/2015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7A0BD1C-B684-4E98-B4B5-FD7AE20D8D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FFD08BC-2945-4123-AA4C-87310AD875FF}" type="datetimeFigureOut">
              <a:rPr lang="en-US" smtClean="0"/>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7A0BD1C-B684-4E98-B4B5-FD7AE20D8D8F}"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nas.org/content/105/Supplement_1/11466.full"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f.panda.org/about_our_earth/all_publications/living_planet_report/demands_on_our_planet/overshoot/" TargetMode="Externa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All </a:t>
            </a:r>
            <a:r>
              <a:rPr lang="en-US" dirty="0" smtClean="0"/>
              <a:t>subsequent figures </a:t>
            </a:r>
            <a:r>
              <a:rPr lang="en-US" dirty="0" smtClean="0"/>
              <a:t>From </a:t>
            </a:r>
            <a:r>
              <a:rPr lang="en-US" dirty="0" smtClean="0"/>
              <a:t>the May </a:t>
            </a:r>
            <a:r>
              <a:rPr lang="en-US" dirty="0" smtClean="0"/>
              <a:t>2014 </a:t>
            </a:r>
            <a:r>
              <a:rPr lang="en-US" dirty="0" smtClean="0"/>
              <a:t>living planet report</a:t>
            </a:r>
            <a:endParaRPr lang="en-US" dirty="0"/>
          </a:p>
        </p:txBody>
      </p:sp>
      <p:sp>
        <p:nvSpPr>
          <p:cNvPr id="2" name="Title 1"/>
          <p:cNvSpPr>
            <a:spLocks noGrp="1"/>
          </p:cNvSpPr>
          <p:nvPr>
            <p:ph type="ctrTitle"/>
          </p:nvPr>
        </p:nvSpPr>
        <p:spPr>
          <a:xfrm>
            <a:off x="685800" y="1219200"/>
            <a:ext cx="7175351" cy="1793167"/>
          </a:xfrm>
        </p:spPr>
        <p:txBody>
          <a:bodyPr/>
          <a:lstStyle/>
          <a:p>
            <a:r>
              <a:rPr lang="en-US" dirty="0" smtClean="0">
                <a:hlinkClick r:id="rId2"/>
              </a:rPr>
              <a:t>The state of the </a:t>
            </a:r>
            <a:r>
              <a:rPr lang="en-US" dirty="0" smtClean="0">
                <a:hlinkClick r:id="rId2"/>
              </a:rPr>
              <a:t>planet</a:t>
            </a:r>
            <a:r>
              <a:rPr lang="en-US" dirty="0" smtClean="0"/>
              <a:t> (the 6</a:t>
            </a:r>
            <a:r>
              <a:rPr lang="en-US" baseline="30000" dirty="0" smtClean="0"/>
              <a:t>th</a:t>
            </a:r>
            <a:r>
              <a:rPr lang="en-US" dirty="0" smtClean="0"/>
              <a:t> </a:t>
            </a:r>
            <a:r>
              <a:rPr lang="en-US" dirty="0" err="1" smtClean="0"/>
              <a:t>exintction</a:t>
            </a:r>
            <a:r>
              <a:rPr lang="en-US" dirty="0" smtClean="0"/>
              <a:t>?)</a:t>
            </a:r>
            <a:endParaRPr lang="en-US" dirty="0"/>
          </a:p>
        </p:txBody>
      </p:sp>
    </p:spTree>
    <p:extLst>
      <p:ext uri="{BB962C8B-B14F-4D97-AF65-F5344CB8AC3E}">
        <p14:creationId xmlns:p14="http://schemas.microsoft.com/office/powerpoint/2010/main" val="2722136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
            <a:ext cx="9144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5257800"/>
            <a:ext cx="2209800" cy="369332"/>
          </a:xfrm>
          <a:prstGeom prst="rect">
            <a:avLst/>
          </a:prstGeom>
          <a:noFill/>
        </p:spPr>
        <p:txBody>
          <a:bodyPr wrap="square" rtlCol="0">
            <a:spAutoFit/>
          </a:bodyPr>
          <a:lstStyle/>
          <a:p>
            <a:r>
              <a:rPr lang="en-US" dirty="0" smtClean="0"/>
              <a:t>ROW MATTERS!</a:t>
            </a:r>
            <a:endParaRPr lang="en-US" dirty="0"/>
          </a:p>
        </p:txBody>
      </p:sp>
      <p:sp>
        <p:nvSpPr>
          <p:cNvPr id="5" name="Down Arrow 4"/>
          <p:cNvSpPr/>
          <p:nvPr/>
        </p:nvSpPr>
        <p:spPr>
          <a:xfrm>
            <a:off x="685800" y="4648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446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705975"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2290763"/>
            <a:ext cx="58388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3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tabLst>
                <a:tab pos="171450" algn="l"/>
              </a:tabLst>
            </a:pPr>
            <a:r>
              <a:rPr lang="en-US" dirty="0" smtClean="0"/>
              <a:t>Annual decline in biocapacity per person</a:t>
            </a:r>
            <a:endParaRPr lang="en-US" dirty="0"/>
          </a:p>
        </p:txBody>
      </p:sp>
      <p:sp>
        <p:nvSpPr>
          <p:cNvPr id="3" name="Content Placeholder 2"/>
          <p:cNvSpPr>
            <a:spLocks noGrp="1"/>
          </p:cNvSpPr>
          <p:nvPr>
            <p:ph sz="quarter" idx="13"/>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3726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375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773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14838"/>
            <a:ext cx="67818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837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67056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038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been in overshoot for a while</a:t>
            </a:r>
            <a:endParaRPr lang="en-US" dirty="0"/>
          </a:p>
        </p:txBody>
      </p:sp>
      <p:cxnSp>
        <p:nvCxnSpPr>
          <p:cNvPr id="5" name="Straight Connector 4"/>
          <p:cNvCxnSpPr/>
          <p:nvPr/>
        </p:nvCxnSpPr>
        <p:spPr>
          <a:xfrm>
            <a:off x="1371600" y="3733800"/>
            <a:ext cx="5791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33600" y="1828800"/>
            <a:ext cx="5715000" cy="923330"/>
          </a:xfrm>
          <a:prstGeom prst="rect">
            <a:avLst/>
          </a:prstGeom>
          <a:noFill/>
        </p:spPr>
        <p:txBody>
          <a:bodyPr wrap="square" rtlCol="0">
            <a:spAutoFit/>
          </a:bodyPr>
          <a:lstStyle/>
          <a:p>
            <a:r>
              <a:rPr lang="en-US" b="1" dirty="0" smtClean="0"/>
              <a:t>In 2008 people used the equivalent of </a:t>
            </a:r>
            <a:r>
              <a:rPr lang="en-US" b="1" dirty="0" smtClean="0">
                <a:hlinkClick r:id="rId2"/>
              </a:rPr>
              <a:t>1.5 planets</a:t>
            </a:r>
            <a:r>
              <a:rPr lang="en-US" b="1" dirty="0" smtClean="0"/>
              <a:t> to support their activities; in 2013 that number was 1.67</a:t>
            </a:r>
          </a:p>
          <a:p>
            <a:endParaRPr lang="en-US" dirty="0"/>
          </a:p>
        </p:txBody>
      </p:sp>
      <p:sp>
        <p:nvSpPr>
          <p:cNvPr id="7" name="Down Arrow 6"/>
          <p:cNvSpPr/>
          <p:nvPr/>
        </p:nvSpPr>
        <p:spPr>
          <a:xfrm>
            <a:off x="2362200" y="2667000"/>
            <a:ext cx="76200" cy="1066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76400" y="5943600"/>
            <a:ext cx="5181600" cy="646331"/>
          </a:xfrm>
          <a:prstGeom prst="rect">
            <a:avLst/>
          </a:prstGeom>
          <a:noFill/>
        </p:spPr>
        <p:txBody>
          <a:bodyPr wrap="square" rtlCol="0">
            <a:spAutoFit/>
          </a:bodyPr>
          <a:lstStyle/>
          <a:p>
            <a:r>
              <a:rPr lang="en-US" b="1" dirty="0" smtClean="0"/>
              <a:t>Most of this behavior is driven by increasing use of carbon resources for energy</a:t>
            </a:r>
            <a:endParaRPr lang="en-US" b="1" dirty="0"/>
          </a:p>
        </p:txBody>
      </p:sp>
      <p:sp>
        <p:nvSpPr>
          <p:cNvPr id="4" name="Content Placeholder 3"/>
          <p:cNvSpPr>
            <a:spLocks noGrp="1"/>
          </p:cNvSpPr>
          <p:nvPr>
            <p:ph sz="quarter" idx="13"/>
          </p:nvPr>
        </p:nvSpPr>
        <p:spPr/>
        <p:txBody>
          <a:bodyPr/>
          <a:lstStyle/>
          <a:p>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457200"/>
            <a:ext cx="7639050" cy="696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52768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847" y="3543300"/>
            <a:ext cx="20764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9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1000"/>
                                        <p:tgtEl>
                                          <p:spTgt spid="11268"/>
                                        </p:tgtEl>
                                      </p:cBhvr>
                                    </p:animEffect>
                                    <p:anim calcmode="lin" valueType="num">
                                      <p:cBhvr>
                                        <p:cTn id="14" dur="1000" fill="hold"/>
                                        <p:tgtEl>
                                          <p:spTgt spid="11268"/>
                                        </p:tgtEl>
                                        <p:attrNameLst>
                                          <p:attrName>ppt_x</p:attrName>
                                        </p:attrNameLst>
                                      </p:cBhvr>
                                      <p:tavLst>
                                        <p:tav tm="0">
                                          <p:val>
                                            <p:strVal val="#ppt_x"/>
                                          </p:val>
                                        </p:tav>
                                        <p:tav tm="100000">
                                          <p:val>
                                            <p:strVal val="#ppt_x"/>
                                          </p:val>
                                        </p:tav>
                                      </p:tavLst>
                                    </p:anim>
                                    <p:anim calcmode="lin" valueType="num">
                                      <p:cBhvr>
                                        <p:cTn id="15"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as Usual Future</a:t>
            </a:r>
            <a:endParaRPr lang="en-US" dirty="0"/>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507866" y="731838"/>
            <a:ext cx="5671067"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294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meadows-beyond t limits (92)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462088"/>
            <a:ext cx="6846887"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p:cNvSpPr txBox="1">
            <a:spLocks noChangeArrowheads="1"/>
          </p:cNvSpPr>
          <p:nvPr/>
        </p:nvSpPr>
        <p:spPr bwMode="auto">
          <a:xfrm>
            <a:off x="1508125" y="5680075"/>
            <a:ext cx="550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FFFF00"/>
                </a:solidFill>
                <a:latin typeface="Times New Roman" charset="0"/>
              </a:rPr>
              <a:t>From Donella Meadows, </a:t>
            </a:r>
            <a:r>
              <a:rPr lang="en-US" altLang="en-US" i="1">
                <a:solidFill>
                  <a:srgbClr val="FFFF00"/>
                </a:solidFill>
                <a:latin typeface="Times New Roman" charset="0"/>
              </a:rPr>
              <a:t>Beyond the Limits</a:t>
            </a:r>
            <a:endParaRPr lang="en-US" altLang="en-US">
              <a:solidFill>
                <a:srgbClr val="FFFF00"/>
              </a:solidFill>
              <a:latin typeface="Times New Roman" charset="0"/>
            </a:endParaRPr>
          </a:p>
        </p:txBody>
      </p:sp>
      <p:sp>
        <p:nvSpPr>
          <p:cNvPr id="115716" name="Text Box 4"/>
          <p:cNvSpPr txBox="1">
            <a:spLocks noChangeArrowheads="1"/>
          </p:cNvSpPr>
          <p:nvPr/>
        </p:nvSpPr>
        <p:spPr bwMode="auto">
          <a:xfrm>
            <a:off x="1127125" y="498475"/>
            <a:ext cx="62119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FFFF00"/>
                </a:solidFill>
                <a:latin typeface="Times New Roman" charset="0"/>
              </a:rPr>
              <a:t>Overshooting the “Carrying Capacity” of Earth</a:t>
            </a:r>
            <a:r>
              <a:rPr lang="en-US" altLang="en-US" dirty="0" smtClean="0">
                <a:solidFill>
                  <a:srgbClr val="FFFF00"/>
                </a:solidFill>
                <a:latin typeface="Times New Roman" charset="0"/>
              </a:rPr>
              <a:t>? </a:t>
            </a:r>
            <a:endParaRPr lang="en-US" altLang="en-US" dirty="0">
              <a:solidFill>
                <a:srgbClr val="FFFF00"/>
              </a:solidFill>
              <a:latin typeface="Times New Roman" charset="0"/>
            </a:endParaRPr>
          </a:p>
          <a:p>
            <a:r>
              <a:rPr lang="en-US" altLang="en-US" dirty="0" smtClean="0">
                <a:solidFill>
                  <a:srgbClr val="FFFF00"/>
                </a:solidFill>
                <a:latin typeface="Times New Roman" charset="0"/>
              </a:rPr>
              <a:t>-1992 prediction</a:t>
            </a:r>
            <a:endParaRPr lang="en-US" altLang="en-US" dirty="0">
              <a:solidFill>
                <a:srgbClr val="FFFF00"/>
              </a:solidFill>
              <a:latin typeface="Times New Roman" charset="0"/>
            </a:endParaRPr>
          </a:p>
        </p:txBody>
      </p:sp>
    </p:spTree>
    <p:extLst>
      <p:ext uri="{BB962C8B-B14F-4D97-AF65-F5344CB8AC3E}">
        <p14:creationId xmlns:p14="http://schemas.microsoft.com/office/powerpoint/2010/main" val="45135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Projection</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7919" y="1752600"/>
            <a:ext cx="7968161"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636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Biocapacity Deficit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difference between the biocapacity and Ecological Footprint of a region or country. </a:t>
            </a:r>
            <a:r>
              <a:rPr lang="en-US" b="1" dirty="0" smtClean="0"/>
              <a:t>A biocapacity deficit occurs when the Footprint of a population exceeds the biocapacity of the area available to that population.</a:t>
            </a:r>
          </a:p>
          <a:p>
            <a:r>
              <a:rPr lang="en-US" b="1" dirty="0" smtClean="0"/>
              <a:t>The Ecological Footprint measures the amount of biologically productive land and water area required to produce the resources an individual, population or activity consumes and to absorb the waste it generates, given prevailing technology and resource management.</a:t>
            </a:r>
            <a:endParaRPr lang="en-US" dirty="0"/>
          </a:p>
        </p:txBody>
      </p:sp>
    </p:spTree>
    <p:extLst>
      <p:ext uri="{BB962C8B-B14F-4D97-AF65-F5344CB8AC3E}">
        <p14:creationId xmlns:p14="http://schemas.microsoft.com/office/powerpoint/2010/main" val="155792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general</a:t>
            </a:r>
            <a:endParaRPr lang="en-US" dirty="0"/>
          </a:p>
        </p:txBody>
      </p:sp>
      <p:sp>
        <p:nvSpPr>
          <p:cNvPr id="3" name="Content Placeholder 2"/>
          <p:cNvSpPr>
            <a:spLocks noGrp="1"/>
          </p:cNvSpPr>
          <p:nvPr>
            <p:ph sz="quarter" idx="13"/>
          </p:nvPr>
        </p:nvSpPr>
        <p:spPr/>
        <p:txBody>
          <a:bodyPr/>
          <a:lstStyle/>
          <a:p>
            <a:r>
              <a:rPr lang="en-US" dirty="0" smtClean="0"/>
              <a:t>Biocapacity deficit is in statistical equilibrium with ecological foot print over some spatial scale.</a:t>
            </a:r>
          </a:p>
          <a:p>
            <a:r>
              <a:rPr lang="en-US" dirty="0" smtClean="0"/>
              <a:t>This all changes with the industrial revolution and the use of machines to greatly increase our ecological footprint while reducing biocapacity.</a:t>
            </a:r>
            <a:endParaRPr lang="en-US" dirty="0"/>
          </a:p>
        </p:txBody>
      </p:sp>
    </p:spTree>
    <p:extLst>
      <p:ext uri="{BB962C8B-B14F-4D97-AF65-F5344CB8AC3E}">
        <p14:creationId xmlns:p14="http://schemas.microsoft.com/office/powerpoint/2010/main" val="792876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045"/>
            <a:ext cx="914400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35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 y="-76200"/>
            <a:ext cx="7267575" cy="736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445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Biodiversity</a:t>
            </a:r>
            <a:endParaRPr lang="en-US"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76614"/>
            <a:ext cx="8001000" cy="4389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609600"/>
            <a:ext cx="3505200" cy="369332"/>
          </a:xfrm>
          <a:prstGeom prst="rect">
            <a:avLst/>
          </a:prstGeom>
          <a:noFill/>
        </p:spPr>
        <p:txBody>
          <a:bodyPr wrap="square" rtlCol="0">
            <a:spAutoFit/>
          </a:bodyPr>
          <a:lstStyle/>
          <a:p>
            <a:r>
              <a:rPr lang="en-US" dirty="0" smtClean="0"/>
              <a:t>The Operational God Waveform</a:t>
            </a:r>
            <a:endParaRPr lang="en-US" dirty="0"/>
          </a:p>
        </p:txBody>
      </p:sp>
    </p:spTree>
    <p:extLst>
      <p:ext uri="{BB962C8B-B14F-4D97-AF65-F5344CB8AC3E}">
        <p14:creationId xmlns:p14="http://schemas.microsoft.com/office/powerpoint/2010/main" val="1360664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38113"/>
            <a:ext cx="8915400"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2819400"/>
            <a:ext cx="2438400" cy="369332"/>
          </a:xfrm>
          <a:prstGeom prst="rect">
            <a:avLst/>
          </a:prstGeom>
          <a:noFill/>
        </p:spPr>
        <p:txBody>
          <a:bodyPr wrap="square" rtlCol="0">
            <a:spAutoFit/>
          </a:bodyPr>
          <a:lstStyle/>
          <a:p>
            <a:r>
              <a:rPr lang="en-US" dirty="0" smtClean="0"/>
              <a:t>The Threat Matrix</a:t>
            </a:r>
            <a:endParaRPr lang="en-US" dirty="0"/>
          </a:p>
        </p:txBody>
      </p:sp>
    </p:spTree>
    <p:extLst>
      <p:ext uri="{BB962C8B-B14F-4D97-AF65-F5344CB8AC3E}">
        <p14:creationId xmlns:p14="http://schemas.microsoft.com/office/powerpoint/2010/main" val="2533182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Freshwater environment is impacted the most</a:t>
            </a:r>
            <a:endParaRPr lang="en-US" sz="3200" dirty="0"/>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0" y="1124790"/>
            <a:ext cx="6400800" cy="268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488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Rhino Horns – Fetish Society</a:t>
            </a:r>
            <a:endParaRPr lang="en-US" dirty="0"/>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0" y="1058104"/>
            <a:ext cx="6400800" cy="282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860901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5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340</Words>
  <Application>Microsoft Office PowerPoint</Application>
  <PresentationFormat>On-screen Show (4:3)</PresentationFormat>
  <Paragraphs>28</Paragraphs>
  <Slides>18</Slides>
  <Notes>1</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BlackTie</vt:lpstr>
      <vt:lpstr>Slipstream</vt:lpstr>
      <vt:lpstr>Pushpin</vt:lpstr>
      <vt:lpstr>Apothecary</vt:lpstr>
      <vt:lpstr>The state of the planet (the 6th exintction?)</vt:lpstr>
      <vt:lpstr> The Biocapacity Deficit</vt:lpstr>
      <vt:lpstr>In general</vt:lpstr>
      <vt:lpstr>PowerPoint Presentation</vt:lpstr>
      <vt:lpstr>PowerPoint Presentation</vt:lpstr>
      <vt:lpstr>Loss of Biodiversity</vt:lpstr>
      <vt:lpstr>PowerPoint Presentation</vt:lpstr>
      <vt:lpstr>Freshwater environment is impacted the most</vt:lpstr>
      <vt:lpstr>Rhino Horns – Fetish Society</vt:lpstr>
      <vt:lpstr>PowerPoint Presentation</vt:lpstr>
      <vt:lpstr>PowerPoint Presentation</vt:lpstr>
      <vt:lpstr>Annual decline in biocapacity per person</vt:lpstr>
      <vt:lpstr>PowerPoint Presentation</vt:lpstr>
      <vt:lpstr>PowerPoint Presentation</vt:lpstr>
      <vt:lpstr>WE have been in overshoot for a while</vt:lpstr>
      <vt:lpstr>The Business as Usual Future</vt:lpstr>
      <vt:lpstr>PowerPoint Presentation</vt:lpstr>
      <vt:lpstr>Current Projection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the planet</dc:title>
  <dc:creator>Dr. Nuts</dc:creator>
  <cp:lastModifiedBy>Dr. Nuts</cp:lastModifiedBy>
  <cp:revision>10</cp:revision>
  <dcterms:created xsi:type="dcterms:W3CDTF">2014-06-01T21:39:02Z</dcterms:created>
  <dcterms:modified xsi:type="dcterms:W3CDTF">2015-03-10T19:30:52Z</dcterms:modified>
</cp:coreProperties>
</file>