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7" r:id="rId4"/>
    <p:sldId id="257" r:id="rId5"/>
    <p:sldId id="260" r:id="rId6"/>
    <p:sldId id="265" r:id="rId7"/>
    <p:sldId id="258" r:id="rId8"/>
    <p:sldId id="264" r:id="rId9"/>
    <p:sldId id="263" r:id="rId10"/>
    <p:sldId id="266" r:id="rId11"/>
    <p:sldId id="262" r:id="rId12"/>
    <p:sldId id="261" r:id="rId13"/>
    <p:sldId id="268"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9" d="100"/>
          <a:sy n="89" d="100"/>
        </p:scale>
        <p:origin x="-546" y="-10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3DA4C41-23DD-4498-8DAD-1A1EDF27C8F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18477601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4C41-23DD-4498-8DAD-1A1EDF27C8F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2999678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4C41-23DD-4498-8DAD-1A1EDF27C8F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356127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3DA4C41-23DD-4498-8DAD-1A1EDF27C8F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3621456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3DA4C41-23DD-4498-8DAD-1A1EDF27C8F6}" type="datetimeFigureOut">
              <a:rPr lang="en-US" smtClean="0"/>
              <a:t>4/22/2014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4269219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3DA4C41-23DD-4498-8DAD-1A1EDF27C8F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2074344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3DA4C41-23DD-4498-8DAD-1A1EDF27C8F6}" type="datetimeFigureOut">
              <a:rPr lang="en-US" smtClean="0"/>
              <a:t>4/22/2014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567379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3DA4C41-23DD-4498-8DAD-1A1EDF27C8F6}" type="datetimeFigureOut">
              <a:rPr lang="en-US" smtClean="0"/>
              <a:t>4/22/2014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921516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3DA4C41-23DD-4498-8DAD-1A1EDF27C8F6}" type="datetimeFigureOut">
              <a:rPr lang="en-US" smtClean="0"/>
              <a:t>4/22/2014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21286872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A4C41-23DD-4498-8DAD-1A1EDF27C8F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8059784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3DA4C41-23DD-4498-8DAD-1A1EDF27C8F6}" type="datetimeFigureOut">
              <a:rPr lang="en-US" smtClean="0"/>
              <a:t>4/22/2014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D0AC549-AABF-4CB7-BABB-09DB860EF931}" type="slidenum">
              <a:rPr lang="en-US" smtClean="0"/>
              <a:t>‹#›</a:t>
            </a:fld>
            <a:endParaRPr lang="en-US"/>
          </a:p>
        </p:txBody>
      </p:sp>
    </p:spTree>
    <p:extLst>
      <p:ext uri="{BB962C8B-B14F-4D97-AF65-F5344CB8AC3E}">
        <p14:creationId xmlns:p14="http://schemas.microsoft.com/office/powerpoint/2010/main" val="30500526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DA4C41-23DD-4498-8DAD-1A1EDF27C8F6}" type="datetimeFigureOut">
              <a:rPr lang="en-US" smtClean="0"/>
              <a:t>4/22/2014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0AC549-AABF-4CB7-BABB-09DB860EF931}" type="slidenum">
              <a:rPr lang="en-US" smtClean="0"/>
              <a:t>‹#›</a:t>
            </a:fld>
            <a:endParaRPr lang="en-US"/>
          </a:p>
        </p:txBody>
      </p:sp>
    </p:spTree>
    <p:extLst>
      <p:ext uri="{BB962C8B-B14F-4D97-AF65-F5344CB8AC3E}">
        <p14:creationId xmlns:p14="http://schemas.microsoft.com/office/powerpoint/2010/main" val="14470051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Financial Losses from Quakes</a:t>
            </a:r>
            <a:endParaRPr lang="en-US" dirty="0"/>
          </a:p>
        </p:txBody>
      </p:sp>
      <p:sp>
        <p:nvSpPr>
          <p:cNvPr id="3" name="Subtitle 2"/>
          <p:cNvSpPr>
            <a:spLocks noGrp="1"/>
          </p:cNvSpPr>
          <p:nvPr>
            <p:ph type="subTitle" idx="1"/>
          </p:nvPr>
        </p:nvSpPr>
        <p:spPr/>
        <p:txBody>
          <a:bodyPr/>
          <a:lstStyle/>
          <a:p>
            <a:r>
              <a:rPr lang="en-US" dirty="0" smtClean="0"/>
              <a:t>Are also quite disruptive in the modern world</a:t>
            </a:r>
            <a:endParaRPr lang="en-US" dirty="0"/>
          </a:p>
        </p:txBody>
      </p:sp>
    </p:spTree>
    <p:extLst>
      <p:ext uri="{BB962C8B-B14F-4D97-AF65-F5344CB8AC3E}">
        <p14:creationId xmlns:p14="http://schemas.microsoft.com/office/powerpoint/2010/main" val="5246587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 record losses (ratio = 33)</a:t>
            </a:r>
            <a:endParaRPr lang="en-US" dirty="0"/>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71800" y="16002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371600"/>
            <a:ext cx="2667000" cy="4524315"/>
          </a:xfrm>
          <a:prstGeom prst="rect">
            <a:avLst/>
          </a:prstGeom>
          <a:noFill/>
        </p:spPr>
        <p:txBody>
          <a:bodyPr wrap="square" rtlCol="0">
            <a:spAutoFit/>
          </a:bodyPr>
          <a:lstStyle/>
          <a:p>
            <a:r>
              <a:rPr lang="en-US" b="1" dirty="0" smtClean="0"/>
              <a:t>Kobe</a:t>
            </a:r>
            <a:r>
              <a:rPr lang="en-US" b="1" dirty="0"/>
              <a:t>, Japan (1995)</a:t>
            </a:r>
          </a:p>
          <a:p>
            <a:r>
              <a:rPr lang="en-US" dirty="0"/>
              <a:t>Insured losses: $3 billion </a:t>
            </a:r>
            <a:br>
              <a:rPr lang="en-US" dirty="0"/>
            </a:br>
            <a:r>
              <a:rPr lang="en-US" dirty="0"/>
              <a:t>Overall losses: $100 billion </a:t>
            </a:r>
            <a:br>
              <a:rPr lang="en-US" dirty="0"/>
            </a:br>
            <a:r>
              <a:rPr lang="en-US" dirty="0"/>
              <a:t>Fatalities: 5,502 </a:t>
            </a:r>
            <a:br>
              <a:rPr lang="en-US" dirty="0"/>
            </a:br>
            <a:r>
              <a:rPr lang="en-US" dirty="0"/>
              <a:t/>
            </a:r>
            <a:br>
              <a:rPr lang="en-US" dirty="0"/>
            </a:br>
            <a:r>
              <a:rPr lang="en-US" dirty="0"/>
              <a:t>Although Japan has experienced numerous major earthquakes, none ha s been more economically destructive than 1995's 6.9 magnitude quake in Kobe. With overall economic losses totaling $100 billion</a:t>
            </a:r>
          </a:p>
          <a:p>
            <a:endParaRPr lang="en-US" dirty="0"/>
          </a:p>
        </p:txBody>
      </p:sp>
    </p:spTree>
    <p:extLst>
      <p:ext uri="{BB962C8B-B14F-4D97-AF65-F5344CB8AC3E}">
        <p14:creationId xmlns:p14="http://schemas.microsoft.com/office/powerpoint/2010/main" val="42182037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Chile (ratio = 4)</a:t>
            </a:r>
            <a:endParaRPr lang="en-US" dirty="0"/>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861066"/>
            <a:ext cx="2743200" cy="3693319"/>
          </a:xfrm>
          <a:prstGeom prst="rect">
            <a:avLst/>
          </a:prstGeom>
          <a:noFill/>
        </p:spPr>
        <p:txBody>
          <a:bodyPr wrap="square" rtlCol="0">
            <a:spAutoFit/>
          </a:bodyPr>
          <a:lstStyle/>
          <a:p>
            <a:r>
              <a:rPr lang="en-US" b="1" dirty="0"/>
              <a:t>Maule, Chile (2010)</a:t>
            </a:r>
          </a:p>
          <a:p>
            <a:r>
              <a:rPr lang="en-US" dirty="0"/>
              <a:t>Insured losses: $8 billion </a:t>
            </a:r>
            <a:br>
              <a:rPr lang="en-US" dirty="0"/>
            </a:br>
            <a:r>
              <a:rPr lang="en-US" dirty="0"/>
              <a:t>Overall losses: $30 billion </a:t>
            </a:r>
            <a:br>
              <a:rPr lang="en-US" dirty="0"/>
            </a:br>
            <a:r>
              <a:rPr lang="en-US" dirty="0"/>
              <a:t>Fatalities: 521 </a:t>
            </a:r>
            <a:br>
              <a:rPr lang="en-US" dirty="0"/>
            </a:br>
            <a:r>
              <a:rPr lang="en-US" dirty="0"/>
              <a:t/>
            </a:r>
            <a:br>
              <a:rPr lang="en-US" dirty="0"/>
            </a:br>
            <a:r>
              <a:rPr lang="en-US" dirty="0"/>
              <a:t>At least 521 people were killed, 56 missing, 12,000 injured and 800,000 were displaced during the February 2010 earthquake that hit 8.8 on the Richter scale</a:t>
            </a:r>
          </a:p>
          <a:p>
            <a:endParaRPr lang="en-US" dirty="0"/>
          </a:p>
        </p:txBody>
      </p:sp>
    </p:spTree>
    <p:extLst>
      <p:ext uri="{BB962C8B-B14F-4D97-AF65-F5344CB8AC3E}">
        <p14:creationId xmlns:p14="http://schemas.microsoft.com/office/powerpoint/2010/main" val="4468815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New Zealand (ratio = 2)</a:t>
            </a:r>
            <a:endParaRPr lang="en-US" dirty="0"/>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6764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600200"/>
            <a:ext cx="2971800" cy="4801314"/>
          </a:xfrm>
          <a:prstGeom prst="rect">
            <a:avLst/>
          </a:prstGeom>
          <a:noFill/>
        </p:spPr>
        <p:txBody>
          <a:bodyPr wrap="square" rtlCol="0">
            <a:spAutoFit/>
          </a:bodyPr>
          <a:lstStyle/>
          <a:p>
            <a:r>
              <a:rPr lang="en-US" b="1" dirty="0"/>
              <a:t>Christchurch, New Zealand (2011)</a:t>
            </a:r>
          </a:p>
          <a:p>
            <a:r>
              <a:rPr lang="en-US" dirty="0"/>
              <a:t>Insured losses: $10 billion* </a:t>
            </a:r>
            <a:br>
              <a:rPr lang="en-US" dirty="0"/>
            </a:br>
            <a:r>
              <a:rPr lang="en-US" dirty="0"/>
              <a:t>Overall losses: $20 billion* </a:t>
            </a:r>
            <a:br>
              <a:rPr lang="en-US" dirty="0"/>
            </a:br>
            <a:r>
              <a:rPr lang="en-US" dirty="0"/>
              <a:t>Fatalities: 166 </a:t>
            </a:r>
            <a:br>
              <a:rPr lang="en-US" dirty="0"/>
            </a:br>
            <a:r>
              <a:rPr lang="en-US" dirty="0"/>
              <a:t/>
            </a:r>
            <a:br>
              <a:rPr lang="en-US" dirty="0"/>
            </a:br>
            <a:r>
              <a:rPr lang="en-US" dirty="0"/>
              <a:t>Technically an aftershock of the 2010 Canterbury earthquake, the earthquake on February 22, 2011 was more destructive than its predecessor, in large part because it was centered only 6 miles from heavily-populated city of Christchurch. </a:t>
            </a:r>
          </a:p>
          <a:p>
            <a:endParaRPr lang="en-US" dirty="0"/>
          </a:p>
        </p:txBody>
      </p:sp>
    </p:spTree>
    <p:extLst>
      <p:ext uri="{BB962C8B-B14F-4D97-AF65-F5344CB8AC3E}">
        <p14:creationId xmlns:p14="http://schemas.microsoft.com/office/powerpoint/2010/main" val="3626574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Northridge CA (ratio = 3)</a:t>
            </a:r>
            <a:endParaRPr lang="en-US" dirty="0"/>
          </a:p>
        </p:txBody>
      </p:sp>
      <p:pic>
        <p:nvPicPr>
          <p:cNvPr id="112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0" y="1371600"/>
            <a:ext cx="2895600" cy="5078313"/>
          </a:xfrm>
          <a:prstGeom prst="rect">
            <a:avLst/>
          </a:prstGeom>
          <a:noFill/>
        </p:spPr>
        <p:txBody>
          <a:bodyPr wrap="square" rtlCol="0">
            <a:spAutoFit/>
          </a:bodyPr>
          <a:lstStyle/>
          <a:p>
            <a:r>
              <a:rPr lang="en-US" b="1" dirty="0"/>
              <a:t>Northridge, California (1994)</a:t>
            </a:r>
          </a:p>
          <a:p>
            <a:r>
              <a:rPr lang="en-US" dirty="0"/>
              <a:t>Insured losses: $15.3 billion </a:t>
            </a:r>
            <a:br>
              <a:rPr lang="en-US" dirty="0"/>
            </a:br>
            <a:r>
              <a:rPr lang="en-US" dirty="0"/>
              <a:t>Overall losses: $44 billion </a:t>
            </a:r>
            <a:br>
              <a:rPr lang="en-US" dirty="0"/>
            </a:br>
            <a:r>
              <a:rPr lang="en-US" dirty="0"/>
              <a:t>Fatalities: 60 </a:t>
            </a:r>
            <a:br>
              <a:rPr lang="en-US" dirty="0"/>
            </a:br>
            <a:r>
              <a:rPr lang="en-US" dirty="0"/>
              <a:t/>
            </a:r>
            <a:br>
              <a:rPr lang="en-US" dirty="0"/>
            </a:br>
            <a:r>
              <a:rPr lang="en-US" dirty="0"/>
              <a:t>On January 17, 1994 a 6.7 magnitude earthquake occurred in the San Fernando Valley just north of Los Angeles. Damage from the earthquake occurred up to 85 miles away, killing 60 people, injuring more than 7,000, damaging 40,000 buildings and leaving 20,000 </a:t>
            </a:r>
            <a:r>
              <a:rPr lang="en-US" dirty="0" smtClean="0"/>
              <a:t>homeless</a:t>
            </a:r>
            <a:endParaRPr lang="en-US" dirty="0"/>
          </a:p>
          <a:p>
            <a:endParaRPr lang="en-US" dirty="0"/>
          </a:p>
        </p:txBody>
      </p:sp>
    </p:spTree>
    <p:extLst>
      <p:ext uri="{BB962C8B-B14F-4D97-AF65-F5344CB8AC3E}">
        <p14:creationId xmlns:p14="http://schemas.microsoft.com/office/powerpoint/2010/main" val="14254552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Worst Financial Losses in US</a:t>
            </a:r>
            <a:endParaRPr lang="en-US" dirty="0"/>
          </a:p>
        </p:txBody>
      </p:sp>
      <p:pic>
        <p:nvPicPr>
          <p:cNvPr id="102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1752600"/>
            <a:ext cx="7810500" cy="4686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38961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Costliest Earthquakes</a:t>
            </a:r>
            <a:endParaRPr lang="en-US" dirty="0"/>
          </a:p>
        </p:txBody>
      </p:sp>
      <p:sp>
        <p:nvSpPr>
          <p:cNvPr id="3" name="Content Placeholder 2"/>
          <p:cNvSpPr>
            <a:spLocks noGrp="1"/>
          </p:cNvSpPr>
          <p:nvPr>
            <p:ph idx="1"/>
          </p:nvPr>
        </p:nvSpPr>
        <p:spPr/>
        <p:txBody>
          <a:bodyPr/>
          <a:lstStyle/>
          <a:p>
            <a:r>
              <a:rPr lang="en-US" dirty="0" smtClean="0"/>
              <a:t>Two forms of financial losses</a:t>
            </a:r>
          </a:p>
          <a:p>
            <a:pPr lvl="1"/>
            <a:r>
              <a:rPr lang="en-US" dirty="0" smtClean="0"/>
              <a:t>Insured Losses (so well documented)</a:t>
            </a:r>
          </a:p>
          <a:p>
            <a:pPr lvl="1"/>
            <a:r>
              <a:rPr lang="en-US" dirty="0" smtClean="0"/>
              <a:t>Uninsured Losses (mostly estimates)</a:t>
            </a:r>
            <a:endParaRPr lang="en-US" dirty="0"/>
          </a:p>
          <a:p>
            <a:pPr lvl="1"/>
            <a:r>
              <a:rPr lang="en-US" dirty="0" smtClean="0"/>
              <a:t>The ratio of these two numbers is a measure of earthquake preparedness.   An </a:t>
            </a:r>
            <a:r>
              <a:rPr lang="en-US" b="1" dirty="0" smtClean="0"/>
              <a:t>excellent</a:t>
            </a:r>
            <a:r>
              <a:rPr lang="en-US" dirty="0" smtClean="0"/>
              <a:t> ratio would be 1-2.  </a:t>
            </a:r>
            <a:r>
              <a:rPr lang="en-US" b="1" dirty="0" smtClean="0"/>
              <a:t>Poor</a:t>
            </a:r>
            <a:r>
              <a:rPr lang="en-US" dirty="0" smtClean="0"/>
              <a:t> would be anything &gt; 4;  A </a:t>
            </a:r>
            <a:r>
              <a:rPr lang="en-US" b="1" dirty="0" smtClean="0"/>
              <a:t>terrible</a:t>
            </a:r>
            <a:r>
              <a:rPr lang="en-US" dirty="0" smtClean="0"/>
              <a:t> ratio (bad preparedness) would be &gt; 10. </a:t>
            </a:r>
          </a:p>
          <a:p>
            <a:pPr lvl="1"/>
            <a:r>
              <a:rPr lang="en-US" dirty="0" smtClean="0"/>
              <a:t>Note the cultural dependence on the following 10 worse events in terms of insured losses  </a:t>
            </a:r>
          </a:p>
          <a:p>
            <a:pPr lvl="1"/>
            <a:endParaRPr lang="en-US" dirty="0" smtClean="0"/>
          </a:p>
          <a:p>
            <a:pPr lvl="1"/>
            <a:endParaRPr lang="en-US" dirty="0" smtClean="0"/>
          </a:p>
        </p:txBody>
      </p:sp>
    </p:spTree>
    <p:extLst>
      <p:ext uri="{BB962C8B-B14F-4D97-AF65-F5344CB8AC3E}">
        <p14:creationId xmlns:p14="http://schemas.microsoft.com/office/powerpoint/2010/main" val="3750948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Australia (ratio = 2)</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5240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3221" y="609600"/>
            <a:ext cx="2590800" cy="5632311"/>
          </a:xfrm>
          <a:prstGeom prst="rect">
            <a:avLst/>
          </a:prstGeom>
          <a:noFill/>
        </p:spPr>
        <p:txBody>
          <a:bodyPr wrap="square" rtlCol="0">
            <a:spAutoFit/>
          </a:bodyPr>
          <a:lstStyle/>
          <a:p>
            <a:r>
              <a:rPr lang="en-US" b="1" dirty="0"/>
              <a:t>Newcastle, Australia (1989)</a:t>
            </a:r>
          </a:p>
          <a:p>
            <a:r>
              <a:rPr lang="en-US" dirty="0"/>
              <a:t>Insured losses: $670 million </a:t>
            </a:r>
            <a:br>
              <a:rPr lang="en-US" dirty="0"/>
            </a:br>
            <a:r>
              <a:rPr lang="en-US" dirty="0"/>
              <a:t>Overall losses: $1.2 billion </a:t>
            </a:r>
            <a:br>
              <a:rPr lang="en-US" dirty="0"/>
            </a:br>
            <a:r>
              <a:rPr lang="en-US" dirty="0"/>
              <a:t>Fatalities: 13 </a:t>
            </a:r>
            <a:br>
              <a:rPr lang="en-US" dirty="0"/>
            </a:br>
            <a:r>
              <a:rPr lang="en-US" dirty="0"/>
              <a:t/>
            </a:r>
            <a:br>
              <a:rPr lang="en-US" dirty="0"/>
            </a:br>
            <a:r>
              <a:rPr lang="en-US" dirty="0"/>
              <a:t>Described by the Australian Government as "one of Australia's most serious natural disasters," the Newcastle earthquake of 1989 shook the area around Sydney with 5.6 magnitude tremors that left 13 people dead and 160 injured. </a:t>
            </a:r>
          </a:p>
          <a:p>
            <a:endParaRPr lang="en-US" dirty="0"/>
          </a:p>
        </p:txBody>
      </p:sp>
    </p:spTree>
    <p:extLst>
      <p:ext uri="{BB962C8B-B14F-4D97-AF65-F5344CB8AC3E}">
        <p14:creationId xmlns:p14="http://schemas.microsoft.com/office/powerpoint/2010/main" val="262750609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Taiwan (ratio = 20)</a:t>
            </a:r>
            <a:endParaRPr lang="en-US" dirty="0"/>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6002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676400"/>
            <a:ext cx="2286000" cy="5078313"/>
          </a:xfrm>
          <a:prstGeom prst="rect">
            <a:avLst/>
          </a:prstGeom>
          <a:noFill/>
        </p:spPr>
        <p:txBody>
          <a:bodyPr wrap="square" rtlCol="0">
            <a:spAutoFit/>
          </a:bodyPr>
          <a:lstStyle/>
          <a:p>
            <a:r>
              <a:rPr lang="en-US" b="1" dirty="0" err="1"/>
              <a:t>Nantou</a:t>
            </a:r>
            <a:r>
              <a:rPr lang="en-US" b="1" dirty="0"/>
              <a:t>, Taiwan (1999)</a:t>
            </a:r>
          </a:p>
          <a:p>
            <a:r>
              <a:rPr lang="en-US" dirty="0"/>
              <a:t>Insured losses: $750 million </a:t>
            </a:r>
            <a:br>
              <a:rPr lang="en-US" dirty="0"/>
            </a:br>
            <a:r>
              <a:rPr lang="en-US" dirty="0"/>
              <a:t>Overall losses: $14 billion </a:t>
            </a:r>
            <a:br>
              <a:rPr lang="en-US" dirty="0"/>
            </a:br>
            <a:r>
              <a:rPr lang="en-US" dirty="0"/>
              <a:t>Fatalities: 2,400 </a:t>
            </a:r>
            <a:br>
              <a:rPr lang="en-US" dirty="0"/>
            </a:br>
            <a:r>
              <a:rPr lang="en-US" dirty="0"/>
              <a:t/>
            </a:r>
            <a:br>
              <a:rPr lang="en-US" dirty="0"/>
            </a:br>
            <a:r>
              <a:rPr lang="en-US" dirty="0"/>
              <a:t>In Taiwan's second-deadliest earthquake of all time, the </a:t>
            </a:r>
            <a:r>
              <a:rPr lang="en-US" dirty="0" err="1"/>
              <a:t>Nantou</a:t>
            </a:r>
            <a:r>
              <a:rPr lang="en-US" dirty="0"/>
              <a:t> quake in September 1999 killed approximately 2,400 people and did about $14 billion in total damage.</a:t>
            </a:r>
          </a:p>
          <a:p>
            <a:endParaRPr lang="en-US" dirty="0"/>
          </a:p>
        </p:txBody>
      </p:sp>
    </p:spTree>
    <p:extLst>
      <p:ext uri="{BB962C8B-B14F-4D97-AF65-F5344CB8AC3E}">
        <p14:creationId xmlns:p14="http://schemas.microsoft.com/office/powerpoint/2010/main" val="36936390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Japan (ratio = 35)</a:t>
            </a:r>
            <a:endParaRPr lang="en-US" dirty="0"/>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52400" y="1752600"/>
            <a:ext cx="2819400" cy="3416320"/>
          </a:xfrm>
          <a:prstGeom prst="rect">
            <a:avLst/>
          </a:prstGeom>
          <a:noFill/>
        </p:spPr>
        <p:txBody>
          <a:bodyPr wrap="square" rtlCol="0">
            <a:spAutoFit/>
          </a:bodyPr>
          <a:lstStyle/>
          <a:p>
            <a:r>
              <a:rPr lang="en-US" b="1" dirty="0"/>
              <a:t> Niigata, Japan (2004)</a:t>
            </a:r>
          </a:p>
          <a:p>
            <a:r>
              <a:rPr lang="en-US" dirty="0"/>
              <a:t>Insured losses: $760 million </a:t>
            </a:r>
            <a:br>
              <a:rPr lang="en-US" dirty="0"/>
            </a:br>
            <a:r>
              <a:rPr lang="en-US" dirty="0"/>
              <a:t>Overall losses: $28 billion </a:t>
            </a:r>
            <a:br>
              <a:rPr lang="en-US" dirty="0"/>
            </a:br>
            <a:r>
              <a:rPr lang="en-US" dirty="0"/>
              <a:t>Fatalities: 33 </a:t>
            </a:r>
            <a:br>
              <a:rPr lang="en-US" dirty="0"/>
            </a:br>
            <a:r>
              <a:rPr lang="en-US" dirty="0"/>
              <a:t/>
            </a:r>
            <a:br>
              <a:rPr lang="en-US" dirty="0"/>
            </a:br>
            <a:r>
              <a:rPr lang="en-US" dirty="0"/>
              <a:t>The October 2004 earthquake near Japan's west coast was responsible for at least 33 deaths, 2,900 injuries and registered a 6.6 on the Richter scale. </a:t>
            </a:r>
          </a:p>
          <a:p>
            <a:endParaRPr lang="en-US" dirty="0"/>
          </a:p>
        </p:txBody>
      </p:sp>
    </p:spTree>
    <p:extLst>
      <p:ext uri="{BB962C8B-B14F-4D97-AF65-F5344CB8AC3E}">
        <p14:creationId xmlns:p14="http://schemas.microsoft.com/office/powerpoint/2010/main" val="42676616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Oakland (ratio = 11)</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276600" y="15240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52400" y="1447800"/>
            <a:ext cx="2819400" cy="3970318"/>
          </a:xfrm>
          <a:prstGeom prst="rect">
            <a:avLst/>
          </a:prstGeom>
          <a:noFill/>
        </p:spPr>
        <p:txBody>
          <a:bodyPr wrap="square" rtlCol="0">
            <a:spAutoFit/>
          </a:bodyPr>
          <a:lstStyle/>
          <a:p>
            <a:r>
              <a:rPr lang="en-US" b="1" dirty="0"/>
              <a:t>Loma </a:t>
            </a:r>
            <a:r>
              <a:rPr lang="en-US" b="1" dirty="0" err="1"/>
              <a:t>Prieta</a:t>
            </a:r>
            <a:r>
              <a:rPr lang="en-US" b="1" dirty="0"/>
              <a:t>, United States (1989)</a:t>
            </a:r>
          </a:p>
          <a:p>
            <a:r>
              <a:rPr lang="en-US" dirty="0"/>
              <a:t>Insured losses: $960 million </a:t>
            </a:r>
            <a:br>
              <a:rPr lang="en-US" dirty="0"/>
            </a:br>
            <a:r>
              <a:rPr lang="en-US" dirty="0"/>
              <a:t>Overall losses: $10 billion </a:t>
            </a:r>
            <a:br>
              <a:rPr lang="en-US" dirty="0"/>
            </a:br>
            <a:r>
              <a:rPr lang="en-US" dirty="0"/>
              <a:t>Fatalities: 63 </a:t>
            </a:r>
            <a:br>
              <a:rPr lang="en-US" dirty="0"/>
            </a:br>
            <a:r>
              <a:rPr lang="en-US" dirty="0"/>
              <a:t/>
            </a:r>
            <a:br>
              <a:rPr lang="en-US" dirty="0"/>
            </a:br>
            <a:r>
              <a:rPr lang="en-US" dirty="0"/>
              <a:t>With an epicenter about 10 miles northeast of Santa Cruz, the 1989 earthquake registered with a 6.9 magnitude, affecting San Francisco and Oakland the most severely. </a:t>
            </a:r>
          </a:p>
          <a:p>
            <a:endParaRPr lang="en-US" dirty="0"/>
          </a:p>
        </p:txBody>
      </p:sp>
    </p:spTree>
    <p:extLst>
      <p:ext uri="{BB962C8B-B14F-4D97-AF65-F5344CB8AC3E}">
        <p14:creationId xmlns:p14="http://schemas.microsoft.com/office/powerpoint/2010/main" val="141831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deadliest Tsunami (ratio=10)</a:t>
            </a:r>
            <a:endParaRPr lang="en-US" dirty="0"/>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124200" y="15240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1371600"/>
            <a:ext cx="2819400" cy="5355312"/>
          </a:xfrm>
          <a:prstGeom prst="rect">
            <a:avLst/>
          </a:prstGeom>
          <a:noFill/>
        </p:spPr>
        <p:txBody>
          <a:bodyPr wrap="square" rtlCol="0">
            <a:spAutoFit/>
          </a:bodyPr>
          <a:lstStyle/>
          <a:p>
            <a:r>
              <a:rPr lang="en-US" b="1" dirty="0"/>
              <a:t>Indian Ocean (2004)</a:t>
            </a:r>
          </a:p>
          <a:p>
            <a:r>
              <a:rPr lang="en-US" dirty="0"/>
              <a:t>Insured losses: $1 billion </a:t>
            </a:r>
            <a:br>
              <a:rPr lang="en-US" dirty="0"/>
            </a:br>
            <a:r>
              <a:rPr lang="en-US" dirty="0"/>
              <a:t>Overall losses: $10 billion </a:t>
            </a:r>
            <a:br>
              <a:rPr lang="en-US" dirty="0"/>
            </a:br>
            <a:r>
              <a:rPr lang="en-US" dirty="0"/>
              <a:t>Fatalities: 227,898 </a:t>
            </a:r>
            <a:br>
              <a:rPr lang="en-US" dirty="0"/>
            </a:br>
            <a:r>
              <a:rPr lang="en-US" dirty="0"/>
              <a:t/>
            </a:r>
            <a:br>
              <a:rPr lang="en-US" dirty="0"/>
            </a:br>
            <a:r>
              <a:rPr lang="en-US" dirty="0"/>
              <a:t>The largest earthquake in the last 50 years was listed at a magnitude of 9.1, and killed 227,898 people from the earthquake and resulting tsunami, the deadliest tsunami in recorded history. 1.7 million people were displaced in 14 countries in Asia and East Africa with waves that reached up to 100 feet high. </a:t>
            </a:r>
          </a:p>
          <a:p>
            <a:endParaRPr lang="en-US" dirty="0"/>
          </a:p>
        </p:txBody>
      </p:sp>
    </p:spTree>
    <p:extLst>
      <p:ext uri="{BB962C8B-B14F-4D97-AF65-F5344CB8AC3E}">
        <p14:creationId xmlns:p14="http://schemas.microsoft.com/office/powerpoint/2010/main" val="37112847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New Zealand – Zero Fatalities (ratio = 1.2)</a:t>
            </a:r>
            <a:endParaRPr lang="en-US" sz="3600" dirty="0"/>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048000" y="1600200"/>
            <a:ext cx="5715000" cy="381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81000" y="1600200"/>
            <a:ext cx="2209800" cy="4524315"/>
          </a:xfrm>
          <a:prstGeom prst="rect">
            <a:avLst/>
          </a:prstGeom>
          <a:noFill/>
        </p:spPr>
        <p:txBody>
          <a:bodyPr wrap="square" rtlCol="0">
            <a:spAutoFit/>
          </a:bodyPr>
          <a:lstStyle/>
          <a:p>
            <a:r>
              <a:rPr lang="en-US" dirty="0"/>
              <a:t>$5 billion </a:t>
            </a:r>
            <a:r>
              <a:rPr lang="en-US" dirty="0" smtClean="0"/>
              <a:t/>
            </a:r>
            <a:br>
              <a:rPr lang="en-US" dirty="0" smtClean="0"/>
            </a:br>
            <a:r>
              <a:rPr lang="en-US" dirty="0"/>
              <a:t>Overall losses: $6.5 billion </a:t>
            </a:r>
            <a:r>
              <a:rPr lang="en-US" dirty="0" smtClean="0"/>
              <a:t/>
            </a:r>
            <a:br>
              <a:rPr lang="en-US" dirty="0" smtClean="0"/>
            </a:br>
            <a:r>
              <a:rPr lang="en-US" dirty="0"/>
              <a:t>Fatalities: 0 </a:t>
            </a:r>
            <a:endParaRPr lang="en-US" dirty="0" smtClean="0"/>
          </a:p>
          <a:p>
            <a:endParaRPr lang="en-US" dirty="0" smtClean="0"/>
          </a:p>
          <a:p>
            <a:r>
              <a:rPr lang="en-US" dirty="0" smtClean="0"/>
              <a:t>The </a:t>
            </a:r>
            <a:r>
              <a:rPr lang="en-US" dirty="0"/>
              <a:t>2010 earthquake occurred about 25 miles west of the country's second largest city, Christchurch , on New Zealand's South Island . But the 7.0 magnitude quake was felt as far as the North Island. </a:t>
            </a:r>
          </a:p>
        </p:txBody>
      </p:sp>
    </p:spTree>
    <p:extLst>
      <p:ext uri="{BB962C8B-B14F-4D97-AF65-F5344CB8AC3E}">
        <p14:creationId xmlns:p14="http://schemas.microsoft.com/office/powerpoint/2010/main" val="40396247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262</Words>
  <Application>Microsoft Office PowerPoint</Application>
  <PresentationFormat>On-screen Show (4:3)</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Financial Losses from Quakes</vt:lpstr>
      <vt:lpstr>Worst Financial Losses in US</vt:lpstr>
      <vt:lpstr>Costliest Earthquakes</vt:lpstr>
      <vt:lpstr>Australia (ratio = 2)</vt:lpstr>
      <vt:lpstr>Taiwan (ratio = 20)</vt:lpstr>
      <vt:lpstr>Japan (ratio = 35)</vt:lpstr>
      <vt:lpstr>Oakland (ratio = 11)</vt:lpstr>
      <vt:lpstr>The deadliest Tsunami (ratio=10)</vt:lpstr>
      <vt:lpstr>New Zealand – Zero Fatalities (ratio = 1.2)</vt:lpstr>
      <vt:lpstr>Japan – record losses (ratio = 33)</vt:lpstr>
      <vt:lpstr>Chile (ratio = 4)</vt:lpstr>
      <vt:lpstr>New Zealand (ratio = 2)</vt:lpstr>
      <vt:lpstr>Northridge CA (ratio = 3)</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Losses from Quakes</dc:title>
  <dc:creator>Dr. Nuts</dc:creator>
  <cp:lastModifiedBy>Dr. Nuts</cp:lastModifiedBy>
  <cp:revision>4</cp:revision>
  <dcterms:created xsi:type="dcterms:W3CDTF">2014-04-22T21:18:38Z</dcterms:created>
  <dcterms:modified xsi:type="dcterms:W3CDTF">2014-04-22T21:41:40Z</dcterms:modified>
</cp:coreProperties>
</file>