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62" r:id="rId5"/>
    <p:sldId id="260" r:id="rId6"/>
    <p:sldId id="257" r:id="rId7"/>
    <p:sldId id="268" r:id="rId8"/>
    <p:sldId id="258" r:id="rId9"/>
    <p:sldId id="267" r:id="rId10"/>
    <p:sldId id="266" r:id="rId11"/>
    <p:sldId id="265" r:id="rId12"/>
    <p:sldId id="264" r:id="rId13"/>
    <p:sldId id="263"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BC05372-DA62-4DAA-8BE8-ED009A8E00A7}" type="datetimeFigureOut">
              <a:rPr lang="en-US" smtClean="0"/>
              <a:t>4/15/2014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190BC64-ABA0-4066-8227-DDE47B90AED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C05372-DA62-4DAA-8BE8-ED009A8E00A7}" type="datetimeFigureOut">
              <a:rPr lang="en-US" smtClean="0"/>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0BC64-ABA0-4066-8227-DDE47B90AED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190BC64-ABA0-4066-8227-DDE47B90AED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C05372-DA62-4DAA-8BE8-ED009A8E00A7}" type="datetimeFigureOut">
              <a:rPr lang="en-US" smtClean="0"/>
              <a:t>4/15/2014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BC05372-DA62-4DAA-8BE8-ED009A8E00A7}" type="datetimeFigureOut">
              <a:rPr lang="en-US" smtClean="0"/>
              <a:t>4/15/2014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190BC64-ABA0-4066-8227-DDE47B90AED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C05372-DA62-4DAA-8BE8-ED009A8E00A7}" type="datetimeFigureOut">
              <a:rPr lang="en-US" smtClean="0"/>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0BC64-ABA0-4066-8227-DDE47B90AED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C05372-DA62-4DAA-8BE8-ED009A8E00A7}" type="datetimeFigureOut">
              <a:rPr lang="en-US" smtClean="0"/>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0BC64-ABA0-4066-8227-DDE47B90AED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C05372-DA62-4DAA-8BE8-ED009A8E00A7}" type="datetimeFigureOut">
              <a:rPr lang="en-US" smtClean="0"/>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0BC64-ABA0-4066-8227-DDE47B90AED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C05372-DA62-4DAA-8BE8-ED009A8E00A7}" type="datetimeFigureOut">
              <a:rPr lang="en-US" smtClean="0"/>
              <a:t>4/15/2014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90BC64-ABA0-4066-8227-DDE47B90AED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C05372-DA62-4DAA-8BE8-ED009A8E00A7}" type="datetimeFigureOut">
              <a:rPr lang="en-US" smtClean="0"/>
              <a:t>4/15/2014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90BC64-ABA0-4066-8227-DDE47B90AED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05372-DA62-4DAA-8BE8-ED009A8E00A7}" type="datetimeFigureOut">
              <a:rPr lang="en-US" smtClean="0"/>
              <a:t>4/15/2014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90BC64-ABA0-4066-8227-DDE47B90AED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C05372-DA62-4DAA-8BE8-ED009A8E00A7}" type="datetimeFigureOut">
              <a:rPr lang="en-US" smtClean="0"/>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0BC64-ABA0-4066-8227-DDE47B90AE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BC05372-DA62-4DAA-8BE8-ED009A8E00A7}" type="datetimeFigureOut">
              <a:rPr lang="en-US" smtClean="0"/>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190BC64-ABA0-4066-8227-DDE47B90AED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C05372-DA62-4DAA-8BE8-ED009A8E00A7}" type="datetimeFigureOut">
              <a:rPr lang="en-US" smtClean="0"/>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190BC64-ABA0-4066-8227-DDE47B90AED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C05372-DA62-4DAA-8BE8-ED009A8E00A7}" type="datetimeFigureOut">
              <a:rPr lang="en-US" smtClean="0"/>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0BC64-ABA0-4066-8227-DDE47B90AED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C05372-DA62-4DAA-8BE8-ED009A8E00A7}" type="datetimeFigureOut">
              <a:rPr lang="en-US" smtClean="0"/>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0BC64-ABA0-4066-8227-DDE47B90AED4}"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BC05372-DA62-4DAA-8BE8-ED009A8E00A7}" type="datetimeFigureOut">
              <a:rPr lang="en-US" smtClean="0"/>
              <a:t>4/15/2014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190BC64-ABA0-4066-8227-DDE47B90AED4}"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C05372-DA62-4DAA-8BE8-ED009A8E00A7}" type="datetimeFigureOut">
              <a:rPr lang="en-US" smtClean="0"/>
              <a:t>4/15/2014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90BC64-ABA0-4066-8227-DDE47B90AED4}"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C05372-DA62-4DAA-8BE8-ED009A8E00A7}" type="datetimeFigureOut">
              <a:rPr lang="en-US" smtClean="0"/>
              <a:t>4/15/2014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90BC64-ABA0-4066-8227-DDE47B90AED4}"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C05372-DA62-4DAA-8BE8-ED009A8E00A7}" type="datetimeFigureOut">
              <a:rPr lang="en-US" smtClean="0"/>
              <a:t>4/15/2014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190BC64-ABA0-4066-8227-DDE47B90AED4}"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C05372-DA62-4DAA-8BE8-ED009A8E00A7}" type="datetimeFigureOut">
              <a:rPr lang="en-US" smtClean="0"/>
              <a:t>4/15/2014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190BC64-ABA0-4066-8227-DDE47B90AED4}"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BC05372-DA62-4DAA-8BE8-ED009A8E00A7}" type="datetimeFigureOut">
              <a:rPr lang="en-US" smtClean="0"/>
              <a:t>4/15/2014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190BC64-ABA0-4066-8227-DDE47B90AED4}"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BC05372-DA62-4DAA-8BE8-ED009A8E00A7}" type="datetimeFigureOut">
              <a:rPr lang="en-US" smtClean="0"/>
              <a:t>4/15/2014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190BC64-ABA0-4066-8227-DDE47B90AED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BC05372-DA62-4DAA-8BE8-ED009A8E00A7}" type="datetimeFigureOut">
              <a:rPr lang="en-US" smtClean="0"/>
              <a:t>4/15/2014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190BC64-ABA0-4066-8227-DDE47B90AED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C05372-DA62-4DAA-8BE8-ED009A8E00A7}" type="datetimeFigureOut">
              <a:rPr lang="en-US" smtClean="0"/>
              <a:t>4/15/2014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190BC64-ABA0-4066-8227-DDE47B90AED4}"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C05372-DA62-4DAA-8BE8-ED009A8E00A7}" type="datetimeFigureOut">
              <a:rPr lang="en-US" smtClean="0"/>
              <a:t>4/15/2014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190BC64-ABA0-4066-8227-DDE47B90AED4}"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C05372-DA62-4DAA-8BE8-ED009A8E00A7}" type="datetimeFigureOut">
              <a:rPr lang="en-US" smtClean="0"/>
              <a:t>4/15/2014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90BC64-ABA0-4066-8227-DDE47B90AED4}"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C05372-DA62-4DAA-8BE8-ED009A8E00A7}" type="datetimeFigureOut">
              <a:rPr lang="en-US" smtClean="0"/>
              <a:t>4/15/2014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90BC64-ABA0-4066-8227-DDE47B90AED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BC05372-DA62-4DAA-8BE8-ED009A8E00A7}" type="datetimeFigureOut">
              <a:rPr lang="en-US" smtClean="0"/>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0BC64-ABA0-4066-8227-DDE47B90AED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BC05372-DA62-4DAA-8BE8-ED009A8E00A7}" type="datetimeFigureOut">
              <a:rPr lang="en-US" smtClean="0"/>
              <a:t>4/15/2014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190BC64-ABA0-4066-8227-DDE47B90AED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C05372-DA62-4DAA-8BE8-ED009A8E00A7}" type="datetimeFigureOut">
              <a:rPr lang="en-US" smtClean="0"/>
              <a:t>4/15/2014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190BC64-ABA0-4066-8227-DDE47B90AE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BC05372-DA62-4DAA-8BE8-ED009A8E00A7}" type="datetimeFigureOut">
              <a:rPr lang="en-US" smtClean="0"/>
              <a:t>4/15/2014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190BC64-ABA0-4066-8227-DDE47B90AE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190BC64-ABA0-4066-8227-DDE47B90AED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BC05372-DA62-4DAA-8BE8-ED009A8E00A7}" type="datetimeFigureOut">
              <a:rPr lang="en-US" smtClean="0"/>
              <a:t>4/15/2014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190BC64-ABA0-4066-8227-DDE47B90AED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BC05372-DA62-4DAA-8BE8-ED009A8E00A7}" type="datetimeFigureOut">
              <a:rPr lang="en-US" smtClean="0"/>
              <a:t>4/15/2014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BC05372-DA62-4DAA-8BE8-ED009A8E00A7}" type="datetimeFigureOut">
              <a:rPr lang="en-US" smtClean="0"/>
              <a:t>4/15/2014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190BC64-ABA0-4066-8227-DDE47B90AED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BC05372-DA62-4DAA-8BE8-ED009A8E00A7}" type="datetimeFigureOut">
              <a:rPr lang="en-US" smtClean="0"/>
              <a:t>4/15/2014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190BC64-ABA0-4066-8227-DDE47B90AED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BC05372-DA62-4DAA-8BE8-ED009A8E00A7}" type="datetimeFigureOut">
              <a:rPr lang="en-US" smtClean="0"/>
              <a:t>4/15/2014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190BC64-ABA0-4066-8227-DDE47B90AE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www.volcanodiscovery.com/earthquakes/chil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Largest Earthquakes since 1900</a:t>
            </a:r>
            <a:endParaRPr lang="en-US" dirty="0"/>
          </a:p>
        </p:txBody>
      </p:sp>
      <p:sp>
        <p:nvSpPr>
          <p:cNvPr id="3" name="Subtitle 2"/>
          <p:cNvSpPr>
            <a:spLocks noGrp="1"/>
          </p:cNvSpPr>
          <p:nvPr>
            <p:ph type="subTitle" idx="1"/>
          </p:nvPr>
        </p:nvSpPr>
        <p:spPr/>
        <p:txBody>
          <a:bodyPr/>
          <a:lstStyle/>
          <a:p>
            <a:r>
              <a:rPr lang="en-US" dirty="0" smtClean="0"/>
              <a:t>More than one or two – it’s a dangerous surface</a:t>
            </a:r>
            <a:endParaRPr lang="en-US" dirty="0"/>
          </a:p>
        </p:txBody>
      </p:sp>
    </p:spTree>
    <p:extLst>
      <p:ext uri="{BB962C8B-B14F-4D97-AF65-F5344CB8AC3E}">
        <p14:creationId xmlns:p14="http://schemas.microsoft.com/office/powerpoint/2010/main" val="755914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l"/>
            <a:r>
              <a:rPr lang="sv-SE" sz="3600" b="1" dirty="0" smtClean="0"/>
              <a:t>Andreanof Islands, Alaska 1957 03 09 </a:t>
            </a:r>
            <a:br>
              <a:rPr lang="sv-SE" sz="3600" b="1" dirty="0" smtClean="0"/>
            </a:br>
            <a:r>
              <a:rPr lang="sv-SE" sz="3600" b="1" dirty="0" smtClean="0"/>
              <a:t>Magnitude 8.6 </a:t>
            </a:r>
            <a:endParaRPr lang="sv-SE" sz="3600" b="1"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0" y="1905000"/>
            <a:ext cx="2843255"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502688"/>
            <a:ext cx="5105400" cy="5355312"/>
          </a:xfrm>
          <a:prstGeom prst="rect">
            <a:avLst/>
          </a:prstGeom>
          <a:noFill/>
        </p:spPr>
        <p:txBody>
          <a:bodyPr wrap="square" rtlCol="0">
            <a:spAutoFit/>
          </a:bodyPr>
          <a:lstStyle/>
          <a:p>
            <a:r>
              <a:rPr lang="en-US" dirty="0" smtClean="0"/>
              <a:t>This great earthquake destroyed two bridges on Adak Island, damaged houses, and left a 4.5 meter crack in a road. On Umnak Island, part of a dock was destroyed, and Mount </a:t>
            </a:r>
            <a:r>
              <a:rPr lang="en-US" dirty="0" err="1" smtClean="0"/>
              <a:t>Vsevidof</a:t>
            </a:r>
            <a:r>
              <a:rPr lang="en-US" dirty="0" smtClean="0"/>
              <a:t> erupted after being dormant for 200 years. Further, this shock generated a 15 meter tsunami that smashed into the coastline at Scotch Cap and an 8 meter </a:t>
            </a:r>
            <a:r>
              <a:rPr lang="en-US" dirty="0" err="1" smtClean="0"/>
              <a:t>tsumani</a:t>
            </a:r>
            <a:r>
              <a:rPr lang="en-US" dirty="0" smtClean="0"/>
              <a:t> that washed away many buildings and damaged oil lines extensively at Sand Bay. This tsunami continued to Hawaii, where is destroyed two villages and inflicted about $5 million in property damage on Oahu and Kauai Islands. The tsunami also caused minor damage in San Diego Bay, California, before traveling to such distant countries as Chile, El Salvador, Japan, and other areas in the Pacific region. More than 300 aftershocks were reported along the southern edge of the Aleutians, from Unimak Island to Amchitka Pass. </a:t>
            </a:r>
          </a:p>
          <a:p>
            <a:endParaRPr lang="en-US" dirty="0"/>
          </a:p>
        </p:txBody>
      </p:sp>
    </p:spTree>
    <p:extLst>
      <p:ext uri="{BB962C8B-B14F-4D97-AF65-F5344CB8AC3E}">
        <p14:creationId xmlns:p14="http://schemas.microsoft.com/office/powerpoint/2010/main" val="1142874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it-IT" sz="3600" b="1" dirty="0" smtClean="0"/>
              <a:t>Chile-Argentina Border 1922 November 11 </a:t>
            </a:r>
            <a:br>
              <a:rPr lang="it-IT" sz="3600" b="1" dirty="0" smtClean="0"/>
            </a:br>
            <a:r>
              <a:rPr lang="it-IT" sz="3600" b="1" dirty="0" smtClean="0"/>
              <a:t>Magnitude 8.5 </a:t>
            </a:r>
            <a:endParaRPr lang="it-IT" sz="3600" b="1"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81600" y="2286000"/>
            <a:ext cx="32194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981200"/>
            <a:ext cx="4648200" cy="4524315"/>
          </a:xfrm>
          <a:prstGeom prst="rect">
            <a:avLst/>
          </a:prstGeom>
          <a:noFill/>
        </p:spPr>
        <p:txBody>
          <a:bodyPr wrap="square" rtlCol="0">
            <a:spAutoFit/>
          </a:bodyPr>
          <a:lstStyle/>
          <a:p>
            <a:r>
              <a:rPr lang="en-US" dirty="0" smtClean="0"/>
              <a:t>1922, November 11, 04:33. A magnitude 8.3 earthquake occurred in the southern part of Atacama Province, central Chile. Locally, the tsunami caused extensive damage. The tsunami arrived at Hilo, Hawaii in 14.5 hours. The period of oscillations was 20 minutes, and the height of the tsunami was 2.1 m; many boats were washed away, and some damage was done. The wave reached Honolulu in 15.0 hours. The period of oscillations of the waves was 23 minutes, the height of the wave 0.3 m. It produced a 9-m local tsunami that inundated parts of several Chilean cities and killed more then 100 people. It was recorded with 0.2 m at San Diego and 0.3 m at San Francisco</a:t>
            </a:r>
            <a:endParaRPr lang="en-US" dirty="0"/>
          </a:p>
        </p:txBody>
      </p:sp>
    </p:spTree>
    <p:extLst>
      <p:ext uri="{BB962C8B-B14F-4D97-AF65-F5344CB8AC3E}">
        <p14:creationId xmlns:p14="http://schemas.microsoft.com/office/powerpoint/2010/main" val="3122725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Quakes</a:t>
            </a:r>
            <a:endParaRPr lang="en-US" dirty="0"/>
          </a:p>
        </p:txBody>
      </p:sp>
      <p:sp>
        <p:nvSpPr>
          <p:cNvPr id="3" name="Content Placeholder 2"/>
          <p:cNvSpPr>
            <a:spLocks noGrp="1"/>
          </p:cNvSpPr>
          <p:nvPr>
            <p:ph sz="quarter" idx="1"/>
          </p:nvPr>
        </p:nvSpPr>
        <p:spPr/>
        <p:txBody>
          <a:bodyPr/>
          <a:lstStyle/>
          <a:p>
            <a:r>
              <a:rPr lang="en-US" dirty="0" smtClean="0"/>
              <a:t>Sumatra</a:t>
            </a:r>
          </a:p>
          <a:p>
            <a:pPr lvl="1"/>
            <a:r>
              <a:rPr lang="en-US" dirty="0" smtClean="0"/>
              <a:t>Dec 26 2004 (9.1)</a:t>
            </a:r>
          </a:p>
          <a:p>
            <a:pPr lvl="1"/>
            <a:r>
              <a:rPr lang="en-US" dirty="0" smtClean="0"/>
              <a:t>Mar 28 2005 (8.6)</a:t>
            </a:r>
          </a:p>
          <a:p>
            <a:pPr lvl="1"/>
            <a:r>
              <a:rPr lang="en-US" dirty="0" smtClean="0"/>
              <a:t>Apr 11 2012 (8.6)</a:t>
            </a:r>
          </a:p>
          <a:p>
            <a:pPr lvl="1"/>
            <a:r>
              <a:rPr lang="en-US" dirty="0" smtClean="0"/>
              <a:t>Sep 12 (2007) (9.5)</a:t>
            </a:r>
            <a:endParaRPr lang="en-US" dirty="0"/>
          </a:p>
        </p:txBody>
      </p:sp>
      <p:sp>
        <p:nvSpPr>
          <p:cNvPr id="4" name="TextBox 3"/>
          <p:cNvSpPr txBox="1"/>
          <p:nvPr/>
        </p:nvSpPr>
        <p:spPr>
          <a:xfrm>
            <a:off x="4419600" y="1828800"/>
            <a:ext cx="4267200" cy="4093428"/>
          </a:xfrm>
          <a:prstGeom prst="rect">
            <a:avLst/>
          </a:prstGeom>
          <a:noFill/>
        </p:spPr>
        <p:txBody>
          <a:bodyPr wrap="square" rtlCol="0">
            <a:spAutoFit/>
          </a:bodyPr>
          <a:lstStyle/>
          <a:p>
            <a:r>
              <a:rPr lang="en-US" sz="2800" dirty="0" smtClean="0"/>
              <a:t>Chile since 1950:</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Feb 27 2010 (8.8)</a:t>
            </a:r>
          </a:p>
          <a:p>
            <a:pPr marL="285750" indent="-285750">
              <a:buFont typeface="Arial" panose="020B0604020202020204" pitchFamily="34" charset="0"/>
              <a:buChar char="•"/>
            </a:pPr>
            <a:r>
              <a:rPr lang="en-US" sz="2800" dirty="0" smtClean="0"/>
              <a:t>April 1 2014 (8.2)</a:t>
            </a:r>
          </a:p>
          <a:p>
            <a:pPr marL="285750" indent="-285750">
              <a:buFont typeface="Arial" panose="020B0604020202020204" pitchFamily="34" charset="0"/>
              <a:buChar char="•"/>
            </a:pPr>
            <a:r>
              <a:rPr lang="en-US" sz="2800" dirty="0" smtClean="0"/>
              <a:t>June 13 2005 (7.8)</a:t>
            </a:r>
          </a:p>
          <a:p>
            <a:pPr marL="285750" indent="-285750">
              <a:buFont typeface="Arial" panose="020B0604020202020204" pitchFamily="34" charset="0"/>
              <a:buChar char="•"/>
            </a:pPr>
            <a:r>
              <a:rPr lang="en-US" sz="2800" dirty="0" smtClean="0"/>
              <a:t>Nov 14 2007 (7.7)</a:t>
            </a:r>
          </a:p>
          <a:p>
            <a:pPr marL="285750" indent="-285750">
              <a:buFont typeface="Arial" panose="020B0604020202020204" pitchFamily="34" charset="0"/>
              <a:buChar char="•"/>
            </a:pPr>
            <a:r>
              <a:rPr lang="en-US" sz="2800" dirty="0" smtClean="0"/>
              <a:t>July 30 1995 (8.0)</a:t>
            </a:r>
          </a:p>
          <a:p>
            <a:pPr marL="285750" indent="-285750">
              <a:buFont typeface="Arial" panose="020B0604020202020204" pitchFamily="34" charset="0"/>
              <a:buChar char="•"/>
            </a:pPr>
            <a:r>
              <a:rPr lang="en-US" sz="2800" dirty="0" smtClean="0"/>
              <a:t>Dec 9  1950 (8.3)</a:t>
            </a:r>
          </a:p>
          <a:p>
            <a:endParaRPr lang="en-US" dirty="0"/>
          </a:p>
          <a:p>
            <a:r>
              <a:rPr lang="en-US" dirty="0" smtClean="0">
                <a:hlinkClick r:id="rId2"/>
              </a:rPr>
              <a:t>Real Time Quakes in Chile</a:t>
            </a:r>
            <a:endParaRPr lang="en-US" dirty="0"/>
          </a:p>
        </p:txBody>
      </p:sp>
    </p:spTree>
    <p:extLst>
      <p:ext uri="{BB962C8B-B14F-4D97-AF65-F5344CB8AC3E}">
        <p14:creationId xmlns:p14="http://schemas.microsoft.com/office/powerpoint/2010/main" val="4194098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52400"/>
            <a:ext cx="7772400" cy="1143000"/>
          </a:xfrm>
        </p:spPr>
        <p:txBody>
          <a:bodyPr/>
          <a:lstStyle/>
          <a:p>
            <a:r>
              <a:rPr lang="en-US" altLang="en-US" b="1" dirty="0">
                <a:latin typeface="Dotum" pitchFamily="34" charset="-127"/>
              </a:rPr>
              <a:t>Richter </a:t>
            </a:r>
            <a:r>
              <a:rPr lang="en-US" altLang="en-US" b="1" dirty="0" smtClean="0">
                <a:latin typeface="Dotum" pitchFamily="34" charset="-127"/>
              </a:rPr>
              <a:t>Scale - logarithmic</a:t>
            </a:r>
            <a:endParaRPr lang="en-US" altLang="en-US" b="1" dirty="0">
              <a:latin typeface="Dotum" pitchFamily="34" charset="-127"/>
            </a:endParaRPr>
          </a:p>
        </p:txBody>
      </p:sp>
      <p:sp>
        <p:nvSpPr>
          <p:cNvPr id="41988" name="Rectangle 4" descr="Recycled paper"/>
          <p:cNvSpPr>
            <a:spLocks noGrp="1" noChangeArrowheads="1"/>
          </p:cNvSpPr>
          <p:nvPr>
            <p:ph idx="1"/>
          </p:nvPr>
        </p:nvSpPr>
        <p:spPr>
          <a:xfrm>
            <a:off x="294042" y="1295400"/>
            <a:ext cx="8839200" cy="5410200"/>
          </a:xfrm>
          <a:blipFill dpi="0" rotWithShape="0">
            <a:blip r:embed="rId2"/>
            <a:srcRect/>
            <a:tile tx="0" ty="0" sx="100000" sy="100000" flip="none" algn="tl"/>
          </a:blipFill>
          <a:ln/>
        </p:spPr>
        <p:txBody>
          <a:bodyPr>
            <a:normAutofit lnSpcReduction="10000"/>
          </a:bodyPr>
          <a:lstStyle/>
          <a:p>
            <a:pPr>
              <a:buFontTx/>
              <a:buNone/>
            </a:pPr>
            <a:r>
              <a:rPr lang="en-US" altLang="en-US" sz="1200" dirty="0">
                <a:cs typeface="Times New Roman" pitchFamily="18" charset="0"/>
              </a:rPr>
              <a:t>       		</a:t>
            </a:r>
          </a:p>
          <a:p>
            <a:pPr>
              <a:buFontTx/>
              <a:buNone/>
            </a:pPr>
            <a:r>
              <a:rPr lang="en-US" altLang="en-US" sz="1800" b="1" u="sng" dirty="0">
                <a:solidFill>
                  <a:srgbClr val="FF0000"/>
                </a:solidFill>
                <a:latin typeface="Dotum" pitchFamily="34" charset="-127"/>
                <a:cs typeface="Times New Roman" pitchFamily="18" charset="0"/>
              </a:rPr>
              <a:t>Earthquake Magnitudes 		</a:t>
            </a:r>
            <a:r>
              <a:rPr lang="en-US" altLang="en-US" sz="1800" b="1" u="sng" dirty="0">
                <a:solidFill>
                  <a:schemeClr val="accent2"/>
                </a:solidFill>
                <a:latin typeface="Dotum" pitchFamily="34" charset="-127"/>
                <a:cs typeface="Times New Roman" pitchFamily="18" charset="0"/>
              </a:rPr>
              <a:t>Effects</a:t>
            </a:r>
            <a:r>
              <a:rPr lang="en-US" altLang="en-US" sz="1800" b="1" u="sng" dirty="0">
                <a:solidFill>
                  <a:schemeClr val="accent2"/>
                </a:solidFill>
                <a:latin typeface="Times New Roman"/>
                <a:cs typeface="Times New Roman" pitchFamily="18" charset="0"/>
              </a:rPr>
              <a:t> </a:t>
            </a:r>
            <a:endParaRPr lang="en-US" altLang="en-US" sz="1800" b="1" u="sng" dirty="0">
              <a:solidFill>
                <a:schemeClr val="accent2"/>
              </a:solidFill>
              <a:latin typeface="Dotum" pitchFamily="34" charset="-127"/>
              <a:cs typeface="Times New Roman" pitchFamily="18" charset="0"/>
            </a:endParaRPr>
          </a:p>
          <a:p>
            <a:pPr>
              <a:buFontTx/>
              <a:buNone/>
            </a:pPr>
            <a:r>
              <a:rPr lang="en-US" altLang="en-US" sz="1800" b="1" dirty="0">
                <a:solidFill>
                  <a:srgbClr val="FF0000"/>
                </a:solidFill>
                <a:latin typeface="Dotum" pitchFamily="34" charset="-127"/>
                <a:cs typeface="Times New Roman" pitchFamily="18" charset="0"/>
              </a:rPr>
              <a:t>Less than 3.5</a:t>
            </a:r>
            <a:r>
              <a:rPr lang="en-US" altLang="en-US" sz="1800" b="1" dirty="0">
                <a:latin typeface="Dotum" pitchFamily="34" charset="-127"/>
                <a:cs typeface="Times New Roman" pitchFamily="18" charset="0"/>
              </a:rPr>
              <a:t>   		</a:t>
            </a:r>
            <a:r>
              <a:rPr lang="en-US" altLang="en-US" sz="1800" b="1" dirty="0">
                <a:solidFill>
                  <a:srgbClr val="FF0000"/>
                </a:solidFill>
                <a:latin typeface="Dotum" pitchFamily="34" charset="-127"/>
                <a:cs typeface="Times New Roman" pitchFamily="18" charset="0"/>
              </a:rPr>
              <a:t>Generally not felt</a:t>
            </a:r>
            <a:r>
              <a:rPr lang="en-US" altLang="en-US" sz="1800" b="1" dirty="0">
                <a:solidFill>
                  <a:srgbClr val="FF0000"/>
                </a:solidFill>
                <a:latin typeface="Times New Roman"/>
                <a:cs typeface="Times New Roman" pitchFamily="18" charset="0"/>
              </a:rPr>
              <a:t> </a:t>
            </a:r>
            <a:endParaRPr lang="en-US" altLang="en-US" sz="1800" b="1" dirty="0">
              <a:solidFill>
                <a:srgbClr val="FF0000"/>
              </a:solidFill>
              <a:latin typeface="Dotum" pitchFamily="34" charset="-127"/>
              <a:cs typeface="Times New Roman" pitchFamily="18" charset="0"/>
            </a:endParaRPr>
          </a:p>
          <a:p>
            <a:pPr>
              <a:buFontTx/>
              <a:buNone/>
            </a:pPr>
            <a:endParaRPr lang="en-US" altLang="en-US" sz="1800" b="1" dirty="0">
              <a:solidFill>
                <a:srgbClr val="FF0000"/>
              </a:solidFill>
              <a:latin typeface="Dotum" pitchFamily="34" charset="-127"/>
              <a:cs typeface="Times New Roman" pitchFamily="18" charset="0"/>
            </a:endParaRPr>
          </a:p>
          <a:p>
            <a:pPr>
              <a:buFontTx/>
              <a:buNone/>
            </a:pPr>
            <a:r>
              <a:rPr lang="en-US" altLang="en-US" sz="1800" b="1" dirty="0">
                <a:solidFill>
                  <a:schemeClr val="accent2"/>
                </a:solidFill>
                <a:latin typeface="Dotum" pitchFamily="34" charset="-127"/>
                <a:cs typeface="Times New Roman" pitchFamily="18" charset="0"/>
              </a:rPr>
              <a:t>3.5-5.4</a:t>
            </a:r>
            <a:r>
              <a:rPr lang="en-US" altLang="en-US" sz="1800" b="1" dirty="0">
                <a:latin typeface="Dotum" pitchFamily="34" charset="-127"/>
                <a:cs typeface="Times New Roman" pitchFamily="18" charset="0"/>
              </a:rPr>
              <a:t>         		</a:t>
            </a:r>
            <a:r>
              <a:rPr lang="en-US" altLang="en-US" sz="1800" b="1" dirty="0">
                <a:solidFill>
                  <a:schemeClr val="accent2"/>
                </a:solidFill>
                <a:latin typeface="Dotum" pitchFamily="34" charset="-127"/>
                <a:cs typeface="Times New Roman" pitchFamily="18" charset="0"/>
              </a:rPr>
              <a:t>Rarely causes damage.</a:t>
            </a:r>
          </a:p>
          <a:p>
            <a:pPr>
              <a:buFontTx/>
              <a:buNone/>
            </a:pPr>
            <a:endParaRPr lang="en-US" altLang="en-US" sz="1800" b="1" dirty="0">
              <a:solidFill>
                <a:schemeClr val="accent2"/>
              </a:solidFill>
              <a:latin typeface="Dotum" pitchFamily="34" charset="-127"/>
              <a:cs typeface="Times New Roman" pitchFamily="18" charset="0"/>
            </a:endParaRPr>
          </a:p>
          <a:p>
            <a:pPr>
              <a:buFontTx/>
              <a:buNone/>
            </a:pPr>
            <a:r>
              <a:rPr lang="en-US" altLang="en-US" sz="1800" b="1" dirty="0" smtClean="0">
                <a:solidFill>
                  <a:srgbClr val="FF0000"/>
                </a:solidFill>
                <a:latin typeface="Dotum" pitchFamily="34" charset="-127"/>
                <a:cs typeface="Times New Roman" pitchFamily="18" charset="0"/>
              </a:rPr>
              <a:t>5.5-6.1</a:t>
            </a:r>
            <a:r>
              <a:rPr lang="en-US" altLang="en-US" sz="1800" b="1" dirty="0" smtClean="0">
                <a:latin typeface="Dotum" pitchFamily="34" charset="-127"/>
                <a:cs typeface="Times New Roman" pitchFamily="18" charset="0"/>
              </a:rPr>
              <a:t>     </a:t>
            </a:r>
            <a:r>
              <a:rPr lang="en-US" altLang="en-US" sz="1800" b="1" dirty="0">
                <a:solidFill>
                  <a:srgbClr val="FF0000"/>
                </a:solidFill>
                <a:latin typeface="Dotum" pitchFamily="34" charset="-127"/>
                <a:cs typeface="Times New Roman" pitchFamily="18" charset="0"/>
              </a:rPr>
              <a:t>	</a:t>
            </a:r>
            <a:r>
              <a:rPr lang="en-US" altLang="en-US" sz="1800" b="1" dirty="0" smtClean="0">
                <a:solidFill>
                  <a:srgbClr val="FF0000"/>
                </a:solidFill>
                <a:latin typeface="Dotum" pitchFamily="34" charset="-127"/>
                <a:cs typeface="Times New Roman" pitchFamily="18" charset="0"/>
              </a:rPr>
              <a:t>	Slight </a:t>
            </a:r>
            <a:r>
              <a:rPr lang="en-US" altLang="en-US" sz="1800" b="1" dirty="0">
                <a:solidFill>
                  <a:srgbClr val="FF0000"/>
                </a:solidFill>
                <a:latin typeface="Dotum" pitchFamily="34" charset="-127"/>
                <a:cs typeface="Times New Roman" pitchFamily="18" charset="0"/>
              </a:rPr>
              <a:t>damage to well-designed buildings</a:t>
            </a:r>
            <a:r>
              <a:rPr lang="en-US" altLang="en-US" sz="1800" b="1" dirty="0" smtClean="0">
                <a:solidFill>
                  <a:srgbClr val="FF0000"/>
                </a:solidFill>
                <a:latin typeface="Dotum" pitchFamily="34" charset="-127"/>
                <a:cs typeface="Times New Roman" pitchFamily="18" charset="0"/>
              </a:rPr>
              <a:t>.  Poorly                  			designed structures will collapse</a:t>
            </a:r>
            <a:r>
              <a:rPr lang="en-US" altLang="en-US" sz="1800" b="1" dirty="0">
                <a:latin typeface="Dotum" pitchFamily="34" charset="-127"/>
                <a:cs typeface="Times New Roman" pitchFamily="18" charset="0"/>
              </a:rPr>
              <a:t>		</a:t>
            </a:r>
            <a:r>
              <a:rPr lang="en-US" altLang="en-US" sz="1800" b="1" dirty="0">
                <a:latin typeface="Times New Roman"/>
                <a:cs typeface="Times New Roman" pitchFamily="18" charset="0"/>
              </a:rPr>
              <a:t> </a:t>
            </a:r>
            <a:endParaRPr lang="en-US" altLang="en-US" sz="1800" b="1" dirty="0">
              <a:latin typeface="Dotum" pitchFamily="34" charset="-127"/>
              <a:cs typeface="Times New Roman" pitchFamily="18" charset="0"/>
            </a:endParaRPr>
          </a:p>
          <a:p>
            <a:pPr>
              <a:buFontTx/>
              <a:buNone/>
            </a:pPr>
            <a:endParaRPr lang="en-US" altLang="en-US" sz="1800" b="1" dirty="0">
              <a:latin typeface="Dotum" pitchFamily="34" charset="-127"/>
              <a:cs typeface="Times New Roman" pitchFamily="18" charset="0"/>
            </a:endParaRPr>
          </a:p>
          <a:p>
            <a:pPr>
              <a:buFontTx/>
              <a:buNone/>
            </a:pPr>
            <a:r>
              <a:rPr lang="en-US" altLang="en-US" sz="1800" b="1" dirty="0">
                <a:solidFill>
                  <a:schemeClr val="accent2"/>
                </a:solidFill>
                <a:latin typeface="Dotum" pitchFamily="34" charset="-127"/>
                <a:cs typeface="Times New Roman" pitchFamily="18" charset="0"/>
              </a:rPr>
              <a:t>6.1-6.9         		</a:t>
            </a:r>
            <a:r>
              <a:rPr lang="en-US" altLang="en-US" sz="1800" b="1" dirty="0" smtClean="0">
                <a:solidFill>
                  <a:schemeClr val="accent2"/>
                </a:solidFill>
                <a:latin typeface="Dotum" pitchFamily="34" charset="-127"/>
                <a:cs typeface="Times New Roman" pitchFamily="18" charset="0"/>
              </a:rPr>
              <a:t>Destructive within a 50 km radius</a:t>
            </a:r>
            <a:endParaRPr lang="en-US" altLang="en-US" sz="1800" b="1" dirty="0">
              <a:solidFill>
                <a:schemeClr val="accent2"/>
              </a:solidFill>
              <a:latin typeface="Dotum" pitchFamily="34" charset="-127"/>
              <a:cs typeface="Times New Roman" pitchFamily="18" charset="0"/>
            </a:endParaRPr>
          </a:p>
          <a:p>
            <a:pPr>
              <a:buFontTx/>
              <a:buNone/>
            </a:pPr>
            <a:r>
              <a:rPr lang="en-US" altLang="en-US" sz="1800" b="1" dirty="0">
                <a:solidFill>
                  <a:schemeClr val="accent2"/>
                </a:solidFill>
                <a:latin typeface="Times New Roman"/>
                <a:cs typeface="Times New Roman" pitchFamily="18" charset="0"/>
              </a:rPr>
              <a:t> </a:t>
            </a:r>
            <a:endParaRPr lang="en-US" altLang="en-US" sz="1800" b="1" dirty="0">
              <a:solidFill>
                <a:schemeClr val="accent2"/>
              </a:solidFill>
              <a:latin typeface="Dotum" pitchFamily="34" charset="-127"/>
              <a:cs typeface="Times New Roman" pitchFamily="18" charset="0"/>
            </a:endParaRPr>
          </a:p>
          <a:p>
            <a:pPr>
              <a:buFontTx/>
              <a:buNone/>
            </a:pPr>
            <a:r>
              <a:rPr lang="en-US" altLang="en-US" sz="1800" b="1" dirty="0">
                <a:solidFill>
                  <a:srgbClr val="FF0000"/>
                </a:solidFill>
                <a:latin typeface="Dotum" pitchFamily="34" charset="-127"/>
                <a:cs typeface="Times New Roman" pitchFamily="18" charset="0"/>
              </a:rPr>
              <a:t>7.0-7.9         		Major earthquake. Serious damage over larger areas.</a:t>
            </a:r>
            <a:r>
              <a:rPr lang="en-US" altLang="en-US" sz="1800" b="1" dirty="0">
                <a:solidFill>
                  <a:srgbClr val="FF0000"/>
                </a:solidFill>
                <a:latin typeface="Times New Roman"/>
                <a:cs typeface="Times New Roman" pitchFamily="18" charset="0"/>
              </a:rPr>
              <a:t> </a:t>
            </a:r>
            <a:endParaRPr lang="en-US" altLang="en-US" sz="1800" b="1" dirty="0">
              <a:solidFill>
                <a:srgbClr val="FF0000"/>
              </a:solidFill>
              <a:latin typeface="Dotum" pitchFamily="34" charset="-127"/>
              <a:cs typeface="Times New Roman" pitchFamily="18" charset="0"/>
            </a:endParaRPr>
          </a:p>
          <a:p>
            <a:pPr>
              <a:buFontTx/>
              <a:buNone/>
            </a:pPr>
            <a:endParaRPr lang="en-US" altLang="en-US" sz="1800" b="1" dirty="0">
              <a:solidFill>
                <a:srgbClr val="FF0000"/>
              </a:solidFill>
              <a:latin typeface="Dotum" pitchFamily="34" charset="-127"/>
              <a:cs typeface="Times New Roman" pitchFamily="18" charset="0"/>
            </a:endParaRPr>
          </a:p>
          <a:p>
            <a:pPr>
              <a:buFontTx/>
              <a:buNone/>
            </a:pPr>
            <a:r>
              <a:rPr lang="en-US" altLang="en-US" sz="1800" b="1" dirty="0">
                <a:solidFill>
                  <a:schemeClr val="accent2"/>
                </a:solidFill>
                <a:latin typeface="Dotum" pitchFamily="34" charset="-127"/>
                <a:cs typeface="Times New Roman" pitchFamily="18" charset="0"/>
              </a:rPr>
              <a:t>8 </a:t>
            </a:r>
            <a:r>
              <a:rPr lang="en-US" altLang="en-US" sz="1800" b="1" dirty="0" smtClean="0">
                <a:solidFill>
                  <a:schemeClr val="accent2"/>
                </a:solidFill>
                <a:latin typeface="Dotum" pitchFamily="34" charset="-127"/>
                <a:cs typeface="Times New Roman" pitchFamily="18" charset="0"/>
              </a:rPr>
              <a:t>– 8.9    </a:t>
            </a:r>
            <a:r>
              <a:rPr lang="en-US" altLang="en-US" sz="1800" b="1" dirty="0">
                <a:solidFill>
                  <a:schemeClr val="accent2"/>
                </a:solidFill>
                <a:latin typeface="Dotum" pitchFamily="34" charset="-127"/>
                <a:cs typeface="Times New Roman" pitchFamily="18" charset="0"/>
              </a:rPr>
              <a:t>		Great earthquake</a:t>
            </a:r>
            <a:r>
              <a:rPr lang="en-US" altLang="en-US" sz="1800" b="1" dirty="0" smtClean="0">
                <a:solidFill>
                  <a:schemeClr val="accent2"/>
                </a:solidFill>
                <a:latin typeface="Dotum" pitchFamily="34" charset="-127"/>
                <a:cs typeface="Times New Roman" pitchFamily="18" charset="0"/>
              </a:rPr>
              <a:t>. Major structural damage; most buildings 			fall down</a:t>
            </a:r>
          </a:p>
          <a:p>
            <a:pPr>
              <a:buFontTx/>
              <a:buNone/>
            </a:pPr>
            <a:endParaRPr lang="en-US" altLang="en-US" sz="1800" b="1" dirty="0">
              <a:solidFill>
                <a:schemeClr val="accent2"/>
              </a:solidFill>
              <a:latin typeface="Dotum" pitchFamily="34" charset="-127"/>
              <a:cs typeface="Times New Roman" pitchFamily="18" charset="0"/>
            </a:endParaRPr>
          </a:p>
          <a:p>
            <a:pPr>
              <a:buFontTx/>
              <a:buNone/>
            </a:pPr>
            <a:r>
              <a:rPr lang="en-US" altLang="en-US" sz="1800" b="1" dirty="0" smtClean="0">
                <a:solidFill>
                  <a:schemeClr val="accent2"/>
                </a:solidFill>
                <a:latin typeface="Dotum" pitchFamily="34" charset="-127"/>
                <a:cs typeface="Times New Roman" pitchFamily="18" charset="0"/>
              </a:rPr>
              <a:t>9.0 and higher                 Catastrophic;  Very large Tsunamis; often destroys 				seismometers; hard to measure accurately</a:t>
            </a:r>
            <a:endParaRPr lang="en-US" altLang="en-US" sz="1800" b="1" dirty="0">
              <a:solidFill>
                <a:schemeClr val="accent2"/>
              </a:solidFill>
              <a:latin typeface="Dotum" pitchFamily="34" charset="-127"/>
            </a:endParaRPr>
          </a:p>
        </p:txBody>
      </p:sp>
      <p:sp>
        <p:nvSpPr>
          <p:cNvPr id="41989" name="Text Box 5"/>
          <p:cNvSpPr txBox="1">
            <a:spLocks noChangeArrowheads="1"/>
          </p:cNvSpPr>
          <p:nvPr/>
        </p:nvSpPr>
        <p:spPr bwMode="auto">
          <a:xfrm>
            <a:off x="2209800" y="43434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 name="TextBox 1"/>
          <p:cNvSpPr txBox="1"/>
          <p:nvPr/>
        </p:nvSpPr>
        <p:spPr>
          <a:xfrm>
            <a:off x="5715000" y="1447800"/>
            <a:ext cx="3200400" cy="923330"/>
          </a:xfrm>
          <a:prstGeom prst="rect">
            <a:avLst/>
          </a:prstGeom>
          <a:noFill/>
        </p:spPr>
        <p:txBody>
          <a:bodyPr wrap="square" rtlCol="0">
            <a:spAutoFit/>
          </a:bodyPr>
          <a:lstStyle/>
          <a:p>
            <a:r>
              <a:rPr lang="en-US" dirty="0" smtClean="0"/>
              <a:t>Each number (7) is factor of 10 larger in energy release than lower integer (6)</a:t>
            </a:r>
            <a:endParaRPr lang="en-US" dirty="0"/>
          </a:p>
        </p:txBody>
      </p:sp>
    </p:spTree>
    <p:extLst>
      <p:ext uri="{BB962C8B-B14F-4D97-AF65-F5344CB8AC3E}">
        <p14:creationId xmlns:p14="http://schemas.microsoft.com/office/powerpoint/2010/main" val="4213925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rmAutofit fontScale="90000"/>
          </a:bodyPr>
          <a:lstStyle/>
          <a:p>
            <a:pPr algn="l"/>
            <a:r>
              <a:rPr lang="en-US" sz="3600" b="1" dirty="0" smtClean="0"/>
              <a:t>Largest Earthquakes in the World Since 1900</a:t>
            </a:r>
            <a:r>
              <a:rPr lang="en-US" b="1" dirty="0" smtClean="0"/>
              <a:t/>
            </a:r>
            <a:br>
              <a:rPr lang="en-US" b="1" dirty="0" smtClean="0"/>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7473841"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067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Chile May 22 1960 9.5 – maybe largest ever</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43400" y="2057400"/>
            <a:ext cx="321945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2438400"/>
            <a:ext cx="2819400" cy="3416320"/>
          </a:xfrm>
          <a:prstGeom prst="rect">
            <a:avLst/>
          </a:prstGeom>
          <a:noFill/>
        </p:spPr>
        <p:txBody>
          <a:bodyPr wrap="square" rtlCol="0">
            <a:spAutoFit/>
          </a:bodyPr>
          <a:lstStyle/>
          <a:p>
            <a:r>
              <a:rPr lang="en-US" dirty="0" smtClean="0"/>
              <a:t>Approximately 1,655 killed, 3,000 injured, 2,000,000 homeless, and $550 million damage in southern Chile; tsunami caused 61 deaths, $75 million damage in Hawaii; 138 deaths and $50 million damage in Japan; 32 dead and missing in the Philippines; and $500,000 damage to the west coast of the United States. </a:t>
            </a:r>
            <a:endParaRPr lang="en-US" dirty="0"/>
          </a:p>
        </p:txBody>
      </p:sp>
    </p:spTree>
    <p:extLst>
      <p:ext uri="{BB962C8B-B14F-4D97-AF65-F5344CB8AC3E}">
        <p14:creationId xmlns:p14="http://schemas.microsoft.com/office/powerpoint/2010/main" val="2295270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1964 Great Alaska Earthquake </a:t>
            </a:r>
            <a:br>
              <a:rPr lang="en-US" b="1" dirty="0" smtClean="0"/>
            </a:br>
            <a:r>
              <a:rPr lang="en-US" b="1" dirty="0" smtClean="0"/>
              <a:t>March 27, Mag 9.2</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0" y="1066800"/>
            <a:ext cx="381952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0901" y="2362200"/>
            <a:ext cx="3048000" cy="3785652"/>
          </a:xfrm>
          <a:prstGeom prst="rect">
            <a:avLst/>
          </a:prstGeom>
          <a:noFill/>
        </p:spPr>
        <p:txBody>
          <a:bodyPr wrap="square" rtlCol="0">
            <a:spAutoFit/>
          </a:bodyPr>
          <a:lstStyle/>
          <a:p>
            <a:r>
              <a:rPr lang="en-US" sz="2400" dirty="0" smtClean="0"/>
              <a:t>This great earthquake and ensuing tsunami took 131 lives (tsunami 122, earthquake 9), and caused about $2.3 billion in property loss (in 2013 dollars; equivalent to $311 million in 1964). </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505200"/>
            <a:ext cx="2143125" cy="2847975"/>
          </a:xfrm>
          <a:prstGeom prst="rect">
            <a:avLst/>
          </a:prstGeom>
        </p:spPr>
      </p:pic>
      <p:sp>
        <p:nvSpPr>
          <p:cNvPr id="7" name="TextBox 6"/>
          <p:cNvSpPr txBox="1"/>
          <p:nvPr/>
        </p:nvSpPr>
        <p:spPr>
          <a:xfrm>
            <a:off x="6007249" y="4800600"/>
            <a:ext cx="2667000" cy="646331"/>
          </a:xfrm>
          <a:prstGeom prst="rect">
            <a:avLst/>
          </a:prstGeom>
          <a:noFill/>
        </p:spPr>
        <p:txBody>
          <a:bodyPr wrap="square" rtlCol="0">
            <a:spAutoFit/>
          </a:bodyPr>
          <a:lstStyle/>
          <a:p>
            <a:r>
              <a:rPr lang="en-US" dirty="0" smtClean="0"/>
              <a:t>Largest </a:t>
            </a:r>
            <a:r>
              <a:rPr lang="en-US" dirty="0" err="1" smtClean="0"/>
              <a:t>Tsunmai</a:t>
            </a:r>
            <a:r>
              <a:rPr lang="en-US" dirty="0" smtClean="0"/>
              <a:t> to Hit</a:t>
            </a:r>
          </a:p>
          <a:p>
            <a:r>
              <a:rPr lang="en-US" dirty="0" smtClean="0"/>
              <a:t>The US – 17 deaths</a:t>
            </a: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5386668"/>
            <a:ext cx="24003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434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Kamchatka 1952 November 04 Magnitude 9.0 </a:t>
            </a:r>
            <a:r>
              <a:rPr lang="en-US" b="1" dirty="0" smtClean="0"/>
              <a:t/>
            </a:r>
            <a:br>
              <a:rPr lang="en-US" b="1" dirty="0" smtClean="0"/>
            </a:b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14800" y="1981200"/>
            <a:ext cx="460057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2286000"/>
            <a:ext cx="3352800" cy="4524315"/>
          </a:xfrm>
          <a:prstGeom prst="rect">
            <a:avLst/>
          </a:prstGeom>
          <a:noFill/>
        </p:spPr>
        <p:txBody>
          <a:bodyPr wrap="square" rtlCol="0">
            <a:spAutoFit/>
          </a:bodyPr>
          <a:lstStyle/>
          <a:p>
            <a:r>
              <a:rPr lang="en-US" sz="2400" dirty="0" smtClean="0"/>
              <a:t>A severe and locally damaging tsunami generated on Kamchatka by a magnitude 8.2 earthquake struck the Hawaiian Islands at 1:00 P.M. Property damage from these waves was estimated at $800,000 to $1,000,000; however, no lives were lost.</a:t>
            </a:r>
            <a:endParaRPr lang="en-US" sz="2400" dirty="0"/>
          </a:p>
        </p:txBody>
      </p:sp>
    </p:spTree>
    <p:extLst>
      <p:ext uri="{BB962C8B-B14F-4D97-AF65-F5344CB8AC3E}">
        <p14:creationId xmlns:p14="http://schemas.microsoft.com/office/powerpoint/2010/main" val="2753505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t>Off the Coast of Ecuador 1906 January 31 8.8M </a:t>
            </a:r>
            <a:br>
              <a:rPr lang="en-US" sz="3200" b="1" dirty="0" smtClean="0"/>
            </a:br>
            <a:endParaRPr lang="en-US" sz="32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11467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5280" y="1524000"/>
            <a:ext cx="4389120" cy="4524315"/>
          </a:xfrm>
          <a:prstGeom prst="rect">
            <a:avLst/>
          </a:prstGeom>
          <a:noFill/>
        </p:spPr>
        <p:txBody>
          <a:bodyPr wrap="square" rtlCol="0">
            <a:spAutoFit/>
          </a:bodyPr>
          <a:lstStyle/>
          <a:p>
            <a:r>
              <a:rPr lang="en-US" dirty="0" smtClean="0"/>
              <a:t>A catastrophic magnitude 8.8 earthquake off the coast of Ecuador and Colombia generated a strong tsunami that killed 500 to 1500 there. It was observed all along the coast of Central America and as far north as San Francisco and west to Japan.....The wave arrived in Hilo at about 12.5 hours after the earthquake. It covered the floor of the old wharf at the end of </a:t>
            </a:r>
            <a:r>
              <a:rPr lang="en-US" dirty="0" err="1" smtClean="0"/>
              <a:t>Waianuenue</a:t>
            </a:r>
            <a:r>
              <a:rPr lang="en-US" dirty="0" smtClean="0"/>
              <a:t> Street and the railroad tracks between there and </a:t>
            </a:r>
            <a:r>
              <a:rPr lang="en-US" dirty="0" err="1" smtClean="0"/>
              <a:t>Waiakea</a:t>
            </a:r>
            <a:r>
              <a:rPr lang="en-US" dirty="0" smtClean="0"/>
              <a:t>. The range of oscillations in water level was 3.6 m and the period 30 minutes. The channels of the Wailuku and </a:t>
            </a:r>
            <a:r>
              <a:rPr lang="en-US" dirty="0" err="1" smtClean="0"/>
              <a:t>Wailoa</a:t>
            </a:r>
            <a:r>
              <a:rPr lang="en-US" dirty="0" smtClean="0"/>
              <a:t> Rivers alternately dried up, then disappeared under the tidal wave. </a:t>
            </a:r>
            <a:endParaRPr lang="en-US" dirty="0"/>
          </a:p>
        </p:txBody>
      </p:sp>
    </p:spTree>
    <p:extLst>
      <p:ext uri="{BB962C8B-B14F-4D97-AF65-F5344CB8AC3E}">
        <p14:creationId xmlns:p14="http://schemas.microsoft.com/office/powerpoint/2010/main" val="4125186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t>Rat Islands, Alaska 1965  Feb 3 Magnitude 8.7 </a:t>
            </a:r>
            <a:br>
              <a:rPr lang="en-US" sz="3200" b="1" dirty="0" smtClean="0"/>
            </a:br>
            <a:endParaRPr lang="en-US" sz="32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715000" y="1905000"/>
            <a:ext cx="2843255"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2057400"/>
            <a:ext cx="3276600" cy="3693319"/>
          </a:xfrm>
          <a:prstGeom prst="rect">
            <a:avLst/>
          </a:prstGeom>
          <a:noFill/>
        </p:spPr>
        <p:txBody>
          <a:bodyPr wrap="square" rtlCol="0">
            <a:spAutoFit/>
          </a:bodyPr>
          <a:lstStyle/>
          <a:p>
            <a:r>
              <a:rPr lang="en-US" dirty="0" smtClean="0"/>
              <a:t>On Adak Island, cracks occurred in prefabricated wood buildings; on </a:t>
            </a:r>
            <a:r>
              <a:rPr lang="en-US" dirty="0" err="1" smtClean="0"/>
              <a:t>Shemya</a:t>
            </a:r>
            <a:r>
              <a:rPr lang="en-US" dirty="0" smtClean="0"/>
              <a:t> Island, cracks were observed in an asphalt runway. Hairline cracks also formed in the runways at the U.S. Coast Guard Loran Station on Attu Island. This earthquake generated a tsunami reported to be about </a:t>
            </a:r>
            <a:r>
              <a:rPr lang="en-US" b="1" dirty="0" smtClean="0"/>
              <a:t>10.7 </a:t>
            </a:r>
            <a:r>
              <a:rPr lang="en-US" dirty="0" smtClean="0"/>
              <a:t>meters high on </a:t>
            </a:r>
            <a:r>
              <a:rPr lang="en-US" dirty="0" err="1" smtClean="0"/>
              <a:t>Shemya</a:t>
            </a:r>
            <a:r>
              <a:rPr lang="en-US" dirty="0" smtClean="0"/>
              <a:t> Island. Loss caused by flooding on Amchitka Island was estimated at about $10,000. </a:t>
            </a:r>
            <a:endParaRPr lang="en-US" dirty="0"/>
          </a:p>
        </p:txBody>
      </p:sp>
    </p:spTree>
    <p:extLst>
      <p:ext uri="{BB962C8B-B14F-4D97-AF65-F5344CB8AC3E}">
        <p14:creationId xmlns:p14="http://schemas.microsoft.com/office/powerpoint/2010/main" val="2270332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l"/>
            <a:r>
              <a:rPr lang="nb-NO" sz="3200" b="1" dirty="0" smtClean="0"/>
              <a:t>Assam - Tibet 1950 August 15 8.6M </a:t>
            </a:r>
            <a:endParaRPr lang="nb-NO" sz="3200" b="1"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6400" y="1828800"/>
            <a:ext cx="315277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447800"/>
            <a:ext cx="4953000" cy="4801314"/>
          </a:xfrm>
          <a:prstGeom prst="rect">
            <a:avLst/>
          </a:prstGeom>
          <a:noFill/>
        </p:spPr>
        <p:txBody>
          <a:bodyPr wrap="square" rtlCol="0">
            <a:spAutoFit/>
          </a:bodyPr>
          <a:lstStyle/>
          <a:p>
            <a:endParaRPr lang="en-US" b="1" dirty="0" smtClean="0"/>
          </a:p>
          <a:p>
            <a:r>
              <a:rPr lang="en-US" dirty="0" smtClean="0"/>
              <a:t>At least 780 people killed and many buildings collapsed in the </a:t>
            </a:r>
            <a:r>
              <a:rPr lang="en-US" dirty="0" err="1" smtClean="0"/>
              <a:t>Nyingchi-Qamdo-Zhamo</a:t>
            </a:r>
            <a:r>
              <a:rPr lang="en-US" dirty="0" smtClean="0"/>
              <a:t> (Rima, </a:t>
            </a:r>
            <a:r>
              <a:rPr lang="en-US" dirty="0" err="1" smtClean="0"/>
              <a:t>Zayu</a:t>
            </a:r>
            <a:r>
              <a:rPr lang="en-US" dirty="0" smtClean="0"/>
              <a:t>) area of eastern Tibet. </a:t>
            </a:r>
            <a:r>
              <a:rPr lang="en-US" dirty="0" err="1" smtClean="0"/>
              <a:t>Sandblows</a:t>
            </a:r>
            <a:r>
              <a:rPr lang="en-US" dirty="0" smtClean="0"/>
              <a:t>, ground cracks and large landslides occurred in the area. In the </a:t>
            </a:r>
            <a:r>
              <a:rPr lang="en-US" dirty="0" err="1" smtClean="0"/>
              <a:t>Medog</a:t>
            </a:r>
            <a:r>
              <a:rPr lang="en-US" dirty="0" smtClean="0"/>
              <a:t> area, the village of </a:t>
            </a:r>
            <a:r>
              <a:rPr lang="en-US" dirty="0" err="1" smtClean="0"/>
              <a:t>Yedong</a:t>
            </a:r>
            <a:r>
              <a:rPr lang="en-US" dirty="0" smtClean="0"/>
              <a:t> slid into the </a:t>
            </a:r>
            <a:r>
              <a:rPr lang="en-US" dirty="0" err="1" smtClean="0"/>
              <a:t>Yarlung</a:t>
            </a:r>
            <a:r>
              <a:rPr lang="en-US" dirty="0" smtClean="0"/>
              <a:t> </a:t>
            </a:r>
            <a:r>
              <a:rPr lang="en-US" dirty="0" err="1" smtClean="0"/>
              <a:t>Zangbo</a:t>
            </a:r>
            <a:r>
              <a:rPr lang="en-US" dirty="0" smtClean="0"/>
              <a:t> (Brahmaputra) River and was washed away. The quake was felt at Lhasa and in Sichuan and Yunnan Provinces, China. Severe damage (X) also occurred in the </a:t>
            </a:r>
            <a:r>
              <a:rPr lang="en-US" dirty="0" err="1" smtClean="0"/>
              <a:t>Sibsagar-Sadiya</a:t>
            </a:r>
            <a:r>
              <a:rPr lang="en-US" dirty="0" smtClean="0"/>
              <a:t> area of Assam, India and in the surrounding hills. About 70 villages were destroyed in the </a:t>
            </a:r>
            <a:r>
              <a:rPr lang="en-US" dirty="0" err="1" smtClean="0"/>
              <a:t>Abor</a:t>
            </a:r>
            <a:r>
              <a:rPr lang="en-US" dirty="0" smtClean="0"/>
              <a:t> Hills, mostly by landslides. Large landslides blocked the </a:t>
            </a:r>
            <a:r>
              <a:rPr lang="en-US" dirty="0" err="1" smtClean="0"/>
              <a:t>Subansiri</a:t>
            </a:r>
            <a:r>
              <a:rPr lang="en-US" dirty="0" smtClean="0"/>
              <a:t> River. This natural dam broke 8 days later, creating a wave 7 m (23 </a:t>
            </a:r>
            <a:r>
              <a:rPr lang="en-US" dirty="0" err="1" smtClean="0"/>
              <a:t>ft</a:t>
            </a:r>
            <a:r>
              <a:rPr lang="en-US" dirty="0" smtClean="0"/>
              <a:t>) high which </a:t>
            </a:r>
            <a:r>
              <a:rPr lang="en-US" dirty="0" err="1" smtClean="0"/>
              <a:t>innundated</a:t>
            </a:r>
            <a:r>
              <a:rPr lang="en-US" dirty="0" smtClean="0"/>
              <a:t> several villages and killed 536 people. </a:t>
            </a:r>
          </a:p>
          <a:p>
            <a:endParaRPr lang="en-US" dirty="0"/>
          </a:p>
        </p:txBody>
      </p:sp>
    </p:spTree>
    <p:extLst>
      <p:ext uri="{BB962C8B-B14F-4D97-AF65-F5344CB8AC3E}">
        <p14:creationId xmlns:p14="http://schemas.microsoft.com/office/powerpoint/2010/main" val="7265073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953</Words>
  <Application>Microsoft Office PowerPoint</Application>
  <PresentationFormat>On-screen Show (4:3)</PresentationFormat>
  <Paragraphs>55</Paragraphs>
  <Slides>12</Slides>
  <Notes>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Civic</vt:lpstr>
      <vt:lpstr>Flow</vt:lpstr>
      <vt:lpstr>Aspect</vt:lpstr>
      <vt:lpstr>Largest Earthquakes since 1900</vt:lpstr>
      <vt:lpstr>Richter Scale - logarithmic</vt:lpstr>
      <vt:lpstr>Largest Earthquakes in the World Since 1900 </vt:lpstr>
      <vt:lpstr>Chile May 22 1960 9.5 – maybe largest ever</vt:lpstr>
      <vt:lpstr>1964 Great Alaska Earthquake  March 27, Mag 9.2</vt:lpstr>
      <vt:lpstr>Kamchatka 1952 November 04 Magnitude 9.0  </vt:lpstr>
      <vt:lpstr>Off the Coast of Ecuador 1906 January 31 8.8M  </vt:lpstr>
      <vt:lpstr>Rat Islands, Alaska 1965  Feb 3 Magnitude 8.7  </vt:lpstr>
      <vt:lpstr>Assam - Tibet 1950 August 15 8.6M </vt:lpstr>
      <vt:lpstr>Andreanof Islands, Alaska 1957 03 09  Magnitude 8.6 </vt:lpstr>
      <vt:lpstr>Chile-Argentina Border 1922 November 11  Magnitude 8.5 </vt:lpstr>
      <vt:lpstr>Additional Quakes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Nuts</dc:creator>
  <cp:lastModifiedBy>Dr. Nuts</cp:lastModifiedBy>
  <cp:revision>6</cp:revision>
  <dcterms:created xsi:type="dcterms:W3CDTF">2014-04-15T20:58:33Z</dcterms:created>
  <dcterms:modified xsi:type="dcterms:W3CDTF">2014-04-15T21:44:31Z</dcterms:modified>
</cp:coreProperties>
</file>