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47" r:id="rId2"/>
    <p:sldMasterId id="2147483759" r:id="rId3"/>
    <p:sldMasterId id="2147483771" r:id="rId4"/>
    <p:sldMasterId id="2147483807" r:id="rId5"/>
    <p:sldMasterId id="2147483831" r:id="rId6"/>
    <p:sldMasterId id="2147483843" r:id="rId7"/>
  </p:sldMasterIdLst>
  <p:notesMasterIdLst>
    <p:notesMasterId r:id="rId32"/>
  </p:notesMasterIdLst>
  <p:handoutMasterIdLst>
    <p:handoutMasterId r:id="rId33"/>
  </p:handoutMasterIdLst>
  <p:sldIdLst>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5" r:id="rId27"/>
    <p:sldId id="290" r:id="rId28"/>
    <p:sldId id="301" r:id="rId29"/>
    <p:sldId id="304" r:id="rId30"/>
    <p:sldId id="306"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0" autoAdjust="0"/>
    <p:restoredTop sz="79412" autoAdjust="0"/>
  </p:normalViewPr>
  <p:slideViewPr>
    <p:cSldViewPr>
      <p:cViewPr>
        <p:scale>
          <a:sx n="80" d="100"/>
          <a:sy n="80" d="100"/>
        </p:scale>
        <p:origin x="-780" y="180"/>
      </p:cViewPr>
      <p:guideLst>
        <p:guide orient="horz" pos="2160"/>
        <p:guide pos="2880"/>
      </p:guideLst>
    </p:cSldViewPr>
  </p:slideViewPr>
  <p:notesTextViewPr>
    <p:cViewPr>
      <p:scale>
        <a:sx n="1" d="1"/>
        <a:sy n="1" d="1"/>
      </p:scale>
      <p:origin x="0" y="0"/>
    </p:cViewPr>
  </p:notesTextViewPr>
  <p:sorterViewPr>
    <p:cViewPr>
      <p:scale>
        <a:sx n="90" d="100"/>
        <a:sy n="90" d="100"/>
      </p:scale>
      <p:origin x="0" y="1069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8CFEB6B-5D5F-466F-9B41-40EA5EC428B7}" type="datetimeFigureOut">
              <a:rPr lang="en-US" smtClean="0"/>
              <a:t>6/1/2014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A941DC8-F9FD-42A1-B5D4-31112DD73A41}" type="slidenum">
              <a:rPr lang="en-US" smtClean="0"/>
              <a:t>‹#›</a:t>
            </a:fld>
            <a:endParaRPr lang="en-US"/>
          </a:p>
        </p:txBody>
      </p:sp>
    </p:spTree>
    <p:extLst>
      <p:ext uri="{BB962C8B-B14F-4D97-AF65-F5344CB8AC3E}">
        <p14:creationId xmlns:p14="http://schemas.microsoft.com/office/powerpoint/2010/main" val="32564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507B2AE-F806-4E21-A7C9-5904B8DE4E52}" type="datetimeFigureOut">
              <a:rPr lang="en-US" smtClean="0"/>
              <a:t>6/1/2014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5C19AD-18FA-4197-B682-031E526867D2}" type="slidenum">
              <a:rPr lang="en-US" smtClean="0"/>
              <a:t>‹#›</a:t>
            </a:fld>
            <a:endParaRPr lang="en-US"/>
          </a:p>
        </p:txBody>
      </p:sp>
    </p:spTree>
    <p:extLst>
      <p:ext uri="{BB962C8B-B14F-4D97-AF65-F5344CB8AC3E}">
        <p14:creationId xmlns:p14="http://schemas.microsoft.com/office/powerpoint/2010/main" val="26790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000"/>
          </a:p>
        </p:txBody>
      </p:sp>
      <p:sp>
        <p:nvSpPr>
          <p:cNvPr id="634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4651" indent="-286404" eaLnBrk="0" hangingPunct="0">
              <a:defRPr>
                <a:solidFill>
                  <a:schemeClr val="tx1"/>
                </a:solidFill>
                <a:latin typeface="Arial" pitchFamily="34" charset="0"/>
                <a:cs typeface="Arial" pitchFamily="34" charset="0"/>
              </a:defRPr>
            </a:lvl2pPr>
            <a:lvl3pPr marL="1145616" indent="-229123" eaLnBrk="0" hangingPunct="0">
              <a:defRPr>
                <a:solidFill>
                  <a:schemeClr val="tx1"/>
                </a:solidFill>
                <a:latin typeface="Arial" pitchFamily="34" charset="0"/>
                <a:cs typeface="Arial" pitchFamily="34" charset="0"/>
              </a:defRPr>
            </a:lvl3pPr>
            <a:lvl4pPr marL="1603862" indent="-229123" eaLnBrk="0" hangingPunct="0">
              <a:defRPr>
                <a:solidFill>
                  <a:schemeClr val="tx1"/>
                </a:solidFill>
                <a:latin typeface="Arial" pitchFamily="34" charset="0"/>
                <a:cs typeface="Arial" pitchFamily="34" charset="0"/>
              </a:defRPr>
            </a:lvl4pPr>
            <a:lvl5pPr marL="2062109" indent="-229123" eaLnBrk="0" hangingPunct="0">
              <a:defRPr>
                <a:solidFill>
                  <a:schemeClr val="tx1"/>
                </a:solidFill>
                <a:latin typeface="Arial" pitchFamily="34" charset="0"/>
                <a:cs typeface="Arial" pitchFamily="34" charset="0"/>
              </a:defRPr>
            </a:lvl5pPr>
            <a:lvl6pPr marL="2520355" indent="-229123" eaLnBrk="0" fontAlgn="base" hangingPunct="0">
              <a:spcBef>
                <a:spcPct val="0"/>
              </a:spcBef>
              <a:spcAft>
                <a:spcPct val="0"/>
              </a:spcAft>
              <a:defRPr>
                <a:solidFill>
                  <a:schemeClr val="tx1"/>
                </a:solidFill>
                <a:latin typeface="Arial" pitchFamily="34" charset="0"/>
                <a:cs typeface="Arial" pitchFamily="34" charset="0"/>
              </a:defRPr>
            </a:lvl6pPr>
            <a:lvl7pPr marL="2978600" indent="-229123" eaLnBrk="0" fontAlgn="base" hangingPunct="0">
              <a:spcBef>
                <a:spcPct val="0"/>
              </a:spcBef>
              <a:spcAft>
                <a:spcPct val="0"/>
              </a:spcAft>
              <a:defRPr>
                <a:solidFill>
                  <a:schemeClr val="tx1"/>
                </a:solidFill>
                <a:latin typeface="Arial" pitchFamily="34" charset="0"/>
                <a:cs typeface="Arial" pitchFamily="34" charset="0"/>
              </a:defRPr>
            </a:lvl7pPr>
            <a:lvl8pPr marL="3436847" indent="-229123" eaLnBrk="0" fontAlgn="base" hangingPunct="0">
              <a:spcBef>
                <a:spcPct val="0"/>
              </a:spcBef>
              <a:spcAft>
                <a:spcPct val="0"/>
              </a:spcAft>
              <a:defRPr>
                <a:solidFill>
                  <a:schemeClr val="tx1"/>
                </a:solidFill>
                <a:latin typeface="Arial" pitchFamily="34" charset="0"/>
                <a:cs typeface="Arial" pitchFamily="34" charset="0"/>
              </a:defRPr>
            </a:lvl8pPr>
            <a:lvl9pPr marL="3895093" indent="-22912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prstClr val="black"/>
                </a:solidFill>
              </a:rPr>
              <a:t>BAMG 30310 Class #1</a:t>
            </a:r>
          </a:p>
        </p:txBody>
      </p:sp>
      <p:sp>
        <p:nvSpPr>
          <p:cNvPr id="634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4651" indent="-286404" eaLnBrk="0" hangingPunct="0">
              <a:defRPr>
                <a:solidFill>
                  <a:schemeClr val="tx1"/>
                </a:solidFill>
                <a:latin typeface="Arial" pitchFamily="34" charset="0"/>
                <a:cs typeface="Arial" pitchFamily="34" charset="0"/>
              </a:defRPr>
            </a:lvl2pPr>
            <a:lvl3pPr marL="1145616" indent="-229123" eaLnBrk="0" hangingPunct="0">
              <a:defRPr>
                <a:solidFill>
                  <a:schemeClr val="tx1"/>
                </a:solidFill>
                <a:latin typeface="Arial" pitchFamily="34" charset="0"/>
                <a:cs typeface="Arial" pitchFamily="34" charset="0"/>
              </a:defRPr>
            </a:lvl3pPr>
            <a:lvl4pPr marL="1603862" indent="-229123" eaLnBrk="0" hangingPunct="0">
              <a:defRPr>
                <a:solidFill>
                  <a:schemeClr val="tx1"/>
                </a:solidFill>
                <a:latin typeface="Arial" pitchFamily="34" charset="0"/>
                <a:cs typeface="Arial" pitchFamily="34" charset="0"/>
              </a:defRPr>
            </a:lvl4pPr>
            <a:lvl5pPr marL="2062109" indent="-229123" eaLnBrk="0" hangingPunct="0">
              <a:defRPr>
                <a:solidFill>
                  <a:schemeClr val="tx1"/>
                </a:solidFill>
                <a:latin typeface="Arial" pitchFamily="34" charset="0"/>
                <a:cs typeface="Arial" pitchFamily="34" charset="0"/>
              </a:defRPr>
            </a:lvl5pPr>
            <a:lvl6pPr marL="2520355" indent="-229123" eaLnBrk="0" fontAlgn="base" hangingPunct="0">
              <a:spcBef>
                <a:spcPct val="0"/>
              </a:spcBef>
              <a:spcAft>
                <a:spcPct val="0"/>
              </a:spcAft>
              <a:defRPr>
                <a:solidFill>
                  <a:schemeClr val="tx1"/>
                </a:solidFill>
                <a:latin typeface="Arial" pitchFamily="34" charset="0"/>
                <a:cs typeface="Arial" pitchFamily="34" charset="0"/>
              </a:defRPr>
            </a:lvl6pPr>
            <a:lvl7pPr marL="2978600" indent="-229123" eaLnBrk="0" fontAlgn="base" hangingPunct="0">
              <a:spcBef>
                <a:spcPct val="0"/>
              </a:spcBef>
              <a:spcAft>
                <a:spcPct val="0"/>
              </a:spcAft>
              <a:defRPr>
                <a:solidFill>
                  <a:schemeClr val="tx1"/>
                </a:solidFill>
                <a:latin typeface="Arial" pitchFamily="34" charset="0"/>
                <a:cs typeface="Arial" pitchFamily="34" charset="0"/>
              </a:defRPr>
            </a:lvl7pPr>
            <a:lvl8pPr marL="3436847" indent="-229123" eaLnBrk="0" fontAlgn="base" hangingPunct="0">
              <a:spcBef>
                <a:spcPct val="0"/>
              </a:spcBef>
              <a:spcAft>
                <a:spcPct val="0"/>
              </a:spcAft>
              <a:defRPr>
                <a:solidFill>
                  <a:schemeClr val="tx1"/>
                </a:solidFill>
                <a:latin typeface="Arial" pitchFamily="34" charset="0"/>
                <a:cs typeface="Arial" pitchFamily="34" charset="0"/>
              </a:defRPr>
            </a:lvl8pPr>
            <a:lvl9pPr marL="3895093" indent="-22912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4E9EAD-A96F-4826-8964-EBB080D858DA}" type="slidenum">
              <a:rPr lang="en-US">
                <a:solidFill>
                  <a:prstClr val="black"/>
                </a:solidFill>
              </a:rPr>
              <a:pPr eaLnBrk="1" hangingPunct="1"/>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84FF629-CBAF-4124-930C-27C78EF77DFD}" type="slidenum">
              <a:rPr lang="en-US">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Continue the discussion similar to that of Where we are Winning.</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EAFF84D-82C5-4BD0-A9C3-81EADCB409D4}" type="slidenum">
              <a:rPr lang="en-US">
                <a:solidFill>
                  <a:prstClr val="black"/>
                </a:solidFill>
              </a:rPr>
              <a:pPr>
                <a:def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Continue the discussion similar to that of Where we are Winning.</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8D845F-F7E5-40A4-83CB-8334BF5EB35F}" type="slidenum">
              <a:rPr lang="en-US">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Some trajectories do not give a clear indication of whether we are winning or losing.  None the less the data is a useful reference point about future change.</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374A9F-AE74-47D6-BAEE-413D3EA30E24}" type="slidenum">
              <a:rPr lang="en-US">
                <a:solidFill>
                  <a:prstClr val="black"/>
                </a:solidFill>
              </a:rPr>
              <a:pPr>
                <a:def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81AFAA-BDC8-452B-B3C4-184A2EF553A1}" type="slidenum">
              <a:rPr lang="en-US">
                <a:solidFill>
                  <a:prstClr val="black"/>
                </a:solidFill>
              </a:rPr>
              <a:pPr>
                <a:def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940DDC5-C360-4A8E-BB9A-97A14F49429B}" type="slidenum">
              <a:rPr lang="en-US">
                <a:solidFill>
                  <a:prstClr val="black"/>
                </a:solidFill>
              </a:rPr>
              <a:pPr>
                <a:def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55AD6E6-B476-4EFC-A19E-E0090D2474F6}"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Show this slide as an example of the outcome from the SOFI.  It is a composite index that combines the projections of 28 indicators to project the overall future.</a:t>
            </a:r>
          </a:p>
          <a:p>
            <a:pPr eaLnBrk="1" hangingPunct="1">
              <a:spcBef>
                <a:spcPct val="0"/>
              </a:spcBef>
            </a:pPr>
            <a:endParaRPr lang="en-US" dirty="0" smtClean="0"/>
          </a:p>
          <a:p>
            <a:pPr eaLnBrk="1" hangingPunct="1">
              <a:spcBef>
                <a:spcPct val="0"/>
              </a:spcBef>
            </a:pPr>
            <a:r>
              <a:rPr lang="en-US" dirty="0" smtClean="0"/>
              <a:t>The indexed is normalized to 1.0 for the current year.</a:t>
            </a:r>
          </a:p>
          <a:p>
            <a:pPr eaLnBrk="1" hangingPunct="1">
              <a:spcBef>
                <a:spcPct val="0"/>
              </a:spcBef>
            </a:pPr>
            <a:endParaRPr lang="en-US" dirty="0" smtClean="0"/>
          </a:p>
          <a:p>
            <a:pPr eaLnBrk="1" hangingPunct="1">
              <a:spcBef>
                <a:spcPct val="0"/>
              </a:spcBef>
            </a:pPr>
            <a:r>
              <a:rPr lang="en-US" dirty="0" smtClean="0"/>
              <a:t>Emphasize that, although this index is very complex and take a lot of time and money to create each year, it is very similar in concept to how we want the teams to project change with their projects – to identify the indicators for the main drivers of change, to gather past data, assess the patterns of trends and create statistic projections of future change.  Then combine these baseline projections into a projection for the main question and explore how disruptions to the trends might alter the projections.</a:t>
            </a:r>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C08F3C-D4D6-4104-B694-0BECE85B04ED}" type="slidenum">
              <a:rPr lang="en-US">
                <a:solidFill>
                  <a:prstClr val="black"/>
                </a:solidFill>
              </a:rPr>
              <a:pPr>
                <a:def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These are the 15 Global Challenges as identified by the experts working with the Millennium Project team.  Students will have read through one page summaries of each.  I did not go into them each in depth, but rather suggested that these challenges can serve as a great framing lens for business leaders.  Where there is a challenge, there is a need for a solution.  And often the company that can develop the solution can open new markets.</a:t>
            </a:r>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2B0F5CA-AEE9-48F3-9CA5-F8EEDC325B6F}" type="slidenum">
              <a:rPr lang="en-US">
                <a:solidFill>
                  <a:prstClr val="black"/>
                </a:solidFill>
              </a:rPr>
              <a:pPr>
                <a:defRPr/>
              </a:pPr>
              <a:t>19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Use this slide as a set up for the next slide – which asks whether it may be possible for innovation and human ingenuity to move technology from the numerator of this question (where increases result in additional impact) to the denominator (where increased use of technology can lessen impact)</a:t>
            </a:r>
          </a:p>
          <a:p>
            <a:endParaRPr lang="en-US" smtClean="0"/>
          </a:p>
          <a:p>
            <a:r>
              <a:rPr lang="en-US" smtClean="0"/>
              <a:t>Show the comparison of how impact has dramatically grown since the year 1900.</a:t>
            </a:r>
          </a:p>
        </p:txBody>
      </p:sp>
      <p:sp>
        <p:nvSpPr>
          <p:cNvPr id="58372" name="Slide Number Placeholder 3"/>
          <p:cNvSpPr>
            <a:spLocks noGrp="1"/>
          </p:cNvSpPr>
          <p:nvPr>
            <p:ph type="sldNum" sz="quarter" idx="5"/>
          </p:nvPr>
        </p:nvSpPr>
        <p:spPr/>
        <p:txBody>
          <a:bodyPr/>
          <a:lstStyle/>
          <a:p>
            <a:pPr>
              <a:defRPr/>
            </a:pPr>
            <a:fld id="{E39C3E89-CF7B-45DA-9AEE-FA92DA19AD35}" type="slidenum">
              <a:rPr lang="en-US">
                <a:solidFill>
                  <a:prstClr val="black"/>
                </a:solidFill>
              </a:rPr>
              <a:pPr>
                <a:defRPr/>
              </a:pPr>
              <a:t>21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Ask the students what is needed to answer this question.  Lead them to a path that is similar to the futures research path:  First put the topic in context.  Then define the indictors that can be used for assessment. Then gather evidence. Then synthesize the evidence into a useful assessment of the expected future.  </a:t>
            </a:r>
          </a:p>
          <a:p>
            <a:pPr eaLnBrk="1" hangingPunct="1">
              <a:spcBef>
                <a:spcPct val="0"/>
              </a:spcBef>
            </a:pPr>
            <a:endParaRPr lang="en-US" dirty="0" smtClean="0"/>
          </a:p>
          <a:p>
            <a:pPr eaLnBrk="1" hangingPunct="1">
              <a:spcBef>
                <a:spcPct val="0"/>
              </a:spcBef>
            </a:pPr>
            <a:r>
              <a:rPr lang="en-US" dirty="0" smtClean="0"/>
              <a:t>Next, transition the discussion to the SOF approach to the foresight challenge.</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7E73D7B-64E2-4052-AB4C-A88909C7E713}" type="slidenum">
              <a:rPr lang="en-US">
                <a:solidFill>
                  <a:prstClr val="black"/>
                </a:solidFill>
              </a:rPr>
              <a:pPr>
                <a:def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endParaRPr lang="en-US" sz="1400" dirty="0">
              <a:latin typeface="Arial" pitchFamily="34" charset="0"/>
              <a:cs typeface="Arial" pitchFamily="34" charset="0"/>
            </a:endParaRP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24F8121-CAD1-4F54-BC60-4EA60BB50074}"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BA22240-D6C0-49D9-A0F7-0BD193B315D1}" type="slidenum">
              <a:rPr lang="en-US">
                <a:solidFill>
                  <a:prstClr val="black"/>
                </a:solidFill>
              </a:rPr>
              <a:pPr>
                <a:def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031118E-395F-4166-AD12-68E9111D06D1}"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 through the various indicators and discuss the trajectory of the baseline (which is extrapolated from past data, using statistical methods) and how it coincides with or differs from the perspectives of the experts.  Ask the students to explain, for example, why the expectation for literacy rate is so much more optimistic that the statistical baseline projection.  The optimism is being driven by the expansion of access to technology.  Do the same assessment for other indicators as well.</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F16B07B-3D5A-41ED-8E20-6113A9837135}" type="slidenum">
              <a:rPr lang="en-US">
                <a:solidFill>
                  <a:prstClr val="black"/>
                </a:solidFill>
              </a:rPr>
              <a:pPr>
                <a:def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 through the various indicators and discuss the trajectory of the baseline (which is extrapolated from past data, using statistical methods) and how it coincides with or differs from the perspectives of the experts.  Ask the students to explain, for example, why the expectation for literacy rate is so much more optimistic that the statistical baseline projection.  The optimism is being driven by the expansion of access to technology.  Do the same assessment for other indicators as well.</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3A973D7-9365-43D3-9664-0A122D9A08D4}" type="slidenum">
              <a:rPr lang="en-US">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 through the various indicators and discuss the trajectory of the baseline (which is extrapolated from past data, using statistical methods) and how it coincides with or differs from the perspectives of the experts.  Ask the students to explain, for example, why the expectation for literacy rate is so much more optimistic that the statistical baseline projection.  The optimism is being driven by the expansion of access to technology.  Do the same assessment for other indicators as well.</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D7DD274-F66B-4726-BC4C-B796FFF8508D}" type="slidenum">
              <a:rPr lang="en-US">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 through the various indicators and discuss the trajectory of the baseline (which is extrapolated from past data, using statistical methods) and how it coincides with or differs from the perspectives of the experts.  Ask the students to explain, for example, why the expectation for literacy rate is so much more optimistic that the statistical baseline projection.  The optimism is being driven by the expansion of access to technology.  Do the same assessment for other indicators as well.</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78C38AB-60E2-4AC1-B1BF-91A1286E8E5D}" type="slidenum">
              <a:rPr lang="en-US">
                <a:solidFill>
                  <a:prstClr val="black"/>
                </a:solidFill>
              </a:rPr>
              <a:pPr>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8BD44B-B7B2-4B6A-80D1-D7162944DC3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7C7E32-5C71-47A9-9E26-C62B4022961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382892-22AF-4E6F-B664-27D6E446D47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r>
              <a:rPr lang="en-US" smtClean="0">
                <a:solidFill>
                  <a:prstClr val="black">
                    <a:tint val="75000"/>
                  </a:prstClr>
                </a:solidFill>
              </a:rPr>
              <a:t>8/26/2010</a:t>
            </a:r>
            <a:endParaRPr lang="en-US">
              <a:solidFill>
                <a:prstClr val="black">
                  <a:tint val="75000"/>
                </a:prstClr>
              </a:solidFill>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0DE7B046-29F6-4F17-9544-10F7384099A7}" type="slidenum">
              <a:rPr lang="en-US" smtClean="0">
                <a:solidFill>
                  <a:prstClr val="black">
                    <a:tint val="75000"/>
                  </a:prstClr>
                </a:solidFill>
              </a:rPr>
              <a:pPr>
                <a:defRPr/>
              </a:pPr>
              <a:t>‹#›</a:t>
            </a:fld>
            <a:endParaRPr lang="en-US">
              <a:solidFill>
                <a:prstClr val="black">
                  <a:tint val="75000"/>
                </a:prstClr>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07CED5-8110-48D5-96BF-797ABEB5B77A}"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CA7786E-30A6-4A2E-B393-E0F3550F1B7B}"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DE837C2-B622-4221-B6DC-BE09BBBB7775}" type="slidenum">
              <a:rPr lang="en-US" smtClean="0">
                <a:solidFill>
                  <a:prstClr val="black">
                    <a:tint val="75000"/>
                  </a:prstClr>
                </a:solidFill>
              </a:rPr>
              <a:pPr>
                <a:defRPr/>
              </a:pPr>
              <a:t>‹#›</a:t>
            </a:fld>
            <a:endParaRPr lang="en-US">
              <a:solidFill>
                <a:prstClr val="black">
                  <a:tint val="75000"/>
                </a:prstClr>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40A778B-BF53-4D7A-B3DC-BFBF50A99505}"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CB7DC67-42FF-4DB9-89B8-F9101E234559}"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B56E4EF-2951-4B56-99AF-CF18C71A6AA1}"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68BD879-F7AB-4617-9742-FE2CA629D88F}" type="slidenum">
              <a:rPr lang="en-US" smtClean="0">
                <a:solidFill>
                  <a:prstClr val="black">
                    <a:tint val="75000"/>
                  </a:prstClr>
                </a:solidFill>
              </a:rPr>
              <a:pPr>
                <a:defRPr/>
              </a:pPr>
              <a:t>‹#›</a:t>
            </a:fld>
            <a:endParaRPr lang="en-US">
              <a:solidFill>
                <a:prstClr val="black">
                  <a:tint val="75000"/>
                </a:prstClr>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solidFill>
                <a:prstClr val="black">
                  <a:tint val="75000"/>
                </a:prstClr>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85DB2A-CA76-4282-9258-30683325DF7C}"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B86C663-FAF0-4631-B365-25B21E194AD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9C50DB9-C274-4DAD-B15B-8EB32BD81045}"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1A3DFD9-B556-4BA6-87B1-C3E087B311EF}"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DE7B046-29F6-4F17-9544-10F7384099A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485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07CED5-8110-48D5-96BF-797ABEB5B77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9252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CA7786E-30A6-4A2E-B393-E0F3550F1B7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9119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DE837C2-B622-4221-B6DC-BE09BBBB777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5212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40A778B-BF53-4D7A-B3DC-BFBF50A9950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630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CB7DC67-42FF-4DB9-89B8-F9101E23455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833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B56E4EF-2951-4B56-99AF-CF18C71A6AA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384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37CCD1-941D-4835-81A6-0CA1E5D6EB7E}"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68BD879-F7AB-4617-9742-FE2CA629D88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8808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B86C663-FAF0-4631-B365-25B21E194AD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5955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9C50DB9-C274-4DAD-B15B-8EB32BD810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4270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black">
                    <a:tint val="75000"/>
                  </a:prstClr>
                </a:solidFill>
              </a:rPr>
              <a:t>8/26/2010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1A3DFD9-B556-4BA6-87B1-C3E087B311E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899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8BD44B-B7B2-4B6A-80D1-D7162944DC3A}" type="slidenum">
              <a:rPr lang="en-US" smtClean="0"/>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85DB2A-CA76-4282-9258-30683325DF7C}" type="slidenum">
              <a:rPr lang="en-US" smtClean="0"/>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37CCD1-941D-4835-81A6-0CA1E5D6EB7E}" type="slidenum">
              <a:rPr lang="en-US" smtClean="0"/>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876272-B2E0-499F-81C9-4173ED257078}" type="slidenum">
              <a:rPr lang="en-US" smtClean="0"/>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smtClean="0"/>
              <a:t>8/26/2010</a:t>
            </a: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3CB7A1-0AD6-4809-A04B-2F5DA53FF487}" type="slidenum">
              <a:rPr lang="en-US" smtClean="0"/>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8/26/2010</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DC6206-8AFB-452E-94BF-6AE280901D3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876272-B2E0-499F-81C9-4173ED257078}"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8/26/2010</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E964719-135C-4159-9564-A36EC479FBA1}" type="slidenum">
              <a:rPr lang="en-US" smtClean="0"/>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9EC7C3-23C1-45DA-B289-7FDDB2863295}"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r>
              <a:rPr lang="en-US" smtClean="0"/>
              <a:t>8/26/2010</a:t>
            </a:r>
            <a:endParaRPr lang="en-US"/>
          </a:p>
        </p:txBody>
      </p:sp>
      <p:sp>
        <p:nvSpPr>
          <p:cNvPr id="9" name="Slide Number Placeholder 8"/>
          <p:cNvSpPr>
            <a:spLocks noGrp="1"/>
          </p:cNvSpPr>
          <p:nvPr>
            <p:ph type="sldNum" sz="quarter" idx="11"/>
          </p:nvPr>
        </p:nvSpPr>
        <p:spPr/>
        <p:txBody>
          <a:bodyPr/>
          <a:lstStyle/>
          <a:p>
            <a:pPr>
              <a:defRPr/>
            </a:pPr>
            <a:fld id="{948FEA1D-CC25-40AA-8F3A-BC812EA5659E}"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7C7E32-5C71-47A9-9E26-C62B4022961D}" type="slidenum">
              <a:rPr lang="en-US" smtClean="0"/>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382892-22AF-4E6F-B664-27D6E446D477}" type="slidenum">
              <a:rPr lang="en-US" smtClean="0"/>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8BD44B-B7B2-4B6A-80D1-D7162944DC3A}"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85DB2A-CA76-4282-9258-30683325DF7C}" type="slidenum">
              <a:rPr lang="en-US" smtClean="0"/>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37CCD1-941D-4835-81A6-0CA1E5D6EB7E}"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876272-B2E0-499F-81C9-4173ED257078}" type="slidenum">
              <a:rPr lang="en-US" smtClean="0"/>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t>8/26/2010</a:t>
            </a: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3CB7A1-0AD6-4809-A04B-2F5DA53FF487}"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t>8/26/2010</a:t>
            </a: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3CB7A1-0AD6-4809-A04B-2F5DA53FF487}" type="slidenum">
              <a:rPr lang="en-US" smtClean="0"/>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8/26/2010</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DC6206-8AFB-452E-94BF-6AE280901D30}" type="slidenum">
              <a:rPr lang="en-US" smtClean="0"/>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8/26/2010</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E964719-135C-4159-9564-A36EC479FBA1}" type="slidenum">
              <a:rPr lang="en-US" smtClean="0"/>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9EC7C3-23C1-45DA-B289-7FDDB2863295}"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8FEA1D-CC25-40AA-8F3A-BC812EA5659E}" type="slidenum">
              <a:rPr lang="en-US" smtClean="0"/>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7C7E32-5C71-47A9-9E26-C62B4022961D}" type="slidenum">
              <a:rPr lang="en-US" smtClean="0"/>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382892-22AF-4E6F-B664-27D6E446D477}" type="slidenum">
              <a:rPr lang="en-US" smtClean="0"/>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defRPr/>
            </a:pPr>
            <a:r>
              <a:rPr lang="en-US" smtClean="0"/>
              <a:t>8/26/2010</a:t>
            </a:r>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E48BD44B-B7B2-4B6A-80D1-D7162944DC3A}" type="slidenum">
              <a:rPr lang="en-US" smtClean="0"/>
              <a:pPr>
                <a:defRPr/>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pPr>
              <a:defRPr/>
            </a:pP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r>
              <a:rPr lang="en-US" smtClean="0"/>
              <a:t>8/26/2010</a:t>
            </a: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885DB2A-CA76-4282-9258-30683325DF7C}" type="slidenum">
              <a:rPr lang="en-US" smtClean="0"/>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defRPr/>
            </a:pPr>
            <a:r>
              <a:rPr lang="en-US" smtClean="0"/>
              <a:t>8/26/2010</a:t>
            </a:r>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E037CCD1-941D-4835-81A6-0CA1E5D6EB7E}" type="slidenum">
              <a:rPr lang="en-US" smtClean="0"/>
              <a:pPr>
                <a:defRPr/>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r>
              <a:rPr lang="en-US" smtClean="0"/>
              <a:t>8/26/2010</a:t>
            </a: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pPr>
              <a:defRPr/>
            </a:pPr>
            <a:fld id="{0A876272-B2E0-499F-81C9-4173ED257078}" type="slidenum">
              <a:rPr lang="en-US" smtClean="0"/>
              <a:pPr>
                <a:defRPr/>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8/26/2010</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DC6206-8AFB-452E-94BF-6AE280901D30}" type="slidenum">
              <a:rPr lang="en-US" smtClean="0"/>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r>
              <a:rPr lang="en-US" smtClean="0"/>
              <a:t>8/26/2010</a:t>
            </a: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pPr>
              <a:defRPr/>
            </a:pPr>
            <a:fld id="{D93CB7A1-0AD6-4809-A04B-2F5DA53FF487}" type="slidenum">
              <a:rPr lang="en-US" smtClean="0"/>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r>
              <a:rPr lang="en-US" smtClean="0"/>
              <a:t>8/26/2010</a:t>
            </a: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BDDC6206-8AFB-452E-94BF-6AE280901D30}" type="slidenum">
              <a:rPr lang="en-US" smtClean="0"/>
              <a:pPr>
                <a:defRPr/>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r>
              <a:rPr lang="en-US" smtClean="0"/>
              <a:t>8/26/2010</a:t>
            </a: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6E964719-135C-4159-9564-A36EC479FBA1}" type="slidenum">
              <a:rPr lang="en-US" smtClean="0"/>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defRPr/>
            </a:pPr>
            <a:r>
              <a:rPr lang="en-US" smtClean="0"/>
              <a:t>8/26/2010</a:t>
            </a:r>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129EC7C3-23C1-45DA-B289-7FDDB2863295}" type="slidenum">
              <a:rPr lang="en-US" smtClean="0"/>
              <a:pPr>
                <a:defRPr/>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defRPr/>
            </a:pPr>
            <a:r>
              <a:rPr lang="en-US" smtClean="0"/>
              <a:t>8/26/2010</a:t>
            </a:r>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948FEA1D-CC25-40AA-8F3A-BC812EA5659E}" type="slidenum">
              <a:rPr lang="en-US" smtClean="0"/>
              <a:pPr>
                <a:defRPr/>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pPr>
              <a:defRPr/>
            </a:pP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r>
              <a:rPr lang="en-US" smtClean="0"/>
              <a:t>8/26/2010</a:t>
            </a: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727C7E32-5C71-47A9-9E26-C62B4022961D}" type="slidenum">
              <a:rPr lang="en-US" smtClean="0"/>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r>
              <a:rPr lang="en-US" smtClean="0"/>
              <a:t>8/26/2010</a:t>
            </a: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B382892-22AF-4E6F-B664-27D6E446D477}" type="slidenum">
              <a:rPr lang="en-US" smtClean="0"/>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r>
              <a:rPr lang="en-US" smtClean="0"/>
              <a:t>8/26/2010</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48BD44B-B7B2-4B6A-80D1-D7162944DC3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F885DB2A-CA76-4282-9258-30683325DF7C}"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r>
              <a:rPr lang="en-US" smtClean="0"/>
              <a:t>8/26/2010</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E037CCD1-941D-4835-81A6-0CA1E5D6EB7E}"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8/26/2010</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E964719-135C-4159-9564-A36EC479FBA1}" type="slidenum">
              <a:rPr lang="en-US" smtClean="0"/>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r>
              <a:rPr lang="en-US" smtClean="0"/>
              <a:t>8/26/2010</a:t>
            </a:r>
            <a:endParaRPr lang="en-US"/>
          </a:p>
        </p:txBody>
      </p:sp>
      <p:sp>
        <p:nvSpPr>
          <p:cNvPr id="10" name="Slide Number Placeholder 9"/>
          <p:cNvSpPr>
            <a:spLocks noGrp="1"/>
          </p:cNvSpPr>
          <p:nvPr>
            <p:ph type="sldNum" sz="quarter" idx="16"/>
          </p:nvPr>
        </p:nvSpPr>
        <p:spPr/>
        <p:txBody>
          <a:bodyPr rtlCol="0"/>
          <a:lstStyle/>
          <a:p>
            <a:pPr>
              <a:defRPr/>
            </a:pPr>
            <a:fld id="{0A876272-B2E0-499F-81C9-4173ED257078}"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r>
              <a:rPr lang="en-US" smtClean="0"/>
              <a:t>8/26/2010</a:t>
            </a:r>
            <a:endParaRPr lang="en-US"/>
          </a:p>
        </p:txBody>
      </p:sp>
      <p:sp>
        <p:nvSpPr>
          <p:cNvPr id="12" name="Slide Number Placeholder 11"/>
          <p:cNvSpPr>
            <a:spLocks noGrp="1"/>
          </p:cNvSpPr>
          <p:nvPr>
            <p:ph type="sldNum" sz="quarter" idx="16"/>
          </p:nvPr>
        </p:nvSpPr>
        <p:spPr/>
        <p:txBody>
          <a:bodyPr rtlCol="0"/>
          <a:lstStyle/>
          <a:p>
            <a:pPr>
              <a:defRPr/>
            </a:pPr>
            <a:fld id="{D93CB7A1-0AD6-4809-A04B-2F5DA53FF487}"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r>
              <a:rPr lang="en-US" smtClean="0"/>
              <a:t>8/26/2010</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BDDC6206-8AFB-452E-94BF-6AE280901D30}" type="slidenum">
              <a:rPr lang="en-US" smtClean="0"/>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8/26/2010</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6E964719-135C-4159-9564-A36EC479FBA1}" type="slidenum">
              <a:rPr lang="en-US" smtClean="0"/>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129EC7C3-23C1-45DA-B289-7FDDB2863295}"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r>
              <a:rPr lang="en-US" smtClean="0"/>
              <a:t>8/26/2010</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948FEA1D-CC25-40AA-8F3A-BC812EA5659E}"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8/26/2010</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7C7E32-5C71-47A9-9E26-C62B4022961D}" type="slidenum">
              <a:rPr lang="en-US" smtClean="0"/>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r>
              <a:rPr lang="en-US" smtClean="0"/>
              <a:t>8/26/2010</a:t>
            </a: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CB382892-22AF-4E6F-B664-27D6E446D47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129EC7C3-23C1-45DA-B289-7FDDB286329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8/26/2010</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8FEA1D-CC25-40AA-8F3A-BC812EA5659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defRPr/>
            </a:pPr>
            <a:r>
              <a:rPr lang="en-US" smtClean="0"/>
              <a:t>8/26/2010</a:t>
            </a:r>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9BDA428A-7A9C-4E77-9311-BCF94813D12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r>
              <a:rPr lang="en-US" smtClean="0"/>
              <a:t>8/26/2010</a:t>
            </a:r>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9BDA428A-7A9C-4E77-9311-BCF94813D12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8/26/2010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BDA428A-7A9C-4E77-9311-BCF94813D12F}" type="slidenum">
              <a:rPr lang="en-US" smtClean="0"/>
              <a:pPr>
                <a:defRPr/>
              </a:pPr>
              <a:t>‹#›</a:t>
            </a:fld>
            <a:endParaRPr lang="en-US"/>
          </a:p>
        </p:txBody>
      </p:sp>
    </p:spTree>
    <p:extLst>
      <p:ext uri="{BB962C8B-B14F-4D97-AF65-F5344CB8AC3E}">
        <p14:creationId xmlns:p14="http://schemas.microsoft.com/office/powerpoint/2010/main" val="157676031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9BDA428A-7A9C-4E77-9311-BCF94813D12F}"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r>
              <a:rPr lang="en-US" smtClean="0"/>
              <a:t>8/26/2010</a:t>
            </a:r>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r>
              <a:rPr lang="en-US" smtClean="0"/>
              <a:t>8/26/2010</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9BDA428A-7A9C-4E77-9311-BCF94813D12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r>
              <a:rPr lang="en-US" smtClean="0"/>
              <a:t>8/26/2010</a:t>
            </a:r>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9BDA428A-7A9C-4E77-9311-BCF94813D12F}" type="slidenum">
              <a:rPr lang="en-US" smtClean="0"/>
              <a:pPr>
                <a:defRPr/>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sldNum="0"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en-US" smtClean="0"/>
              <a:t>8/26/2010</a:t>
            </a: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9BDA428A-7A9C-4E77-9311-BCF94813D12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7.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5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57.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jbkSRLYSojo" TargetMode="External"/><Relationship Id="rId2" Type="http://schemas.openxmlformats.org/officeDocument/2006/relationships/image" Target="../media/image42.pn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57.xml"/><Relationship Id="rId5" Type="http://schemas.openxmlformats.org/officeDocument/2006/relationships/hyperlink" Target="http://www.millennium-project.org/millennium/challenges.html"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youtube.com/watch?v=snPdEl0Duoo&amp;feature=related" TargetMode="Externa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6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57.xml"/><Relationship Id="rId6" Type="http://schemas.openxmlformats.org/officeDocument/2006/relationships/image" Target="../media/image52.jpe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hyperlink" Target="http://www.millennium-project.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4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7.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381000"/>
            <a:ext cx="8686800" cy="1252728"/>
          </a:xfrm>
        </p:spPr>
        <p:txBody>
          <a:bodyPr/>
          <a:lstStyle/>
          <a:p>
            <a:pPr eaLnBrk="1" hangingPunct="1">
              <a:defRPr/>
            </a:pPr>
            <a:r>
              <a:rPr lang="en-US" sz="3600" b="0" dirty="0" smtClean="0">
                <a:solidFill>
                  <a:srgbClr val="0070C0"/>
                </a:solidFill>
              </a:rPr>
              <a:t>A wisdom approach to problem solving</a:t>
            </a:r>
            <a:r>
              <a:rPr lang="en-US" sz="3600" b="0" dirty="0" smtClean="0">
                <a:solidFill>
                  <a:srgbClr val="0070C0"/>
                </a:solidFill>
              </a:rPr>
              <a:t/>
            </a:r>
            <a:br>
              <a:rPr lang="en-US" sz="3600" b="0" dirty="0" smtClean="0">
                <a:solidFill>
                  <a:srgbClr val="0070C0"/>
                </a:solidFill>
              </a:rPr>
            </a:br>
            <a:endParaRPr lang="en-US" sz="3600" b="0" dirty="0" smtClean="0">
              <a:solidFill>
                <a:srgbClr val="0070C0"/>
              </a:solidFill>
            </a:endParaRPr>
          </a:p>
        </p:txBody>
      </p:sp>
      <p:sp>
        <p:nvSpPr>
          <p:cNvPr id="3" name="Footer Placeholder 2"/>
          <p:cNvSpPr>
            <a:spLocks noGrp="1"/>
          </p:cNvSpPr>
          <p:nvPr>
            <p:ph type="ftr" sz="quarter" idx="11"/>
          </p:nvPr>
        </p:nvSpPr>
        <p:spPr/>
        <p:txBody>
          <a:bodyPr/>
          <a:lstStyle/>
          <a:p>
            <a:pPr>
              <a:defRPr/>
            </a:pPr>
            <a:endParaRPr lang="en-US"/>
          </a:p>
        </p:txBody>
      </p:sp>
      <p:pic>
        <p:nvPicPr>
          <p:cNvPr id="18436" name="Picture 6" descr="foresightpyramid-A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752600"/>
            <a:ext cx="5465763"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502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28676" name="TextBox 8"/>
          <p:cNvSpPr txBox="1">
            <a:spLocks noChangeArrowheads="1"/>
          </p:cNvSpPr>
          <p:nvPr/>
        </p:nvSpPr>
        <p:spPr bwMode="auto">
          <a:xfrm>
            <a:off x="53340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8" name="Content Placeholder 7"/>
          <p:cNvSpPr txBox="1">
            <a:spLocks/>
          </p:cNvSpPr>
          <p:nvPr/>
        </p:nvSpPr>
        <p:spPr bwMode="auto">
          <a:xfrm>
            <a:off x="4876800" y="1600200"/>
            <a:ext cx="4191000" cy="32004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smtClean="0">
                <a:solidFill>
                  <a:srgbClr val="4F81BD">
                    <a:satMod val="150000"/>
                  </a:srgbClr>
                </a:solidFill>
                <a:cs typeface="Arial" pitchFamily="34" charset="0"/>
              </a:rPr>
              <a:t>Poor Trajectory</a:t>
            </a:r>
            <a:endParaRPr lang="en-US" sz="3200" i="1" dirty="0">
              <a:solidFill>
                <a:prstClr val="black"/>
              </a:solidFill>
              <a:cs typeface="Arial" pitchFamily="34" charset="0"/>
            </a:endParaRPr>
          </a:p>
          <a:p>
            <a:pPr marL="3429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Total debt </a:t>
            </a:r>
          </a:p>
          <a:p>
            <a:pPr marL="3429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Unemployment </a:t>
            </a:r>
          </a:p>
          <a:p>
            <a:pPr marL="3429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Income inequality</a:t>
            </a:r>
          </a:p>
          <a:p>
            <a:pPr marL="3429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Ecological footprint / </a:t>
            </a:r>
            <a:r>
              <a:rPr lang="en-US" sz="2000" i="1" dirty="0" err="1">
                <a:solidFill>
                  <a:prstClr val="black"/>
                </a:solidFill>
                <a:cs typeface="Arial" pitchFamily="34" charset="0"/>
              </a:rPr>
              <a:t>biocapacity</a:t>
            </a:r>
            <a:r>
              <a:rPr lang="en-US" sz="2000" i="1" dirty="0">
                <a:solidFill>
                  <a:prstClr val="black"/>
                </a:solidFill>
                <a:cs typeface="Arial" pitchFamily="34" charset="0"/>
              </a:rPr>
              <a:t> ratio</a:t>
            </a:r>
          </a:p>
          <a:p>
            <a:pPr marL="3429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GHG emissions</a:t>
            </a:r>
          </a:p>
          <a:p>
            <a:pPr marL="3429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Terrorist attacks victims/1000</a:t>
            </a:r>
          </a:p>
          <a:p>
            <a:pPr marL="3429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Voter turnout</a:t>
            </a:r>
          </a:p>
        </p:txBody>
      </p:sp>
      <p:pic>
        <p:nvPicPr>
          <p:cNvPr id="24589" name="Chart 3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4336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Chart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24336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Chart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25" y="24336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Chart 2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 y="24336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Chart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225" y="24336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Chart 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925" y="24336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Chart 3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 y="24336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11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4589"/>
                                        </p:tgtEl>
                                        <p:attrNameLst>
                                          <p:attrName>style.visibility</p:attrName>
                                        </p:attrNameLst>
                                      </p:cBhvr>
                                      <p:to>
                                        <p:strVal val="visible"/>
                                      </p:to>
                                    </p:set>
                                    <p:animEffect transition="in" filter="wipe(left)">
                                      <p:cBhvr>
                                        <p:cTn id="16" dur="500"/>
                                        <p:tgtEl>
                                          <p:spTgt spid="24589"/>
                                        </p:tgtEl>
                                      </p:cBhvr>
                                    </p:animEffect>
                                  </p:childTnLst>
                                  <p:subTnLst>
                                    <p:set>
                                      <p:cBhvr override="childStyle">
                                        <p:cTn dur="1" fill="hold" display="0" masterRel="nextClick" afterEffect="1"/>
                                        <p:tgtEl>
                                          <p:spTgt spid="24589"/>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wipe(left)">
                                      <p:cBhvr>
                                        <p:cTn id="21" dur="500"/>
                                        <p:tgtEl>
                                          <p:spTgt spid="18">
                                            <p:txEl>
                                              <p:pRg st="2" end="2"/>
                                            </p:txEl>
                                          </p:spTgt>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24590"/>
                                        </p:tgtEl>
                                        <p:attrNameLst>
                                          <p:attrName>style.visibility</p:attrName>
                                        </p:attrNameLst>
                                      </p:cBhvr>
                                      <p:to>
                                        <p:strVal val="visible"/>
                                      </p:to>
                                    </p:set>
                                    <p:animEffect transition="in" filter="wipe(left)">
                                      <p:cBhvr>
                                        <p:cTn id="25" dur="500"/>
                                        <p:tgtEl>
                                          <p:spTgt spid="24590"/>
                                        </p:tgtEl>
                                      </p:cBhvr>
                                    </p:animEffect>
                                  </p:childTnLst>
                                  <p:subTnLst>
                                    <p:set>
                                      <p:cBhvr override="childStyle">
                                        <p:cTn dur="1" fill="hold" display="0" masterRel="nextClick" afterEffect="1"/>
                                        <p:tgtEl>
                                          <p:spTgt spid="24590"/>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xEl>
                                              <p:pRg st="3" end="3"/>
                                            </p:txEl>
                                          </p:spTgt>
                                        </p:tgtEl>
                                        <p:attrNameLst>
                                          <p:attrName>style.visibility</p:attrName>
                                        </p:attrNameLst>
                                      </p:cBhvr>
                                      <p:to>
                                        <p:strVal val="visible"/>
                                      </p:to>
                                    </p:set>
                                    <p:animEffect transition="in" filter="wipe(left)">
                                      <p:cBhvr>
                                        <p:cTn id="30" dur="500"/>
                                        <p:tgtEl>
                                          <p:spTgt spid="18">
                                            <p:txEl>
                                              <p:pRg st="3" end="3"/>
                                            </p:txEl>
                                          </p:spTgt>
                                        </p:tgtEl>
                                      </p:cBhvr>
                                    </p:animEffect>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24591"/>
                                        </p:tgtEl>
                                        <p:attrNameLst>
                                          <p:attrName>style.visibility</p:attrName>
                                        </p:attrNameLst>
                                      </p:cBhvr>
                                      <p:to>
                                        <p:strVal val="visible"/>
                                      </p:to>
                                    </p:set>
                                    <p:animEffect transition="in" filter="wipe(left)">
                                      <p:cBhvr>
                                        <p:cTn id="34" dur="500"/>
                                        <p:tgtEl>
                                          <p:spTgt spid="24591"/>
                                        </p:tgtEl>
                                      </p:cBhvr>
                                    </p:animEffect>
                                  </p:childTnLst>
                                  <p:subTnLst>
                                    <p:set>
                                      <p:cBhvr override="childStyle">
                                        <p:cTn dur="1" fill="hold" display="0" masterRel="nextClick" afterEffect="1"/>
                                        <p:tgtEl>
                                          <p:spTgt spid="24591"/>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xEl>
                                              <p:pRg st="4" end="4"/>
                                            </p:txEl>
                                          </p:spTgt>
                                        </p:tgtEl>
                                        <p:attrNameLst>
                                          <p:attrName>style.visibility</p:attrName>
                                        </p:attrNameLst>
                                      </p:cBhvr>
                                      <p:to>
                                        <p:strVal val="visible"/>
                                      </p:to>
                                    </p:set>
                                    <p:animEffect transition="in" filter="wipe(left)">
                                      <p:cBhvr>
                                        <p:cTn id="39" dur="500"/>
                                        <p:tgtEl>
                                          <p:spTgt spid="18">
                                            <p:txEl>
                                              <p:pRg st="4" end="4"/>
                                            </p:txEl>
                                          </p:spTgt>
                                        </p:tgtEl>
                                      </p:cBhvr>
                                    </p:animEffect>
                                  </p:childTnLst>
                                </p:cTn>
                              </p:par>
                            </p:childTnLst>
                          </p:cTn>
                        </p:par>
                        <p:par>
                          <p:cTn id="40" fill="hold" nodeType="afterGroup">
                            <p:stCondLst>
                              <p:cond delay="500"/>
                            </p:stCondLst>
                            <p:childTnLst>
                              <p:par>
                                <p:cTn id="41" presetID="22" presetClass="entr" presetSubtype="8" fill="hold" nodeType="afterEffect">
                                  <p:stCondLst>
                                    <p:cond delay="0"/>
                                  </p:stCondLst>
                                  <p:childTnLst>
                                    <p:set>
                                      <p:cBhvr>
                                        <p:cTn id="42" dur="1" fill="hold">
                                          <p:stCondLst>
                                            <p:cond delay="0"/>
                                          </p:stCondLst>
                                        </p:cTn>
                                        <p:tgtEl>
                                          <p:spTgt spid="24592"/>
                                        </p:tgtEl>
                                        <p:attrNameLst>
                                          <p:attrName>style.visibility</p:attrName>
                                        </p:attrNameLst>
                                      </p:cBhvr>
                                      <p:to>
                                        <p:strVal val="visible"/>
                                      </p:to>
                                    </p:set>
                                    <p:animEffect transition="in" filter="wipe(left)">
                                      <p:cBhvr>
                                        <p:cTn id="43" dur="500"/>
                                        <p:tgtEl>
                                          <p:spTgt spid="24592"/>
                                        </p:tgtEl>
                                      </p:cBhvr>
                                    </p:animEffect>
                                  </p:childTnLst>
                                  <p:subTnLst>
                                    <p:set>
                                      <p:cBhvr override="childStyle">
                                        <p:cTn dur="1" fill="hold" display="0" masterRel="nextClick" afterEffect="1"/>
                                        <p:tgtEl>
                                          <p:spTgt spid="24592"/>
                                        </p:tgtEl>
                                        <p:attrNameLst>
                                          <p:attrName>style.visibility</p:attrName>
                                        </p:attrNameLst>
                                      </p:cBhvr>
                                      <p:to>
                                        <p:strVal val="hidden"/>
                                      </p:to>
                                    </p:set>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
                                            <p:txEl>
                                              <p:pRg st="5" end="5"/>
                                            </p:txEl>
                                          </p:spTgt>
                                        </p:tgtEl>
                                        <p:attrNameLst>
                                          <p:attrName>style.visibility</p:attrName>
                                        </p:attrNameLst>
                                      </p:cBhvr>
                                      <p:to>
                                        <p:strVal val="visible"/>
                                      </p:to>
                                    </p:set>
                                    <p:animEffect transition="in" filter="wipe(left)">
                                      <p:cBhvr>
                                        <p:cTn id="48" dur="500"/>
                                        <p:tgtEl>
                                          <p:spTgt spid="18">
                                            <p:txEl>
                                              <p:pRg st="5" end="5"/>
                                            </p:txEl>
                                          </p:spTgt>
                                        </p:tgtEl>
                                      </p:cBhvr>
                                    </p:animEffect>
                                  </p:childTnLst>
                                </p:cTn>
                              </p:par>
                            </p:childTnLst>
                          </p:cTn>
                        </p:par>
                        <p:par>
                          <p:cTn id="49" fill="hold" nodeType="afterGroup">
                            <p:stCondLst>
                              <p:cond delay="500"/>
                            </p:stCondLst>
                            <p:childTnLst>
                              <p:par>
                                <p:cTn id="50" presetID="22" presetClass="entr" presetSubtype="8" fill="hold" nodeType="afterEffect">
                                  <p:stCondLst>
                                    <p:cond delay="0"/>
                                  </p:stCondLst>
                                  <p:childTnLst>
                                    <p:set>
                                      <p:cBhvr>
                                        <p:cTn id="51" dur="1" fill="hold">
                                          <p:stCondLst>
                                            <p:cond delay="0"/>
                                          </p:stCondLst>
                                        </p:cTn>
                                        <p:tgtEl>
                                          <p:spTgt spid="24593"/>
                                        </p:tgtEl>
                                        <p:attrNameLst>
                                          <p:attrName>style.visibility</p:attrName>
                                        </p:attrNameLst>
                                      </p:cBhvr>
                                      <p:to>
                                        <p:strVal val="visible"/>
                                      </p:to>
                                    </p:set>
                                    <p:animEffect transition="in" filter="wipe(left)">
                                      <p:cBhvr>
                                        <p:cTn id="52" dur="500"/>
                                        <p:tgtEl>
                                          <p:spTgt spid="24593"/>
                                        </p:tgtEl>
                                      </p:cBhvr>
                                    </p:animEffect>
                                  </p:childTnLst>
                                  <p:subTnLst>
                                    <p:set>
                                      <p:cBhvr override="childStyle">
                                        <p:cTn dur="1" fill="hold" display="0" masterRel="nextClick" afterEffect="1"/>
                                        <p:tgtEl>
                                          <p:spTgt spid="24593"/>
                                        </p:tgtEl>
                                        <p:attrNameLst>
                                          <p:attrName>style.visibility</p:attrName>
                                        </p:attrNameLst>
                                      </p:cBhvr>
                                      <p:to>
                                        <p:strVal val="hidden"/>
                                      </p:to>
                                    </p:set>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xEl>
                                              <p:pRg st="6" end="6"/>
                                            </p:txEl>
                                          </p:spTgt>
                                        </p:tgtEl>
                                        <p:attrNameLst>
                                          <p:attrName>style.visibility</p:attrName>
                                        </p:attrNameLst>
                                      </p:cBhvr>
                                      <p:to>
                                        <p:strVal val="visible"/>
                                      </p:to>
                                    </p:set>
                                    <p:animEffect transition="in" filter="wipe(left)">
                                      <p:cBhvr>
                                        <p:cTn id="57" dur="500"/>
                                        <p:tgtEl>
                                          <p:spTgt spid="18">
                                            <p:txEl>
                                              <p:pRg st="6" end="6"/>
                                            </p:txEl>
                                          </p:spTgt>
                                        </p:tgtEl>
                                      </p:cBhvr>
                                    </p:animEffect>
                                  </p:childTnLst>
                                </p:cTn>
                              </p:par>
                            </p:childTnLst>
                          </p:cTn>
                        </p:par>
                        <p:par>
                          <p:cTn id="58" fill="hold" nodeType="afterGroup">
                            <p:stCondLst>
                              <p:cond delay="500"/>
                            </p:stCondLst>
                            <p:childTnLst>
                              <p:par>
                                <p:cTn id="59" presetID="22" presetClass="entr" presetSubtype="8" fill="hold" nodeType="afterEffect">
                                  <p:stCondLst>
                                    <p:cond delay="0"/>
                                  </p:stCondLst>
                                  <p:childTnLst>
                                    <p:set>
                                      <p:cBhvr>
                                        <p:cTn id="60" dur="1" fill="hold">
                                          <p:stCondLst>
                                            <p:cond delay="0"/>
                                          </p:stCondLst>
                                        </p:cTn>
                                        <p:tgtEl>
                                          <p:spTgt spid="24594"/>
                                        </p:tgtEl>
                                        <p:attrNameLst>
                                          <p:attrName>style.visibility</p:attrName>
                                        </p:attrNameLst>
                                      </p:cBhvr>
                                      <p:to>
                                        <p:strVal val="visible"/>
                                      </p:to>
                                    </p:set>
                                    <p:animEffect transition="in" filter="wipe(left)">
                                      <p:cBhvr>
                                        <p:cTn id="61" dur="500"/>
                                        <p:tgtEl>
                                          <p:spTgt spid="24594"/>
                                        </p:tgtEl>
                                      </p:cBhvr>
                                    </p:animEffect>
                                  </p:childTnLst>
                                  <p:subTnLst>
                                    <p:set>
                                      <p:cBhvr override="childStyle">
                                        <p:cTn dur="1" fill="hold" display="0" masterRel="nextClick" afterEffect="1"/>
                                        <p:tgtEl>
                                          <p:spTgt spid="24594"/>
                                        </p:tgtEl>
                                        <p:attrNameLst>
                                          <p:attrName>style.visibility</p:attrName>
                                        </p:attrNameLst>
                                      </p:cBhvr>
                                      <p:to>
                                        <p:strVal val="hidden"/>
                                      </p:to>
                                    </p:set>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8">
                                            <p:txEl>
                                              <p:pRg st="7" end="7"/>
                                            </p:txEl>
                                          </p:spTgt>
                                        </p:tgtEl>
                                        <p:attrNameLst>
                                          <p:attrName>style.visibility</p:attrName>
                                        </p:attrNameLst>
                                      </p:cBhvr>
                                      <p:to>
                                        <p:strVal val="visible"/>
                                      </p:to>
                                    </p:set>
                                    <p:animEffect transition="in" filter="wipe(left)">
                                      <p:cBhvr>
                                        <p:cTn id="66" dur="500"/>
                                        <p:tgtEl>
                                          <p:spTgt spid="18">
                                            <p:txEl>
                                              <p:pRg st="7" end="7"/>
                                            </p:txEl>
                                          </p:spTgt>
                                        </p:tgtEl>
                                      </p:cBhvr>
                                    </p:animEffect>
                                  </p:childTnLst>
                                </p:cTn>
                              </p:par>
                            </p:childTnLst>
                          </p:cTn>
                        </p:par>
                        <p:par>
                          <p:cTn id="67" fill="hold" nodeType="afterGroup">
                            <p:stCondLst>
                              <p:cond delay="500"/>
                            </p:stCondLst>
                            <p:childTnLst>
                              <p:par>
                                <p:cTn id="68" presetID="22" presetClass="entr" presetSubtype="8" fill="hold" nodeType="afterEffect">
                                  <p:stCondLst>
                                    <p:cond delay="0"/>
                                  </p:stCondLst>
                                  <p:childTnLst>
                                    <p:set>
                                      <p:cBhvr>
                                        <p:cTn id="69" dur="1" fill="hold">
                                          <p:stCondLst>
                                            <p:cond delay="0"/>
                                          </p:stCondLst>
                                        </p:cTn>
                                        <p:tgtEl>
                                          <p:spTgt spid="24595"/>
                                        </p:tgtEl>
                                        <p:attrNameLst>
                                          <p:attrName>style.visibility</p:attrName>
                                        </p:attrNameLst>
                                      </p:cBhvr>
                                      <p:to>
                                        <p:strVal val="visible"/>
                                      </p:to>
                                    </p:set>
                                    <p:animEffect transition="in" filter="wipe(left)">
                                      <p:cBhvr>
                                        <p:cTn id="70" dur="500"/>
                                        <p:tgtEl>
                                          <p:spTgt spid="24595"/>
                                        </p:tgtEl>
                                      </p:cBhvr>
                                    </p:animEffect>
                                  </p:childTnLst>
                                  <p:subTnLst>
                                    <p:set>
                                      <p:cBhvr override="childStyle">
                                        <p:cTn dur="1" fill="hold" display="0" masterRel="nextClick" afterEffect="1"/>
                                        <p:tgtEl>
                                          <p:spTgt spid="2459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29700" name="TextBox 8"/>
          <p:cNvSpPr txBox="1">
            <a:spLocks noChangeArrowheads="1"/>
          </p:cNvSpPr>
          <p:nvPr/>
        </p:nvSpPr>
        <p:spPr bwMode="auto">
          <a:xfrm>
            <a:off x="53340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8" name="Content Placeholder 7"/>
          <p:cNvSpPr txBox="1">
            <a:spLocks/>
          </p:cNvSpPr>
          <p:nvPr/>
        </p:nvSpPr>
        <p:spPr bwMode="auto">
          <a:xfrm>
            <a:off x="533400" y="1447800"/>
            <a:ext cx="4191000" cy="6858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a:solidFill>
                  <a:srgbClr val="4F81BD">
                    <a:satMod val="150000"/>
                  </a:srgbClr>
                </a:solidFill>
                <a:cs typeface="Arial" pitchFamily="34" charset="0"/>
              </a:rPr>
              <a:t>Where we are losing</a:t>
            </a:r>
            <a:endParaRPr lang="en-US" sz="3200" i="1" dirty="0">
              <a:solidFill>
                <a:prstClr val="black"/>
              </a:solidFill>
              <a:cs typeface="Arial" pitchFamily="34" charset="0"/>
            </a:endParaRPr>
          </a:p>
        </p:txBody>
      </p:sp>
      <p:pic>
        <p:nvPicPr>
          <p:cNvPr id="29703" name="Chart 3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37385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Chart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438" y="2133600"/>
            <a:ext cx="38401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Chart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91000"/>
            <a:ext cx="37385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Chart 2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0438" y="4191000"/>
            <a:ext cx="3840162"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 y="6410325"/>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27221269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30724" name="TextBox 8"/>
          <p:cNvSpPr txBox="1">
            <a:spLocks noChangeArrowheads="1"/>
          </p:cNvSpPr>
          <p:nvPr/>
        </p:nvSpPr>
        <p:spPr bwMode="auto">
          <a:xfrm>
            <a:off x="53340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8" name="Content Placeholder 7"/>
          <p:cNvSpPr txBox="1">
            <a:spLocks/>
          </p:cNvSpPr>
          <p:nvPr/>
        </p:nvSpPr>
        <p:spPr bwMode="auto">
          <a:xfrm>
            <a:off x="228600" y="1524000"/>
            <a:ext cx="4191000" cy="6096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a:solidFill>
                  <a:srgbClr val="4F81BD">
                    <a:satMod val="150000"/>
                  </a:srgbClr>
                </a:solidFill>
                <a:cs typeface="Arial" pitchFamily="34" charset="0"/>
              </a:rPr>
              <a:t>Where we are losing</a:t>
            </a:r>
            <a:endParaRPr lang="en-US" sz="3200" i="1" dirty="0">
              <a:solidFill>
                <a:prstClr val="black"/>
              </a:solidFill>
              <a:cs typeface="Arial" pitchFamily="34" charset="0"/>
            </a:endParaRPr>
          </a:p>
        </p:txBody>
      </p:sp>
      <p:pic>
        <p:nvPicPr>
          <p:cNvPr id="30727" name="Chart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2247900"/>
            <a:ext cx="32924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Chart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86000"/>
            <a:ext cx="36814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Chart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343400"/>
            <a:ext cx="352107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 y="6400800"/>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37940915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31748" name="TextBox 8"/>
          <p:cNvSpPr txBox="1">
            <a:spLocks noChangeArrowheads="1"/>
          </p:cNvSpPr>
          <p:nvPr/>
        </p:nvSpPr>
        <p:spPr bwMode="auto">
          <a:xfrm>
            <a:off x="5486400" y="62484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0" name="Content Placeholder 7"/>
          <p:cNvSpPr txBox="1">
            <a:spLocks/>
          </p:cNvSpPr>
          <p:nvPr/>
        </p:nvSpPr>
        <p:spPr bwMode="auto">
          <a:xfrm>
            <a:off x="4254500" y="2133600"/>
            <a:ext cx="4876800" cy="26670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2800" u="sng" dirty="0" smtClean="0">
                <a:solidFill>
                  <a:srgbClr val="4F81BD">
                    <a:satMod val="150000"/>
                  </a:srgbClr>
                </a:solidFill>
                <a:cs typeface="Arial" pitchFamily="34" charset="0"/>
              </a:rPr>
              <a:t>Apparently Flat Trajectories</a:t>
            </a:r>
            <a:endParaRPr lang="en-US" sz="2800" i="1" dirty="0">
              <a:solidFill>
                <a:prstClr val="black"/>
              </a:solidFill>
              <a:cs typeface="Arial" pitchFamily="34" charset="0"/>
            </a:endParaRPr>
          </a:p>
          <a:p>
            <a:pPr marL="8001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Corruption</a:t>
            </a:r>
          </a:p>
          <a:p>
            <a:pPr marL="8001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Freedom rights</a:t>
            </a:r>
          </a:p>
          <a:p>
            <a:pPr marL="8001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Electricity from renewables</a:t>
            </a:r>
          </a:p>
          <a:p>
            <a:pPr marL="8001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Forest lands</a:t>
            </a:r>
          </a:p>
          <a:p>
            <a:pPr marL="8001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R&amp;D expenditures </a:t>
            </a:r>
          </a:p>
          <a:p>
            <a:pPr marL="800100" indent="-342900" fontAlgn="base">
              <a:spcBef>
                <a:spcPct val="0"/>
              </a:spcBef>
              <a:spcAft>
                <a:spcPct val="0"/>
              </a:spcAft>
              <a:buClr>
                <a:srgbClr val="0070C0"/>
              </a:buClr>
              <a:buFont typeface="Wingdings" pitchFamily="2" charset="2"/>
              <a:buChar char="§"/>
              <a:defRPr/>
            </a:pPr>
            <a:r>
              <a:rPr lang="en-US" sz="2000" i="1" dirty="0">
                <a:solidFill>
                  <a:prstClr val="black"/>
                </a:solidFill>
                <a:cs typeface="Arial" pitchFamily="34" charset="0"/>
              </a:rPr>
              <a:t>Physicians</a:t>
            </a:r>
          </a:p>
        </p:txBody>
      </p:sp>
      <p:pic>
        <p:nvPicPr>
          <p:cNvPr id="27659" name="Chart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4325"/>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Chart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4325"/>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Chart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54325"/>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Chart 3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54325"/>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Chart 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854325"/>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Chart 3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8575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082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7659"/>
                                        </p:tgtEl>
                                        <p:attrNameLst>
                                          <p:attrName>style.visibility</p:attrName>
                                        </p:attrNameLst>
                                      </p:cBhvr>
                                      <p:to>
                                        <p:strVal val="visible"/>
                                      </p:to>
                                    </p:set>
                                    <p:animEffect transition="in" filter="wipe(left)">
                                      <p:cBhvr>
                                        <p:cTn id="16" dur="500"/>
                                        <p:tgtEl>
                                          <p:spTgt spid="27659"/>
                                        </p:tgtEl>
                                      </p:cBhvr>
                                    </p:animEffect>
                                  </p:childTnLst>
                                  <p:subTnLst>
                                    <p:set>
                                      <p:cBhvr override="childStyle">
                                        <p:cTn dur="1" fill="hold" display="0" masterRel="nextClick" afterEffect="1"/>
                                        <p:tgtEl>
                                          <p:spTgt spid="27659"/>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wipe(left)">
                                      <p:cBhvr>
                                        <p:cTn id="21" dur="500"/>
                                        <p:tgtEl>
                                          <p:spTgt spid="10">
                                            <p:txEl>
                                              <p:pRg st="2" end="2"/>
                                            </p:txEl>
                                          </p:spTgt>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27660"/>
                                        </p:tgtEl>
                                        <p:attrNameLst>
                                          <p:attrName>style.visibility</p:attrName>
                                        </p:attrNameLst>
                                      </p:cBhvr>
                                      <p:to>
                                        <p:strVal val="visible"/>
                                      </p:to>
                                    </p:set>
                                    <p:animEffect transition="in" filter="wipe(left)">
                                      <p:cBhvr>
                                        <p:cTn id="25" dur="500"/>
                                        <p:tgtEl>
                                          <p:spTgt spid="27660"/>
                                        </p:tgtEl>
                                      </p:cBhvr>
                                    </p:animEffect>
                                  </p:childTnLst>
                                  <p:subTnLst>
                                    <p:set>
                                      <p:cBhvr override="childStyle">
                                        <p:cTn dur="1" fill="hold" display="0" masterRel="nextClick" afterEffect="1"/>
                                        <p:tgtEl>
                                          <p:spTgt spid="27660"/>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wipe(left)">
                                      <p:cBhvr>
                                        <p:cTn id="30" dur="500"/>
                                        <p:tgtEl>
                                          <p:spTgt spid="10">
                                            <p:txEl>
                                              <p:pRg st="3" end="3"/>
                                            </p:txEl>
                                          </p:spTgt>
                                        </p:tgtEl>
                                      </p:cBhvr>
                                    </p:animEffect>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27661"/>
                                        </p:tgtEl>
                                        <p:attrNameLst>
                                          <p:attrName>style.visibility</p:attrName>
                                        </p:attrNameLst>
                                      </p:cBhvr>
                                      <p:to>
                                        <p:strVal val="visible"/>
                                      </p:to>
                                    </p:set>
                                    <p:animEffect transition="in" filter="wipe(left)">
                                      <p:cBhvr>
                                        <p:cTn id="34" dur="500"/>
                                        <p:tgtEl>
                                          <p:spTgt spid="27661"/>
                                        </p:tgtEl>
                                      </p:cBhvr>
                                    </p:animEffect>
                                  </p:childTnLst>
                                  <p:subTnLst>
                                    <p:set>
                                      <p:cBhvr override="childStyle">
                                        <p:cTn dur="1" fill="hold" display="0" masterRel="nextClick" afterEffect="1"/>
                                        <p:tgtEl>
                                          <p:spTgt spid="27661"/>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wipe(left)">
                                      <p:cBhvr>
                                        <p:cTn id="39" dur="500"/>
                                        <p:tgtEl>
                                          <p:spTgt spid="10">
                                            <p:txEl>
                                              <p:pRg st="4" end="4"/>
                                            </p:txEl>
                                          </p:spTgt>
                                        </p:tgtEl>
                                      </p:cBhvr>
                                    </p:animEffect>
                                  </p:childTnLst>
                                </p:cTn>
                              </p:par>
                            </p:childTnLst>
                          </p:cTn>
                        </p:par>
                        <p:par>
                          <p:cTn id="40" fill="hold" nodeType="afterGroup">
                            <p:stCondLst>
                              <p:cond delay="500"/>
                            </p:stCondLst>
                            <p:childTnLst>
                              <p:par>
                                <p:cTn id="41" presetID="22" presetClass="entr" presetSubtype="8" fill="hold" nodeType="afterEffect">
                                  <p:stCondLst>
                                    <p:cond delay="0"/>
                                  </p:stCondLst>
                                  <p:childTnLst>
                                    <p:set>
                                      <p:cBhvr>
                                        <p:cTn id="42" dur="1" fill="hold">
                                          <p:stCondLst>
                                            <p:cond delay="0"/>
                                          </p:stCondLst>
                                        </p:cTn>
                                        <p:tgtEl>
                                          <p:spTgt spid="27662"/>
                                        </p:tgtEl>
                                        <p:attrNameLst>
                                          <p:attrName>style.visibility</p:attrName>
                                        </p:attrNameLst>
                                      </p:cBhvr>
                                      <p:to>
                                        <p:strVal val="visible"/>
                                      </p:to>
                                    </p:set>
                                    <p:animEffect transition="in" filter="wipe(left)">
                                      <p:cBhvr>
                                        <p:cTn id="43" dur="500"/>
                                        <p:tgtEl>
                                          <p:spTgt spid="27662"/>
                                        </p:tgtEl>
                                      </p:cBhvr>
                                    </p:animEffect>
                                  </p:childTnLst>
                                  <p:subTnLst>
                                    <p:set>
                                      <p:cBhvr override="childStyle">
                                        <p:cTn dur="1" fill="hold" display="0" masterRel="nextClick" afterEffect="1"/>
                                        <p:tgtEl>
                                          <p:spTgt spid="27662"/>
                                        </p:tgtEl>
                                        <p:attrNameLst>
                                          <p:attrName>style.visibility</p:attrName>
                                        </p:attrNameLst>
                                      </p:cBhvr>
                                      <p:to>
                                        <p:strVal val="hidden"/>
                                      </p:to>
                                    </p:set>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xEl>
                                              <p:pRg st="5" end="5"/>
                                            </p:txEl>
                                          </p:spTgt>
                                        </p:tgtEl>
                                        <p:attrNameLst>
                                          <p:attrName>style.visibility</p:attrName>
                                        </p:attrNameLst>
                                      </p:cBhvr>
                                      <p:to>
                                        <p:strVal val="visible"/>
                                      </p:to>
                                    </p:set>
                                    <p:animEffect transition="in" filter="wipe(left)">
                                      <p:cBhvr>
                                        <p:cTn id="48" dur="500"/>
                                        <p:tgtEl>
                                          <p:spTgt spid="10">
                                            <p:txEl>
                                              <p:pRg st="5" end="5"/>
                                            </p:txEl>
                                          </p:spTgt>
                                        </p:tgtEl>
                                      </p:cBhvr>
                                    </p:animEffect>
                                  </p:childTnLst>
                                </p:cTn>
                              </p:par>
                            </p:childTnLst>
                          </p:cTn>
                        </p:par>
                        <p:par>
                          <p:cTn id="49" fill="hold" nodeType="afterGroup">
                            <p:stCondLst>
                              <p:cond delay="500"/>
                            </p:stCondLst>
                            <p:childTnLst>
                              <p:par>
                                <p:cTn id="50" presetID="22" presetClass="entr" presetSubtype="8" fill="hold" nodeType="afterEffect">
                                  <p:stCondLst>
                                    <p:cond delay="0"/>
                                  </p:stCondLst>
                                  <p:childTnLst>
                                    <p:set>
                                      <p:cBhvr>
                                        <p:cTn id="51" dur="1" fill="hold">
                                          <p:stCondLst>
                                            <p:cond delay="0"/>
                                          </p:stCondLst>
                                        </p:cTn>
                                        <p:tgtEl>
                                          <p:spTgt spid="27663"/>
                                        </p:tgtEl>
                                        <p:attrNameLst>
                                          <p:attrName>style.visibility</p:attrName>
                                        </p:attrNameLst>
                                      </p:cBhvr>
                                      <p:to>
                                        <p:strVal val="visible"/>
                                      </p:to>
                                    </p:set>
                                    <p:animEffect transition="in" filter="wipe(left)">
                                      <p:cBhvr>
                                        <p:cTn id="52" dur="500"/>
                                        <p:tgtEl>
                                          <p:spTgt spid="27663"/>
                                        </p:tgtEl>
                                      </p:cBhvr>
                                    </p:animEffect>
                                  </p:childTnLst>
                                  <p:subTnLst>
                                    <p:set>
                                      <p:cBhvr override="childStyle">
                                        <p:cTn dur="1" fill="hold" display="0" masterRel="nextClick" afterEffect="1"/>
                                        <p:tgtEl>
                                          <p:spTgt spid="27663"/>
                                        </p:tgtEl>
                                        <p:attrNameLst>
                                          <p:attrName>style.visibility</p:attrName>
                                        </p:attrNameLst>
                                      </p:cBhvr>
                                      <p:to>
                                        <p:strVal val="hidden"/>
                                      </p:to>
                                    </p:set>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xEl>
                                              <p:pRg st="6" end="6"/>
                                            </p:txEl>
                                          </p:spTgt>
                                        </p:tgtEl>
                                        <p:attrNameLst>
                                          <p:attrName>style.visibility</p:attrName>
                                        </p:attrNameLst>
                                      </p:cBhvr>
                                      <p:to>
                                        <p:strVal val="visible"/>
                                      </p:to>
                                    </p:set>
                                    <p:animEffect transition="in" filter="wipe(left)">
                                      <p:cBhvr>
                                        <p:cTn id="57" dur="500"/>
                                        <p:tgtEl>
                                          <p:spTgt spid="10">
                                            <p:txEl>
                                              <p:pRg st="6" end="6"/>
                                            </p:txEl>
                                          </p:spTgt>
                                        </p:tgtEl>
                                      </p:cBhvr>
                                    </p:animEffect>
                                  </p:childTnLst>
                                </p:cTn>
                              </p:par>
                            </p:childTnLst>
                          </p:cTn>
                        </p:par>
                        <p:par>
                          <p:cTn id="58" fill="hold" nodeType="afterGroup">
                            <p:stCondLst>
                              <p:cond delay="500"/>
                            </p:stCondLst>
                            <p:childTnLst>
                              <p:par>
                                <p:cTn id="59" presetID="22" presetClass="entr" presetSubtype="8" fill="hold" nodeType="afterEffect">
                                  <p:stCondLst>
                                    <p:cond delay="0"/>
                                  </p:stCondLst>
                                  <p:childTnLst>
                                    <p:set>
                                      <p:cBhvr>
                                        <p:cTn id="60" dur="1" fill="hold">
                                          <p:stCondLst>
                                            <p:cond delay="0"/>
                                          </p:stCondLst>
                                        </p:cTn>
                                        <p:tgtEl>
                                          <p:spTgt spid="27664"/>
                                        </p:tgtEl>
                                        <p:attrNameLst>
                                          <p:attrName>style.visibility</p:attrName>
                                        </p:attrNameLst>
                                      </p:cBhvr>
                                      <p:to>
                                        <p:strVal val="visible"/>
                                      </p:to>
                                    </p:set>
                                    <p:animEffect transition="in" filter="wipe(left)">
                                      <p:cBhvr>
                                        <p:cTn id="61" dur="500"/>
                                        <p:tgtEl>
                                          <p:spTgt spid="27664"/>
                                        </p:tgtEl>
                                      </p:cBhvr>
                                    </p:animEffect>
                                  </p:childTnLst>
                                  <p:subTnLst>
                                    <p:set>
                                      <p:cBhvr override="childStyle">
                                        <p:cTn dur="1" fill="hold" display="0" masterRel="nextClick" afterEffect="1"/>
                                        <p:tgtEl>
                                          <p:spTgt spid="2766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2" name="Footer Placeholder 1"/>
          <p:cNvSpPr>
            <a:spLocks noGrp="1"/>
          </p:cNvSpPr>
          <p:nvPr>
            <p:ph type="ftr" sz="quarter" idx="11"/>
          </p:nvPr>
        </p:nvSpPr>
        <p:spPr/>
        <p:txBody>
          <a:bodyPr/>
          <a:lstStyle/>
          <a:p>
            <a:pPr>
              <a:defRPr/>
            </a:pPr>
            <a:endParaRPr lang="en-US"/>
          </a:p>
        </p:txBody>
      </p:sp>
      <p:sp>
        <p:nvSpPr>
          <p:cNvPr id="32772" name="TextBox 8"/>
          <p:cNvSpPr txBox="1">
            <a:spLocks noChangeArrowheads="1"/>
          </p:cNvSpPr>
          <p:nvPr/>
        </p:nvSpPr>
        <p:spPr bwMode="auto">
          <a:xfrm>
            <a:off x="54864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0" name="Content Placeholder 7"/>
          <p:cNvSpPr txBox="1">
            <a:spLocks/>
          </p:cNvSpPr>
          <p:nvPr/>
        </p:nvSpPr>
        <p:spPr bwMode="auto">
          <a:xfrm>
            <a:off x="152400" y="1524000"/>
            <a:ext cx="4876800" cy="6096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a:solidFill>
                  <a:srgbClr val="4F81BD">
                    <a:satMod val="150000"/>
                  </a:srgbClr>
                </a:solidFill>
                <a:cs typeface="Arial" pitchFamily="34" charset="0"/>
              </a:rPr>
              <a:t>Where there is uncertainty</a:t>
            </a:r>
            <a:endParaRPr lang="en-US" sz="3200" i="1" dirty="0">
              <a:solidFill>
                <a:prstClr val="black"/>
              </a:solidFill>
              <a:cs typeface="Arial" pitchFamily="34" charset="0"/>
            </a:endParaRPr>
          </a:p>
        </p:txBody>
      </p:sp>
      <p:pic>
        <p:nvPicPr>
          <p:cNvPr id="32775" name="Chart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33600"/>
            <a:ext cx="37338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Chart 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475" y="2133600"/>
            <a:ext cx="379412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Chart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311650"/>
            <a:ext cx="37592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Chart 3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300538"/>
            <a:ext cx="38100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6554787"/>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269656066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33796" name="TextBox 8"/>
          <p:cNvSpPr txBox="1">
            <a:spLocks noChangeArrowheads="1"/>
          </p:cNvSpPr>
          <p:nvPr/>
        </p:nvSpPr>
        <p:spPr bwMode="auto">
          <a:xfrm>
            <a:off x="54864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0" name="Content Placeholder 7"/>
          <p:cNvSpPr txBox="1">
            <a:spLocks/>
          </p:cNvSpPr>
          <p:nvPr/>
        </p:nvSpPr>
        <p:spPr bwMode="auto">
          <a:xfrm>
            <a:off x="152400" y="1524000"/>
            <a:ext cx="4876800" cy="6096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a:solidFill>
                  <a:srgbClr val="4F81BD">
                    <a:satMod val="150000"/>
                  </a:srgbClr>
                </a:solidFill>
                <a:cs typeface="Arial" pitchFamily="34" charset="0"/>
              </a:rPr>
              <a:t>Where there is uncertainty</a:t>
            </a:r>
            <a:endParaRPr lang="en-US" sz="3200" i="1" dirty="0">
              <a:solidFill>
                <a:prstClr val="black"/>
              </a:solidFill>
              <a:cs typeface="Arial" pitchFamily="34" charset="0"/>
            </a:endParaRPr>
          </a:p>
        </p:txBody>
      </p:sp>
      <p:sp>
        <p:nvSpPr>
          <p:cNvPr id="33798" name="Footer Placeholder 7"/>
          <p:cNvSpPr txBox="1">
            <a:spLocks/>
          </p:cNvSpPr>
          <p:nvPr/>
        </p:nvSpPr>
        <p:spPr bwMode="auto">
          <a:xfrm>
            <a:off x="381000" y="6430963"/>
            <a:ext cx="5508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sz="1200" dirty="0">
              <a:solidFill>
                <a:srgbClr val="000000"/>
              </a:solidFill>
              <a:latin typeface="Corbel" pitchFamily="34" charset="0"/>
            </a:endParaRPr>
          </a:p>
        </p:txBody>
      </p:sp>
      <p:pic>
        <p:nvPicPr>
          <p:cNvPr id="33799" name="Chart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82875"/>
            <a:ext cx="38862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Chart 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673350"/>
            <a:ext cx="413067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6554787"/>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10654551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9939" name="Content Placeholder 7"/>
          <p:cNvSpPr>
            <a:spLocks noGrp="1"/>
          </p:cNvSpPr>
          <p:nvPr>
            <p:ph idx="1"/>
          </p:nvPr>
        </p:nvSpPr>
        <p:spPr>
          <a:xfrm>
            <a:off x="304800" y="1295400"/>
            <a:ext cx="4191000" cy="4953000"/>
          </a:xfrm>
        </p:spPr>
        <p:txBody>
          <a:bodyPr>
            <a:normAutofit lnSpcReduction="10000"/>
          </a:bodyPr>
          <a:lstStyle/>
          <a:p>
            <a:pPr eaLnBrk="1" hangingPunct="1">
              <a:buFont typeface="Wingdings 2" pitchFamily="18" charset="2"/>
              <a:buNone/>
              <a:defRPr/>
            </a:pPr>
            <a:r>
              <a:rPr lang="en-US" u="sng" dirty="0" smtClean="0">
                <a:solidFill>
                  <a:schemeClr val="accent1">
                    <a:satMod val="150000"/>
                  </a:schemeClr>
                </a:solidFill>
              </a:rPr>
              <a:t>Where we are winning</a:t>
            </a:r>
            <a:endParaRPr lang="en-US" i="1" u="sng" dirty="0" smtClean="0"/>
          </a:p>
          <a:p>
            <a:pPr marL="285750" indent="-285750">
              <a:buClr>
                <a:srgbClr val="0070C0"/>
              </a:buClr>
              <a:buFont typeface="Wingdings" pitchFamily="2" charset="2"/>
              <a:buChar char="§"/>
              <a:defRPr/>
            </a:pPr>
            <a:r>
              <a:rPr lang="en-US" sz="1800" i="1" dirty="0" smtClean="0"/>
              <a:t>Access to water</a:t>
            </a:r>
          </a:p>
          <a:p>
            <a:pPr marL="285750" indent="-285750">
              <a:buClr>
                <a:srgbClr val="0070C0"/>
              </a:buClr>
              <a:buFont typeface="Wingdings" pitchFamily="2" charset="2"/>
              <a:buChar char="§"/>
              <a:defRPr/>
            </a:pPr>
            <a:r>
              <a:rPr lang="en-US" sz="1800" i="1" dirty="0" smtClean="0"/>
              <a:t>Internet users</a:t>
            </a:r>
          </a:p>
          <a:p>
            <a:pPr marL="285750" indent="-285750">
              <a:buClr>
                <a:srgbClr val="0070C0"/>
              </a:buClr>
              <a:buFont typeface="Wingdings" pitchFamily="2" charset="2"/>
              <a:buChar char="§"/>
              <a:defRPr/>
            </a:pPr>
            <a:r>
              <a:rPr lang="en-US" sz="1800" i="1" dirty="0" smtClean="0"/>
              <a:t>Literacy rate </a:t>
            </a:r>
          </a:p>
          <a:p>
            <a:pPr marL="285750" indent="-285750">
              <a:buClr>
                <a:srgbClr val="0070C0"/>
              </a:buClr>
              <a:buFont typeface="Wingdings" pitchFamily="2" charset="2"/>
              <a:buChar char="§"/>
              <a:defRPr/>
            </a:pPr>
            <a:r>
              <a:rPr lang="en-US" sz="1800" i="1" dirty="0" smtClean="0"/>
              <a:t>GDP/capita </a:t>
            </a:r>
          </a:p>
          <a:p>
            <a:pPr marL="285750" indent="-285750">
              <a:buClr>
                <a:srgbClr val="0070C0"/>
              </a:buClr>
              <a:buFont typeface="Wingdings" pitchFamily="2" charset="2"/>
              <a:buChar char="§"/>
              <a:defRPr/>
            </a:pPr>
            <a:r>
              <a:rPr lang="en-US" sz="1800" i="1" dirty="0" smtClean="0"/>
              <a:t>Life expectancy at birth </a:t>
            </a:r>
          </a:p>
          <a:p>
            <a:pPr marL="285750" indent="-285750">
              <a:buClr>
                <a:srgbClr val="0070C0"/>
              </a:buClr>
              <a:buFont typeface="Wingdings" pitchFamily="2" charset="2"/>
              <a:buChar char="§"/>
              <a:defRPr/>
            </a:pPr>
            <a:r>
              <a:rPr lang="en-US" sz="1800" i="1" dirty="0" smtClean="0"/>
              <a:t>Women in parliaments</a:t>
            </a:r>
          </a:p>
          <a:p>
            <a:pPr marL="285750" indent="-285750">
              <a:buClr>
                <a:srgbClr val="0070C0"/>
              </a:buClr>
              <a:buFont typeface="Wingdings" pitchFamily="2" charset="2"/>
              <a:buChar char="§"/>
              <a:defRPr/>
            </a:pPr>
            <a:r>
              <a:rPr lang="en-US" sz="1800" i="1" dirty="0" smtClean="0"/>
              <a:t>School enrollment, secondary</a:t>
            </a:r>
          </a:p>
          <a:p>
            <a:pPr marL="285750" indent="-285750">
              <a:buClr>
                <a:srgbClr val="0070C0"/>
              </a:buClr>
              <a:buFont typeface="Wingdings" pitchFamily="2" charset="2"/>
              <a:buChar char="§"/>
              <a:defRPr/>
            </a:pPr>
            <a:r>
              <a:rPr lang="en-US" sz="1800" i="1" dirty="0" smtClean="0"/>
              <a:t>Energy efficiency</a:t>
            </a:r>
          </a:p>
          <a:p>
            <a:pPr marL="285750" indent="-285750">
              <a:buClr>
                <a:srgbClr val="0070C0"/>
              </a:buClr>
              <a:buFont typeface="Wingdings" pitchFamily="2" charset="2"/>
              <a:buChar char="§"/>
              <a:defRPr/>
            </a:pPr>
            <a:r>
              <a:rPr lang="en-US" sz="1800" i="1" dirty="0" smtClean="0"/>
              <a:t>Poverty $1.25 a day</a:t>
            </a:r>
          </a:p>
          <a:p>
            <a:pPr marL="285750" indent="-285750">
              <a:buClr>
                <a:srgbClr val="0070C0"/>
              </a:buClr>
              <a:buFont typeface="Wingdings" pitchFamily="2" charset="2"/>
              <a:buChar char="§"/>
              <a:defRPr/>
            </a:pPr>
            <a:r>
              <a:rPr lang="en-US" sz="1800" i="1" dirty="0" smtClean="0"/>
              <a:t>Population growth</a:t>
            </a:r>
          </a:p>
          <a:p>
            <a:pPr marL="285750" indent="-285750">
              <a:buClr>
                <a:srgbClr val="0070C0"/>
              </a:buClr>
              <a:buFont typeface="Wingdings" pitchFamily="2" charset="2"/>
              <a:buChar char="§"/>
              <a:defRPr/>
            </a:pPr>
            <a:r>
              <a:rPr lang="en-US" sz="1800" i="1" dirty="0" smtClean="0"/>
              <a:t>Infant mortality</a:t>
            </a:r>
          </a:p>
          <a:p>
            <a:pPr marL="285750" indent="-285750">
              <a:buClr>
                <a:srgbClr val="0070C0"/>
              </a:buClr>
              <a:buFont typeface="Wingdings" pitchFamily="2" charset="2"/>
              <a:buChar char="§"/>
              <a:defRPr/>
            </a:pPr>
            <a:r>
              <a:rPr lang="en-US" sz="1800" i="1" dirty="0" smtClean="0"/>
              <a:t>Undernourishment prevalence</a:t>
            </a:r>
          </a:p>
          <a:p>
            <a:pPr marL="285750" indent="-285750">
              <a:buClr>
                <a:srgbClr val="0070C0"/>
              </a:buClr>
              <a:buFont typeface="Wingdings" pitchFamily="2" charset="2"/>
              <a:buChar char="§"/>
              <a:defRPr/>
            </a:pPr>
            <a:r>
              <a:rPr lang="en-US" sz="1800" i="1" dirty="0" smtClean="0"/>
              <a:t>Wars</a:t>
            </a:r>
          </a:p>
          <a:p>
            <a:pPr marL="285750" indent="-285750">
              <a:buClr>
                <a:srgbClr val="0070C0"/>
              </a:buClr>
              <a:buFont typeface="Wingdings" pitchFamily="2" charset="2"/>
              <a:buChar char="§"/>
              <a:defRPr/>
            </a:pPr>
            <a:r>
              <a:rPr lang="en-US" sz="1800" i="1" dirty="0" smtClean="0"/>
              <a:t>Nuclear proliferation</a:t>
            </a:r>
          </a:p>
          <a:p>
            <a:pPr marL="285750" indent="-285750">
              <a:buClr>
                <a:srgbClr val="0070C0"/>
              </a:buClr>
              <a:buFont typeface="Wingdings" pitchFamily="2" charset="2"/>
              <a:buChar char="§"/>
              <a:defRPr/>
            </a:pPr>
            <a:r>
              <a:rPr lang="en-US" sz="1800" i="1" dirty="0" smtClean="0"/>
              <a:t>HIV prevalence</a:t>
            </a:r>
            <a:endParaRPr lang="en-US" sz="1800" i="1" dirty="0"/>
          </a:p>
        </p:txBody>
      </p:sp>
      <p:sp>
        <p:nvSpPr>
          <p:cNvPr id="3" name="Footer Placeholder 2"/>
          <p:cNvSpPr>
            <a:spLocks noGrp="1"/>
          </p:cNvSpPr>
          <p:nvPr>
            <p:ph type="ftr" sz="quarter" idx="11"/>
          </p:nvPr>
        </p:nvSpPr>
        <p:spPr/>
        <p:txBody>
          <a:bodyPr/>
          <a:lstStyle/>
          <a:p>
            <a:pPr>
              <a:defRPr/>
            </a:pPr>
            <a:endParaRPr lang="en-US"/>
          </a:p>
        </p:txBody>
      </p:sp>
      <p:sp>
        <p:nvSpPr>
          <p:cNvPr id="8" name="Content Placeholder 7"/>
          <p:cNvSpPr txBox="1">
            <a:spLocks/>
          </p:cNvSpPr>
          <p:nvPr/>
        </p:nvSpPr>
        <p:spPr bwMode="auto">
          <a:xfrm>
            <a:off x="4419600" y="1295400"/>
            <a:ext cx="4191000" cy="25908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a:solidFill>
                  <a:srgbClr val="4F81BD">
                    <a:satMod val="150000"/>
                  </a:srgbClr>
                </a:solidFill>
                <a:cs typeface="Arial" pitchFamily="34" charset="0"/>
              </a:rPr>
              <a:t>Where we are losing</a:t>
            </a:r>
            <a:endParaRPr lang="en-US" sz="3200" i="1" dirty="0">
              <a:solidFill>
                <a:prstClr val="black"/>
              </a:solidFill>
              <a:cs typeface="Arial" pitchFamily="34" charset="0"/>
            </a:endParaRP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Total debt </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Unemployment </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Income inequality</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Ecological footprint / </a:t>
            </a:r>
            <a:r>
              <a:rPr lang="en-US" i="1" dirty="0" err="1">
                <a:solidFill>
                  <a:prstClr val="black"/>
                </a:solidFill>
                <a:cs typeface="Arial" pitchFamily="34" charset="0"/>
              </a:rPr>
              <a:t>biocapacity</a:t>
            </a:r>
            <a:r>
              <a:rPr lang="en-US" i="1" dirty="0">
                <a:solidFill>
                  <a:prstClr val="black"/>
                </a:solidFill>
                <a:cs typeface="Arial" pitchFamily="34" charset="0"/>
              </a:rPr>
              <a:t> ratio</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GHG emissions</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Terrorist attacks victims/1000</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Voter turnout</a:t>
            </a:r>
          </a:p>
        </p:txBody>
      </p:sp>
      <p:sp>
        <p:nvSpPr>
          <p:cNvPr id="34822" name="TextBox 8"/>
          <p:cNvSpPr txBox="1">
            <a:spLocks noChangeArrowheads="1"/>
          </p:cNvSpPr>
          <p:nvPr/>
        </p:nvSpPr>
        <p:spPr bwMode="auto">
          <a:xfrm>
            <a:off x="5334000" y="62484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0" name="Content Placeholder 7"/>
          <p:cNvSpPr txBox="1">
            <a:spLocks/>
          </p:cNvSpPr>
          <p:nvPr/>
        </p:nvSpPr>
        <p:spPr bwMode="auto">
          <a:xfrm>
            <a:off x="4419600" y="3962400"/>
            <a:ext cx="4876800" cy="19050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a:solidFill>
                  <a:srgbClr val="4F81BD">
                    <a:satMod val="150000"/>
                  </a:srgbClr>
                </a:solidFill>
                <a:cs typeface="Arial" pitchFamily="34" charset="0"/>
              </a:rPr>
              <a:t>Where there is uncertainty</a:t>
            </a:r>
            <a:endParaRPr lang="en-US" sz="3200" i="1" dirty="0">
              <a:solidFill>
                <a:prstClr val="black"/>
              </a:solidFill>
              <a:cs typeface="Arial" pitchFamily="34" charset="0"/>
            </a:endParaRP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Corruption</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Freedom rights</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Electricity from renewables</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Forest lands</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R&amp;D expenditures </a:t>
            </a:r>
          </a:p>
          <a:p>
            <a:pPr marL="342900" indent="-342900" fontAlgn="base">
              <a:spcBef>
                <a:spcPct val="0"/>
              </a:spcBef>
              <a:spcAft>
                <a:spcPct val="0"/>
              </a:spcAft>
              <a:buClr>
                <a:srgbClr val="0070C0"/>
              </a:buClr>
              <a:buFont typeface="Wingdings" pitchFamily="2" charset="2"/>
              <a:buChar char="§"/>
              <a:defRPr/>
            </a:pPr>
            <a:r>
              <a:rPr lang="en-US" i="1" dirty="0">
                <a:solidFill>
                  <a:prstClr val="black"/>
                </a:solidFill>
                <a:cs typeface="Arial" pitchFamily="34" charset="0"/>
              </a:rPr>
              <a:t>Physicians</a:t>
            </a:r>
          </a:p>
        </p:txBody>
      </p:sp>
    </p:spTree>
    <p:extLst>
      <p:ext uri="{BB962C8B-B14F-4D97-AF65-F5344CB8AC3E}">
        <p14:creationId xmlns:p14="http://schemas.microsoft.com/office/powerpoint/2010/main" val="383590547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eaLnBrk="1" fontAlgn="auto" hangingPunct="1">
              <a:spcAft>
                <a:spcPts val="0"/>
              </a:spcAft>
              <a:defRPr/>
            </a:pPr>
            <a:r>
              <a:rPr lang="en-US" smtClean="0">
                <a:solidFill>
                  <a:schemeClr val="accent1">
                    <a:satMod val="150000"/>
                  </a:schemeClr>
                </a:solidFill>
              </a:rPr>
              <a:t>State of the Future Index </a:t>
            </a:r>
            <a:r>
              <a:rPr lang="en-US" sz="4000" smtClean="0">
                <a:solidFill>
                  <a:schemeClr val="accent1">
                    <a:satMod val="150000"/>
                  </a:schemeClr>
                </a:solidFill>
              </a:rPr>
              <a:t>(SOFI)</a:t>
            </a:r>
            <a:endParaRPr lang="en-US" smtClean="0">
              <a:solidFill>
                <a:schemeClr val="accent1">
                  <a:satMod val="150000"/>
                </a:schemeClr>
              </a:solidFill>
            </a:endParaRPr>
          </a:p>
        </p:txBody>
      </p:sp>
      <p:sp>
        <p:nvSpPr>
          <p:cNvPr id="35844" name="Content Placeholder 6"/>
          <p:cNvSpPr>
            <a:spLocks noGrp="1"/>
          </p:cNvSpPr>
          <p:nvPr>
            <p:ph idx="1"/>
          </p:nvPr>
        </p:nvSpPr>
        <p:spPr/>
        <p:txBody>
          <a:bodyPr/>
          <a:lstStyle/>
          <a:p>
            <a:r>
              <a:rPr lang="en-US" smtClean="0"/>
              <a:t>2012 State of the Future Index</a:t>
            </a:r>
          </a:p>
        </p:txBody>
      </p:sp>
      <p:sp>
        <p:nvSpPr>
          <p:cNvPr id="3" name="Footer Placeholder 2"/>
          <p:cNvSpPr>
            <a:spLocks noGrp="1"/>
          </p:cNvSpPr>
          <p:nvPr>
            <p:ph type="ftr" sz="quarter" idx="11"/>
          </p:nvPr>
        </p:nvSpPr>
        <p:spPr/>
        <p:txBody>
          <a:bodyPr/>
          <a:lstStyle/>
          <a:p>
            <a:pPr>
              <a:defRPr/>
            </a:pPr>
            <a:endParaRPr lang="en-US"/>
          </a:p>
        </p:txBody>
      </p:sp>
      <p:pic>
        <p:nvPicPr>
          <p:cNvPr id="35846" name="Picture 2" descr="SOFI-bas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14600"/>
            <a:ext cx="66294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flipH="1" flipV="1">
            <a:off x="5638800" y="3929063"/>
            <a:ext cx="381000" cy="4683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848" name="TextBox 7"/>
          <p:cNvSpPr txBox="1">
            <a:spLocks noChangeArrowheads="1"/>
          </p:cNvSpPr>
          <p:nvPr/>
        </p:nvSpPr>
        <p:spPr bwMode="auto">
          <a:xfrm>
            <a:off x="5518150" y="4419600"/>
            <a:ext cx="1281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solidFill>
                  <a:srgbClr val="FF0000"/>
                </a:solidFill>
              </a:rPr>
              <a:t>2012 = 1.0</a:t>
            </a:r>
          </a:p>
        </p:txBody>
      </p:sp>
      <p:sp>
        <p:nvSpPr>
          <p:cNvPr id="2" name="TextBox 1"/>
          <p:cNvSpPr txBox="1"/>
          <p:nvPr/>
        </p:nvSpPr>
        <p:spPr>
          <a:xfrm>
            <a:off x="76200" y="6400800"/>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1239803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l="55000" t="8566" r="8667" b="42375"/>
          <a:stretch>
            <a:fillRect/>
          </a:stretch>
        </p:blipFill>
        <p:spPr bwMode="auto">
          <a:xfrm>
            <a:off x="762000" y="533400"/>
            <a:ext cx="75152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6"/>
          <p:cNvSpPr txBox="1">
            <a:spLocks noChangeArrowheads="1"/>
          </p:cNvSpPr>
          <p:nvPr/>
        </p:nvSpPr>
        <p:spPr bwMode="auto">
          <a:xfrm>
            <a:off x="1676400" y="5638800"/>
            <a:ext cx="502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solidFill>
                  <a:prstClr val="black"/>
                </a:solidFill>
                <a:hlinkClick r:id="rId3"/>
              </a:rPr>
              <a:t>http://www.youtube.com/watch?v=jbkSRLYSojo</a:t>
            </a:r>
            <a:endParaRPr lang="en-US">
              <a:solidFill>
                <a:prstClr val="black"/>
              </a:solidFill>
            </a:endParaRPr>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710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057400" y="152400"/>
            <a:ext cx="5334000" cy="1252728"/>
          </a:xfrm>
        </p:spPr>
        <p:txBody>
          <a:bodyPr>
            <a:normAutofit fontScale="90000"/>
          </a:bodyPr>
          <a:lstStyle/>
          <a:p>
            <a:pPr eaLnBrk="1" fontAlgn="auto" hangingPunct="1">
              <a:spcAft>
                <a:spcPts val="0"/>
              </a:spcAft>
              <a:defRPr/>
            </a:pPr>
            <a:r>
              <a:rPr lang="en-US" dirty="0" smtClean="0">
                <a:solidFill>
                  <a:schemeClr val="accent1">
                    <a:satMod val="150000"/>
                  </a:schemeClr>
                </a:solidFill>
              </a:rPr>
              <a:t>15 Global Challenges</a:t>
            </a:r>
          </a:p>
        </p:txBody>
      </p:sp>
      <p:sp>
        <p:nvSpPr>
          <p:cNvPr id="3" name="Footer Placeholder 2"/>
          <p:cNvSpPr>
            <a:spLocks noGrp="1"/>
          </p:cNvSpPr>
          <p:nvPr>
            <p:ph type="ftr" sz="quarter" idx="11"/>
          </p:nvPr>
        </p:nvSpPr>
        <p:spPr/>
        <p:txBody>
          <a:bodyPr/>
          <a:lstStyle/>
          <a:p>
            <a:pPr>
              <a:defRPr/>
            </a:pPr>
            <a:endParaRPr lang="en-US"/>
          </a:p>
        </p:txBody>
      </p:sp>
      <p:pic>
        <p:nvPicPr>
          <p:cNvPr id="37892" name="Picture 17" descr="15GlobalChallenges.jpg                                         00264803Macintosh HD                   B74677AA:"/>
          <p:cNvPicPr>
            <a:picLocks noChangeAspect="1" noChangeArrowheads="1"/>
          </p:cNvPicPr>
          <p:nvPr/>
        </p:nvPicPr>
        <p:blipFill>
          <a:blip r:embed="rId3">
            <a:extLst>
              <a:ext uri="{28A0092B-C50C-407E-A947-70E740481C1C}">
                <a14:useLocalDpi xmlns:a14="http://schemas.microsoft.com/office/drawing/2010/main" val="0"/>
              </a:ext>
            </a:extLst>
          </a:blip>
          <a:srcRect t="10973"/>
          <a:stretch>
            <a:fillRect/>
          </a:stretch>
        </p:blipFill>
        <p:spPr bwMode="auto">
          <a:xfrm>
            <a:off x="1905000" y="1600200"/>
            <a:ext cx="59436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MP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09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Box 9"/>
          <p:cNvSpPr txBox="1">
            <a:spLocks noChangeArrowheads="1"/>
          </p:cNvSpPr>
          <p:nvPr/>
        </p:nvSpPr>
        <p:spPr bwMode="auto">
          <a:xfrm>
            <a:off x="1600200" y="6172200"/>
            <a:ext cx="6416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solidFill>
                  <a:prstClr val="black"/>
                </a:solidFill>
                <a:hlinkClick r:id="rId5"/>
              </a:rPr>
              <a:t>http://www.millennium-project.org/millennium/challenges.html</a:t>
            </a:r>
            <a:endParaRPr lang="en-US">
              <a:solidFill>
                <a:prstClr val="black"/>
              </a:solidFill>
            </a:endParaRPr>
          </a:p>
        </p:txBody>
      </p:sp>
    </p:spTree>
    <p:extLst>
      <p:ext uri="{BB962C8B-B14F-4D97-AF65-F5344CB8AC3E}">
        <p14:creationId xmlns:p14="http://schemas.microsoft.com/office/powerpoint/2010/main" val="13192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l="5630" t="4037" r="9912" b="7150"/>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p:cNvSpPr txBox="1">
            <a:spLocks noChangeArrowheads="1"/>
          </p:cNvSpPr>
          <p:nvPr/>
        </p:nvSpPr>
        <p:spPr bwMode="auto">
          <a:xfrm>
            <a:off x="228600" y="152400"/>
            <a:ext cx="876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4800" dirty="0">
                <a:solidFill>
                  <a:prstClr val="black"/>
                </a:solidFill>
                <a:latin typeface="Calibri" pitchFamily="34" charset="0"/>
              </a:rPr>
              <a:t>Are things getting BETTER or WORSE in the world?</a:t>
            </a:r>
          </a:p>
        </p:txBody>
      </p:sp>
      <p:sp>
        <p:nvSpPr>
          <p:cNvPr id="20485" name="TextBox 8"/>
          <p:cNvSpPr txBox="1">
            <a:spLocks noChangeArrowheads="1"/>
          </p:cNvSpPr>
          <p:nvPr/>
        </p:nvSpPr>
        <p:spPr bwMode="auto">
          <a:xfrm>
            <a:off x="176213" y="5181600"/>
            <a:ext cx="8891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4400" dirty="0">
                <a:solidFill>
                  <a:prstClr val="black"/>
                </a:solidFill>
                <a:latin typeface="Calibri" pitchFamily="34" charset="0"/>
              </a:rPr>
              <a:t>How Can This Question Be Answered?</a:t>
            </a: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val="76037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3581400" y="44196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solidFill>
                  <a:prstClr val="black"/>
                </a:solidFill>
                <a:hlinkClick r:id="rId2"/>
              </a:rPr>
              <a:t>Blue Man Group</a:t>
            </a:r>
            <a:endParaRPr lang="en-US">
              <a:solidFill>
                <a:prstClr val="black"/>
              </a:solidFill>
            </a:endParaRP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l="57333" t="30370" r="28000" b="57172"/>
          <a:stretch>
            <a:fillRect/>
          </a:stretch>
        </p:blipFill>
        <p:spPr bwMode="auto">
          <a:xfrm>
            <a:off x="838200" y="1295400"/>
            <a:ext cx="7543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837283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l="53667" t="9267" r="22968" b="36145"/>
          <a:stretch>
            <a:fillRect/>
          </a:stretch>
        </p:blipFill>
        <p:spPr bwMode="auto">
          <a:xfrm>
            <a:off x="1371600" y="381000"/>
            <a:ext cx="5943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2"/>
          <p:cNvSpPr txBox="1">
            <a:spLocks noChangeArrowheads="1"/>
          </p:cNvSpPr>
          <p:nvPr/>
        </p:nvSpPr>
        <p:spPr bwMode="auto">
          <a:xfrm>
            <a:off x="5638800" y="6096000"/>
            <a:ext cx="3235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600">
                <a:solidFill>
                  <a:prstClr val="black"/>
                </a:solidFill>
              </a:rPr>
              <a:t>Source: </a:t>
            </a:r>
          </a:p>
          <a:p>
            <a:pPr eaLnBrk="1" fontAlgn="base" hangingPunct="1">
              <a:spcBef>
                <a:spcPct val="0"/>
              </a:spcBef>
              <a:spcAft>
                <a:spcPct val="0"/>
              </a:spcAft>
            </a:pPr>
            <a:r>
              <a:rPr lang="en-US" sz="1600">
                <a:solidFill>
                  <a:prstClr val="black"/>
                </a:solidFill>
              </a:rPr>
              <a:t>National Geographic, March 2011</a:t>
            </a:r>
          </a:p>
        </p:txBody>
      </p:sp>
      <p:sp>
        <p:nvSpPr>
          <p:cNvPr id="50180" name="Footer Placeholder 7"/>
          <p:cNvSpPr txBox="1">
            <a:spLocks/>
          </p:cNvSpPr>
          <p:nvPr/>
        </p:nvSpPr>
        <p:spPr bwMode="auto">
          <a:xfrm>
            <a:off x="381000" y="6430963"/>
            <a:ext cx="5508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sz="1200" dirty="0">
              <a:solidFill>
                <a:srgbClr val="000000"/>
              </a:solidFill>
              <a:latin typeface="Corbel" pitchFamily="34" charset="0"/>
            </a:endParaRPr>
          </a:p>
        </p:txBody>
      </p:sp>
      <p:sp>
        <p:nvSpPr>
          <p:cNvPr id="3" name="Footer Placeholder 2"/>
          <p:cNvSpPr>
            <a:spLocks noGrp="1"/>
          </p:cNvSpPr>
          <p:nvPr>
            <p:ph type="ftr" sz="quarter" idx="11"/>
          </p:nvPr>
        </p:nvSpPr>
        <p:spPr/>
        <p:txBody>
          <a:bodyPr/>
          <a:lstStyle/>
          <a:p>
            <a:pPr>
              <a:defRPr/>
            </a:pPr>
            <a:endParaRPr lang="en-US"/>
          </a:p>
        </p:txBody>
      </p:sp>
      <mc:AlternateContent xmlns:mc="http://schemas.openxmlformats.org/markup-compatibility/2006">
        <mc:Choice xmlns:a14="http://schemas.microsoft.com/office/drawing/2010/main" Requires="a14">
          <p:sp>
            <p:nvSpPr>
              <p:cNvPr id="4" name="TextBox 3"/>
              <p:cNvSpPr txBox="1"/>
              <p:nvPr/>
            </p:nvSpPr>
            <p:spPr>
              <a:xfrm>
                <a:off x="228600" y="3886200"/>
                <a:ext cx="2819400" cy="584775"/>
              </a:xfrm>
              <a:prstGeom prst="rect">
                <a:avLst/>
              </a:prstGeom>
              <a:noFill/>
            </p:spPr>
            <p:txBody>
              <a:bodyPr wrap="square" rtlCol="0">
                <a:spAutoFit/>
              </a:bodyPr>
              <a:lstStyle/>
              <a:p>
                <a:r>
                  <a:rPr lang="en-US" sz="3200" dirty="0" smtClean="0"/>
                  <a:t>I =</a:t>
                </a:r>
                <a14:m>
                  <m:oMath xmlns:m="http://schemas.openxmlformats.org/officeDocument/2006/math">
                    <m:sSup>
                      <m:sSupPr>
                        <m:ctrlPr>
                          <a:rPr lang="en-US" sz="3200" i="1" smtClean="0">
                            <a:latin typeface="Cambria Math"/>
                          </a:rPr>
                        </m:ctrlPr>
                      </m:sSupPr>
                      <m:e>
                        <m:r>
                          <a:rPr lang="en-US" sz="3200" b="0" i="1" smtClean="0">
                            <a:latin typeface="Cambria Math"/>
                          </a:rPr>
                          <m:t>𝑝</m:t>
                        </m:r>
                      </m:e>
                      <m:sup>
                        <m:r>
                          <a:rPr lang="en-US" sz="3200" b="0" i="1" smtClean="0">
                            <a:latin typeface="Cambria Math"/>
                          </a:rPr>
                          <m:t>𝑛</m:t>
                        </m:r>
                      </m:sup>
                    </m:sSup>
                    <m:sSup>
                      <m:sSupPr>
                        <m:ctrlPr>
                          <a:rPr lang="en-US" sz="3200" i="1" smtClean="0">
                            <a:latin typeface="Cambria Math"/>
                          </a:rPr>
                        </m:ctrlPr>
                      </m:sSupPr>
                      <m:e>
                        <m:r>
                          <a:rPr lang="en-US" sz="3200" b="0" i="1" smtClean="0">
                            <a:latin typeface="Cambria Math"/>
                          </a:rPr>
                          <m:t>∗</m:t>
                        </m:r>
                        <m:r>
                          <a:rPr lang="en-US" sz="3200" b="0" i="1" smtClean="0">
                            <a:latin typeface="Cambria Math"/>
                          </a:rPr>
                          <m:t>𝑎</m:t>
                        </m:r>
                      </m:e>
                      <m:sup>
                        <m:r>
                          <a:rPr lang="en-US" sz="3200" b="0" i="1" smtClean="0">
                            <a:latin typeface="Cambria Math"/>
                          </a:rPr>
                          <m:t>𝑚</m:t>
                        </m:r>
                      </m:sup>
                    </m:sSup>
                    <m:r>
                      <a:rPr lang="en-US" sz="3200" b="0" i="1" smtClean="0">
                        <a:latin typeface="Cambria Math"/>
                      </a:rPr>
                      <m:t>∗</m:t>
                    </m:r>
                    <m:sSup>
                      <m:sSupPr>
                        <m:ctrlPr>
                          <a:rPr lang="en-US" sz="3200" i="1" smtClean="0">
                            <a:latin typeface="Cambria Math"/>
                          </a:rPr>
                        </m:ctrlPr>
                      </m:sSupPr>
                      <m:e>
                        <m:r>
                          <a:rPr lang="en-US" sz="3200" b="0" i="1" smtClean="0">
                            <a:latin typeface="Cambria Math"/>
                          </a:rPr>
                          <m:t>𝑡</m:t>
                        </m:r>
                      </m:e>
                      <m:sup>
                        <m:r>
                          <a:rPr lang="en-US" sz="3200" b="0" i="1" smtClean="0">
                            <a:latin typeface="Cambria Math"/>
                          </a:rPr>
                          <m:t>𝑥</m:t>
                        </m:r>
                      </m:sup>
                    </m:sSup>
                  </m:oMath>
                </a14:m>
                <a:endParaRPr lang="en-US" sz="3200" dirty="0"/>
              </a:p>
            </p:txBody>
          </p:sp>
        </mc:Choice>
        <mc:Fallback>
          <p:sp>
            <p:nvSpPr>
              <p:cNvPr id="4" name="TextBox 3"/>
              <p:cNvSpPr txBox="1">
                <a:spLocks noRot="1" noChangeAspect="1" noMove="1" noResize="1" noEditPoints="1" noAdjustHandles="1" noChangeArrowheads="1" noChangeShapeType="1" noTextEdit="1"/>
              </p:cNvSpPr>
              <p:nvPr/>
            </p:nvSpPr>
            <p:spPr>
              <a:xfrm>
                <a:off x="228600" y="3886200"/>
                <a:ext cx="2819400" cy="584775"/>
              </a:xfrm>
              <a:prstGeom prst="rect">
                <a:avLst/>
              </a:prstGeom>
              <a:blipFill rotWithShape="1">
                <a:blip r:embed="rId4"/>
                <a:stretch>
                  <a:fillRect l="-5628" t="-14737" b="-32632"/>
                </a:stretch>
              </a:blipFill>
            </p:spPr>
            <p:txBody>
              <a:bodyPr/>
              <a:lstStyle/>
              <a:p>
                <a:r>
                  <a:rPr lang="en-US">
                    <a:noFill/>
                  </a:rPr>
                  <a:t> </a:t>
                </a:r>
              </a:p>
            </p:txBody>
          </p:sp>
        </mc:Fallback>
      </mc:AlternateContent>
    </p:spTree>
    <p:extLst>
      <p:ext uri="{BB962C8B-B14F-4D97-AF65-F5344CB8AC3E}">
        <p14:creationId xmlns:p14="http://schemas.microsoft.com/office/powerpoint/2010/main" val="356640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Overshoot</a:t>
            </a:r>
            <a:endParaRPr lang="en-US" dirty="0"/>
          </a:p>
        </p:txBody>
      </p:sp>
      <p:sp>
        <p:nvSpPr>
          <p:cNvPr id="4" name="Footer Placeholder 3"/>
          <p:cNvSpPr>
            <a:spLocks noGrp="1"/>
          </p:cNvSpPr>
          <p:nvPr>
            <p:ph type="ftr" sz="quarter" idx="11"/>
          </p:nvPr>
        </p:nvSpPr>
        <p:spPr/>
        <p:txBody>
          <a:bodyPr/>
          <a:lstStyle/>
          <a:p>
            <a:pPr>
              <a:defRPr/>
            </a:pPr>
            <a:endParaRPr lang="en-US"/>
          </a:p>
        </p:txBody>
      </p:sp>
      <p:pic>
        <p:nvPicPr>
          <p:cNvPr id="13314" name="Picture 2" descr="http://www.sos2006.jp/english/rsbs_summary_e/rsbs_files/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89200"/>
            <a:ext cx="6705600" cy="3069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00800" y="5957500"/>
            <a:ext cx="2328010" cy="276999"/>
          </a:xfrm>
          <a:prstGeom prst="rect">
            <a:avLst/>
          </a:prstGeom>
          <a:noFill/>
        </p:spPr>
        <p:txBody>
          <a:bodyPr wrap="none" rtlCol="0">
            <a:spAutoFit/>
          </a:bodyPr>
          <a:lstStyle/>
          <a:p>
            <a:r>
              <a:rPr lang="en-US" sz="1200" dirty="0" smtClean="0"/>
              <a:t>Source: </a:t>
            </a:r>
            <a:r>
              <a:rPr lang="en-US" sz="1200" dirty="0" err="1" smtClean="0"/>
              <a:t>Wackernagel</a:t>
            </a:r>
            <a:r>
              <a:rPr lang="en-US" sz="1200" dirty="0" smtClean="0"/>
              <a:t> &amp; Rees 1996</a:t>
            </a:r>
            <a:endParaRPr lang="en-US" sz="1200" dirty="0"/>
          </a:p>
        </p:txBody>
      </p:sp>
      <p:sp>
        <p:nvSpPr>
          <p:cNvPr id="5" name="TextBox 4"/>
          <p:cNvSpPr txBox="1"/>
          <p:nvPr/>
        </p:nvSpPr>
        <p:spPr>
          <a:xfrm>
            <a:off x="685800" y="1600200"/>
            <a:ext cx="5715000" cy="369332"/>
          </a:xfrm>
          <a:prstGeom prst="rect">
            <a:avLst/>
          </a:prstGeom>
          <a:noFill/>
        </p:spPr>
        <p:txBody>
          <a:bodyPr wrap="square" rtlCol="0">
            <a:spAutoFit/>
          </a:bodyPr>
          <a:lstStyle/>
          <a:p>
            <a:r>
              <a:rPr lang="en-US" dirty="0" smtClean="0"/>
              <a:t>This behaves like Natural Hazard Random Input</a:t>
            </a:r>
            <a:endParaRPr lang="en-US" dirty="0"/>
          </a:p>
        </p:txBody>
      </p:sp>
    </p:spTree>
    <p:extLst>
      <p:ext uri="{BB962C8B-B14F-4D97-AF65-F5344CB8AC3E}">
        <p14:creationId xmlns:p14="http://schemas.microsoft.com/office/powerpoint/2010/main" val="2357153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a:defRPr/>
            </a:pPr>
            <a:r>
              <a:rPr lang="en-US" sz="4800" dirty="0">
                <a:latin typeface="Arial" charset="0"/>
              </a:rPr>
              <a:t>Sustainability - A Tale of </a:t>
            </a:r>
            <a:r>
              <a:rPr lang="en-US" sz="4800" dirty="0" smtClean="0">
                <a:latin typeface="Arial" charset="0"/>
              </a:rPr>
              <a:t>3 </a:t>
            </a:r>
            <a:r>
              <a:rPr lang="en-US" sz="4800" dirty="0">
                <a:latin typeface="Arial" charset="0"/>
              </a:rPr>
              <a:t>Eras</a:t>
            </a:r>
            <a:endParaRPr lang="en-US" dirty="0" smtClean="0"/>
          </a:p>
        </p:txBody>
      </p:sp>
      <p:sp>
        <p:nvSpPr>
          <p:cNvPr id="3" name="Footer Placeholder 2"/>
          <p:cNvSpPr>
            <a:spLocks noGrp="1"/>
          </p:cNvSpPr>
          <p:nvPr>
            <p:ph type="ftr" sz="quarter" idx="11"/>
          </p:nvPr>
        </p:nvSpPr>
        <p:spPr/>
        <p:txBody>
          <a:bodyPr/>
          <a:lstStyle/>
          <a:p>
            <a:pPr>
              <a:defRPr/>
            </a:pPr>
            <a:endParaRPr lang="en-US"/>
          </a:p>
        </p:txBody>
      </p:sp>
      <p:sp>
        <p:nvSpPr>
          <p:cNvPr id="7" name="Rectangle 3"/>
          <p:cNvSpPr>
            <a:spLocks noChangeArrowheads="1"/>
          </p:cNvSpPr>
          <p:nvPr/>
        </p:nvSpPr>
        <p:spPr bwMode="auto">
          <a:xfrm>
            <a:off x="2532063" y="2909887"/>
            <a:ext cx="4021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6350" algn="ctr" fontAlgn="base">
              <a:spcBef>
                <a:spcPct val="0"/>
              </a:spcBef>
              <a:spcAft>
                <a:spcPct val="0"/>
              </a:spcAft>
              <a:buFont typeface="Times" pitchFamily="18" charset="0"/>
              <a:buNone/>
            </a:pPr>
            <a:r>
              <a:rPr lang="en-US" dirty="0">
                <a:solidFill>
                  <a:prstClr val="black"/>
                </a:solidFill>
                <a:latin typeface="Arial" pitchFamily="34" charset="0"/>
                <a:cs typeface="Arial" pitchFamily="34" charset="0"/>
              </a:rPr>
              <a:t>Reluctant Compliance</a:t>
            </a:r>
          </a:p>
        </p:txBody>
      </p:sp>
      <p:sp>
        <p:nvSpPr>
          <p:cNvPr id="9" name="Line 4"/>
          <p:cNvSpPr>
            <a:spLocks noChangeShapeType="1"/>
          </p:cNvSpPr>
          <p:nvPr/>
        </p:nvSpPr>
        <p:spPr bwMode="auto">
          <a:xfrm>
            <a:off x="381000" y="41148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 name="Line 6"/>
          <p:cNvSpPr>
            <a:spLocks noChangeShapeType="1"/>
          </p:cNvSpPr>
          <p:nvPr/>
        </p:nvSpPr>
        <p:spPr bwMode="auto">
          <a:xfrm>
            <a:off x="914400" y="396240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2" name="Rectangle 7"/>
          <p:cNvSpPr>
            <a:spLocks noChangeArrowheads="1"/>
          </p:cNvSpPr>
          <p:nvPr/>
        </p:nvSpPr>
        <p:spPr bwMode="auto">
          <a:xfrm>
            <a:off x="533400" y="35052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prstClr val="black"/>
                </a:solidFill>
                <a:latin typeface="Arial" pitchFamily="34" charset="0"/>
                <a:cs typeface="Arial" pitchFamily="34" charset="0"/>
              </a:rPr>
              <a:t>1970</a:t>
            </a:r>
          </a:p>
        </p:txBody>
      </p:sp>
      <p:sp>
        <p:nvSpPr>
          <p:cNvPr id="13" name="Line 8"/>
          <p:cNvSpPr>
            <a:spLocks noChangeShapeType="1"/>
          </p:cNvSpPr>
          <p:nvPr/>
        </p:nvSpPr>
        <p:spPr bwMode="auto">
          <a:xfrm>
            <a:off x="3048000" y="396240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4" name="Rectangle 9"/>
          <p:cNvSpPr>
            <a:spLocks noChangeArrowheads="1"/>
          </p:cNvSpPr>
          <p:nvPr/>
        </p:nvSpPr>
        <p:spPr bwMode="auto">
          <a:xfrm>
            <a:off x="2667000" y="35052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prstClr val="black"/>
                </a:solidFill>
                <a:latin typeface="Arial" pitchFamily="34" charset="0"/>
                <a:cs typeface="Arial" pitchFamily="34" charset="0"/>
              </a:rPr>
              <a:t>1980</a:t>
            </a:r>
          </a:p>
        </p:txBody>
      </p:sp>
      <p:sp>
        <p:nvSpPr>
          <p:cNvPr id="15" name="Line 10"/>
          <p:cNvSpPr>
            <a:spLocks noChangeShapeType="1"/>
          </p:cNvSpPr>
          <p:nvPr/>
        </p:nvSpPr>
        <p:spPr bwMode="auto">
          <a:xfrm>
            <a:off x="5257800" y="396240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6" name="Rectangle 11"/>
          <p:cNvSpPr>
            <a:spLocks noChangeArrowheads="1"/>
          </p:cNvSpPr>
          <p:nvPr/>
        </p:nvSpPr>
        <p:spPr bwMode="auto">
          <a:xfrm>
            <a:off x="4876800" y="35052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prstClr val="black"/>
                </a:solidFill>
                <a:latin typeface="Arial" pitchFamily="34" charset="0"/>
                <a:cs typeface="Arial" pitchFamily="34" charset="0"/>
              </a:rPr>
              <a:t>1990</a:t>
            </a:r>
          </a:p>
        </p:txBody>
      </p:sp>
      <p:sp>
        <p:nvSpPr>
          <p:cNvPr id="17" name="Line 12"/>
          <p:cNvSpPr>
            <a:spLocks noChangeShapeType="1"/>
          </p:cNvSpPr>
          <p:nvPr/>
        </p:nvSpPr>
        <p:spPr bwMode="auto">
          <a:xfrm>
            <a:off x="7620000" y="396240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8" name="Rectangle 13"/>
          <p:cNvSpPr>
            <a:spLocks noChangeArrowheads="1"/>
          </p:cNvSpPr>
          <p:nvPr/>
        </p:nvSpPr>
        <p:spPr bwMode="auto">
          <a:xfrm>
            <a:off x="7239000" y="35052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prstClr val="black"/>
                </a:solidFill>
                <a:latin typeface="Arial" pitchFamily="34" charset="0"/>
                <a:cs typeface="Arial" pitchFamily="34" charset="0"/>
              </a:rPr>
              <a:t>2000</a:t>
            </a:r>
          </a:p>
        </p:txBody>
      </p:sp>
      <p:sp>
        <p:nvSpPr>
          <p:cNvPr id="19" name="AutoShape 14"/>
          <p:cNvSpPr>
            <a:spLocks/>
          </p:cNvSpPr>
          <p:nvPr/>
        </p:nvSpPr>
        <p:spPr bwMode="auto">
          <a:xfrm rot="5400000" flipV="1">
            <a:off x="4345783" y="611981"/>
            <a:ext cx="457200" cy="5634038"/>
          </a:xfrm>
          <a:prstGeom prst="leftBrace">
            <a:avLst>
              <a:gd name="adj1" fmla="val 6168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0" name="AutoShape 15"/>
          <p:cNvSpPr>
            <a:spLocks/>
          </p:cNvSpPr>
          <p:nvPr/>
        </p:nvSpPr>
        <p:spPr bwMode="auto">
          <a:xfrm rot="-5400000">
            <a:off x="7581900" y="3086100"/>
            <a:ext cx="381000" cy="2743200"/>
          </a:xfrm>
          <a:prstGeom prst="leftBrace">
            <a:avLst>
              <a:gd name="adj1" fmla="val 6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1" name="AutoShape 16"/>
          <p:cNvSpPr>
            <a:spLocks/>
          </p:cNvSpPr>
          <p:nvPr/>
        </p:nvSpPr>
        <p:spPr bwMode="auto">
          <a:xfrm rot="5400000" flipV="1">
            <a:off x="571500" y="2705100"/>
            <a:ext cx="381000" cy="1524000"/>
          </a:xfrm>
          <a:prstGeom prst="lef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2" name="Rectangle 17"/>
          <p:cNvSpPr>
            <a:spLocks noChangeArrowheads="1"/>
          </p:cNvSpPr>
          <p:nvPr/>
        </p:nvSpPr>
        <p:spPr bwMode="auto">
          <a:xfrm>
            <a:off x="0" y="2895600"/>
            <a:ext cx="1804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dirty="0">
                <a:solidFill>
                  <a:prstClr val="black"/>
                </a:solidFill>
                <a:latin typeface="Arial" pitchFamily="34" charset="0"/>
                <a:cs typeface="Arial" pitchFamily="34" charset="0"/>
              </a:rPr>
              <a:t>The Awakening</a:t>
            </a:r>
          </a:p>
        </p:txBody>
      </p:sp>
      <p:sp>
        <p:nvSpPr>
          <p:cNvPr id="24" name="Rectangle 19"/>
          <p:cNvSpPr>
            <a:spLocks noChangeArrowheads="1"/>
          </p:cNvSpPr>
          <p:nvPr/>
        </p:nvSpPr>
        <p:spPr bwMode="auto">
          <a:xfrm>
            <a:off x="6781800" y="4724400"/>
            <a:ext cx="2070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dirty="0">
                <a:solidFill>
                  <a:prstClr val="black"/>
                </a:solidFill>
                <a:latin typeface="Arial" pitchFamily="34" charset="0"/>
                <a:cs typeface="Arial" pitchFamily="34" charset="0"/>
              </a:rPr>
              <a:t>Sustainable Value</a:t>
            </a:r>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00200"/>
            <a:ext cx="19812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648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600200"/>
            <a:ext cx="15970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572000"/>
            <a:ext cx="84296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257800"/>
            <a:ext cx="9175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600" y="5410200"/>
            <a:ext cx="10668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600200"/>
            <a:ext cx="19065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6700" y="1565275"/>
            <a:ext cx="15367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64475" y="5410200"/>
            <a:ext cx="127952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33600" y="4907756"/>
            <a:ext cx="3089275" cy="646331"/>
          </a:xfrm>
          <a:prstGeom prst="rect">
            <a:avLst/>
          </a:prstGeom>
          <a:noFill/>
        </p:spPr>
        <p:txBody>
          <a:bodyPr wrap="square" rtlCol="0">
            <a:spAutoFit/>
          </a:bodyPr>
          <a:lstStyle/>
          <a:p>
            <a:r>
              <a:rPr lang="en-US" dirty="0" smtClean="0"/>
              <a:t>But so far the scale is minimal</a:t>
            </a:r>
            <a:endParaRPr lang="en-US" dirty="0"/>
          </a:p>
        </p:txBody>
      </p:sp>
    </p:spTree>
    <p:extLst>
      <p:ext uri="{BB962C8B-B14F-4D97-AF65-F5344CB8AC3E}">
        <p14:creationId xmlns:p14="http://schemas.microsoft.com/office/powerpoint/2010/main" val="201714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0" grpId="0" animBg="1"/>
      <p:bldP spid="21" grpId="0" animBg="1"/>
      <p:bldP spid="22" grpId="0"/>
      <p:bldP spid="24"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a:defRPr/>
            </a:pPr>
            <a:r>
              <a:rPr lang="en-US" sz="4800" b="0" dirty="0">
                <a:solidFill>
                  <a:srgbClr val="0070C0"/>
                </a:solidFill>
                <a:latin typeface="Arial" charset="0"/>
                <a:cs typeface="Arial" pitchFamily="34" charset="0"/>
              </a:rPr>
              <a:t>Triple Bottom Line </a:t>
            </a:r>
            <a:r>
              <a:rPr lang="en-US" sz="4800" b="0" dirty="0" smtClean="0">
                <a:solidFill>
                  <a:srgbClr val="0070C0"/>
                </a:solidFill>
                <a:latin typeface="Arial" charset="0"/>
                <a:cs typeface="Arial" pitchFamily="34" charset="0"/>
              </a:rPr>
              <a:t>Sustainability</a:t>
            </a:r>
            <a:endParaRPr lang="en-US" sz="8000" b="0" dirty="0">
              <a:solidFill>
                <a:srgbClr val="0070C0"/>
              </a:solidFill>
              <a:cs typeface="Arial" pitchFamily="34" charset="0"/>
            </a:endParaRPr>
          </a:p>
        </p:txBody>
      </p:sp>
      <p:sp>
        <p:nvSpPr>
          <p:cNvPr id="3" name="Footer Placeholder 2"/>
          <p:cNvSpPr>
            <a:spLocks noGrp="1"/>
          </p:cNvSpPr>
          <p:nvPr>
            <p:ph type="ftr" sz="quarter" idx="11"/>
          </p:nvPr>
        </p:nvSpPr>
        <p:spPr/>
        <p:txBody>
          <a:bodyPr/>
          <a:lstStyle/>
          <a:p>
            <a:pPr>
              <a:defRPr/>
            </a:pPr>
            <a:endParaRPr lang="en-US"/>
          </a:p>
        </p:txBody>
      </p:sp>
      <p:sp>
        <p:nvSpPr>
          <p:cNvPr id="34" name="Oval 3"/>
          <p:cNvSpPr>
            <a:spLocks noChangeArrowheads="1"/>
          </p:cNvSpPr>
          <p:nvPr/>
        </p:nvSpPr>
        <p:spPr bwMode="auto">
          <a:xfrm>
            <a:off x="3429000" y="2405062"/>
            <a:ext cx="3352800" cy="2362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35" name="Oval 4"/>
          <p:cNvSpPr>
            <a:spLocks noChangeArrowheads="1"/>
          </p:cNvSpPr>
          <p:nvPr/>
        </p:nvSpPr>
        <p:spPr bwMode="auto">
          <a:xfrm>
            <a:off x="914400" y="2405062"/>
            <a:ext cx="3352800" cy="2362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36" name="Oval 5"/>
          <p:cNvSpPr>
            <a:spLocks noChangeArrowheads="1"/>
          </p:cNvSpPr>
          <p:nvPr/>
        </p:nvSpPr>
        <p:spPr bwMode="auto">
          <a:xfrm>
            <a:off x="2209800" y="3700462"/>
            <a:ext cx="3352800" cy="2362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37" name="Rectangle 6"/>
          <p:cNvSpPr>
            <a:spLocks noChangeArrowheads="1"/>
          </p:cNvSpPr>
          <p:nvPr/>
        </p:nvSpPr>
        <p:spPr bwMode="auto">
          <a:xfrm>
            <a:off x="4587875" y="2878137"/>
            <a:ext cx="1644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a:solidFill>
                  <a:prstClr val="black"/>
                </a:solidFill>
                <a:latin typeface="Arial" pitchFamily="34" charset="0"/>
                <a:cs typeface="Arial" pitchFamily="34" charset="0"/>
              </a:rPr>
              <a:t>Environmental</a:t>
            </a:r>
          </a:p>
          <a:p>
            <a:pPr algn="ctr" fontAlgn="base">
              <a:spcBef>
                <a:spcPct val="0"/>
              </a:spcBef>
              <a:spcAft>
                <a:spcPct val="0"/>
              </a:spcAft>
            </a:pPr>
            <a:r>
              <a:rPr lang="en-US">
                <a:solidFill>
                  <a:prstClr val="black"/>
                </a:solidFill>
                <a:latin typeface="Arial" pitchFamily="34" charset="0"/>
                <a:cs typeface="Arial" pitchFamily="34" charset="0"/>
              </a:rPr>
              <a:t>Performance</a:t>
            </a:r>
          </a:p>
        </p:txBody>
      </p:sp>
      <p:sp>
        <p:nvSpPr>
          <p:cNvPr id="38" name="Rectangle 7"/>
          <p:cNvSpPr>
            <a:spLocks noChangeArrowheads="1"/>
          </p:cNvSpPr>
          <p:nvPr/>
        </p:nvSpPr>
        <p:spPr bwMode="auto">
          <a:xfrm>
            <a:off x="1539875" y="2862262"/>
            <a:ext cx="1492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a:solidFill>
                  <a:prstClr val="black"/>
                </a:solidFill>
                <a:latin typeface="Arial" pitchFamily="34" charset="0"/>
                <a:cs typeface="Arial" pitchFamily="34" charset="0"/>
              </a:rPr>
              <a:t>Social</a:t>
            </a:r>
          </a:p>
          <a:p>
            <a:pPr algn="ctr" fontAlgn="base">
              <a:spcBef>
                <a:spcPct val="0"/>
              </a:spcBef>
              <a:spcAft>
                <a:spcPct val="0"/>
              </a:spcAft>
            </a:pPr>
            <a:r>
              <a:rPr lang="en-US">
                <a:solidFill>
                  <a:prstClr val="black"/>
                </a:solidFill>
                <a:latin typeface="Arial" pitchFamily="34" charset="0"/>
                <a:cs typeface="Arial" pitchFamily="34" charset="0"/>
              </a:rPr>
              <a:t>Performance</a:t>
            </a:r>
          </a:p>
        </p:txBody>
      </p:sp>
      <p:sp>
        <p:nvSpPr>
          <p:cNvPr id="39" name="Rectangle 8"/>
          <p:cNvSpPr>
            <a:spLocks noChangeArrowheads="1"/>
          </p:cNvSpPr>
          <p:nvPr/>
        </p:nvSpPr>
        <p:spPr bwMode="auto">
          <a:xfrm>
            <a:off x="3140075" y="4767262"/>
            <a:ext cx="1492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a:solidFill>
                  <a:prstClr val="black"/>
                </a:solidFill>
                <a:latin typeface="Arial" pitchFamily="34" charset="0"/>
                <a:cs typeface="Arial" pitchFamily="34" charset="0"/>
              </a:rPr>
              <a:t>Economic</a:t>
            </a:r>
          </a:p>
          <a:p>
            <a:pPr algn="ctr" fontAlgn="base">
              <a:spcBef>
                <a:spcPct val="0"/>
              </a:spcBef>
              <a:spcAft>
                <a:spcPct val="0"/>
              </a:spcAft>
            </a:pPr>
            <a:r>
              <a:rPr lang="en-US">
                <a:solidFill>
                  <a:prstClr val="black"/>
                </a:solidFill>
                <a:latin typeface="Arial" pitchFamily="34" charset="0"/>
                <a:cs typeface="Arial" pitchFamily="34" charset="0"/>
              </a:rPr>
              <a:t>Performance</a:t>
            </a:r>
          </a:p>
        </p:txBody>
      </p:sp>
      <p:grpSp>
        <p:nvGrpSpPr>
          <p:cNvPr id="40" name="Group 19"/>
          <p:cNvGrpSpPr>
            <a:grpSpLocks/>
          </p:cNvGrpSpPr>
          <p:nvPr/>
        </p:nvGrpSpPr>
        <p:grpSpPr bwMode="auto">
          <a:xfrm>
            <a:off x="687388" y="1624012"/>
            <a:ext cx="3122612" cy="1695450"/>
            <a:chOff x="1220788" y="1352550"/>
            <a:chExt cx="3122612" cy="1695450"/>
          </a:xfrm>
        </p:grpSpPr>
        <p:sp>
          <p:nvSpPr>
            <p:cNvPr id="41" name="Rectangle 11"/>
            <p:cNvSpPr>
              <a:spLocks noChangeArrowheads="1"/>
            </p:cNvSpPr>
            <p:nvPr/>
          </p:nvSpPr>
          <p:spPr bwMode="auto">
            <a:xfrm>
              <a:off x="1220788" y="1352550"/>
              <a:ext cx="3028950" cy="461963"/>
            </a:xfrm>
            <a:prstGeom prst="rect">
              <a:avLst/>
            </a:prstGeom>
            <a:noFill/>
            <a:ln w="9525">
              <a:noFill/>
              <a:miter lim="800000"/>
              <a:headEnd/>
              <a:tailEnd/>
            </a:ln>
          </p:spPr>
          <p:txBody>
            <a:bodyPr wrap="none">
              <a:spAutoFit/>
            </a:bodyPr>
            <a:lstStyle/>
            <a:p>
              <a:pPr fontAlgn="base">
                <a:spcBef>
                  <a:spcPct val="0"/>
                </a:spcBef>
                <a:spcAft>
                  <a:spcPct val="0"/>
                </a:spcAft>
                <a:defRPr/>
              </a:pPr>
              <a:r>
                <a:rPr lang="en-US" sz="2400" dirty="0">
                  <a:solidFill>
                    <a:srgbClr val="92D050"/>
                  </a:solidFill>
                  <a:effectLst>
                    <a:outerShdw blurRad="38100" dist="38100" dir="2700000" algn="tl">
                      <a:srgbClr val="000000">
                        <a:alpha val="43137"/>
                      </a:srgbClr>
                    </a:outerShdw>
                  </a:effectLst>
                  <a:latin typeface="Arial" charset="0"/>
                  <a:cs typeface="Arial" charset="0"/>
                </a:rPr>
                <a:t>Socio-Environmental</a:t>
              </a:r>
            </a:p>
          </p:txBody>
        </p:sp>
        <p:sp>
          <p:nvSpPr>
            <p:cNvPr id="42" name="Line 13"/>
            <p:cNvSpPr>
              <a:spLocks noChangeShapeType="1"/>
            </p:cNvSpPr>
            <p:nvPr/>
          </p:nvSpPr>
          <p:spPr bwMode="auto">
            <a:xfrm>
              <a:off x="4038600" y="1828800"/>
              <a:ext cx="304800" cy="1219200"/>
            </a:xfrm>
            <a:prstGeom prst="line">
              <a:avLst/>
            </a:prstGeom>
            <a:noFill/>
            <a:ln w="28575">
              <a:solidFill>
                <a:srgbClr val="92D050"/>
              </a:solidFill>
              <a:round/>
              <a:headE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grpSp>
      <p:grpSp>
        <p:nvGrpSpPr>
          <p:cNvPr id="43" name="Group 21"/>
          <p:cNvGrpSpPr>
            <a:grpSpLocks/>
          </p:cNvGrpSpPr>
          <p:nvPr/>
        </p:nvGrpSpPr>
        <p:grpSpPr bwMode="auto">
          <a:xfrm>
            <a:off x="381000" y="4462462"/>
            <a:ext cx="2514600" cy="1668463"/>
            <a:chOff x="914400" y="4191000"/>
            <a:chExt cx="2514600" cy="1669444"/>
          </a:xfrm>
        </p:grpSpPr>
        <p:sp>
          <p:nvSpPr>
            <p:cNvPr id="44" name="Rectangle 10"/>
            <p:cNvSpPr>
              <a:spLocks noChangeArrowheads="1"/>
            </p:cNvSpPr>
            <p:nvPr/>
          </p:nvSpPr>
          <p:spPr bwMode="auto">
            <a:xfrm>
              <a:off x="914400" y="5029693"/>
              <a:ext cx="1676400" cy="830751"/>
            </a:xfrm>
            <a:prstGeom prst="rect">
              <a:avLst/>
            </a:prstGeom>
            <a:noFill/>
            <a:ln w="9525">
              <a:noFill/>
              <a:miter lim="800000"/>
              <a:headEnd/>
              <a:tailEnd/>
            </a:ln>
          </p:spPr>
          <p:txBody>
            <a:bodyPr>
              <a:spAutoFit/>
            </a:bodyPr>
            <a:lstStyle/>
            <a:p>
              <a:pPr fontAlgn="base">
                <a:spcBef>
                  <a:spcPct val="0"/>
                </a:spcBef>
                <a:spcAft>
                  <a:spcPct val="0"/>
                </a:spcAft>
                <a:defRPr/>
              </a:pPr>
              <a:r>
                <a:rPr lang="en-US" sz="2400" dirty="0">
                  <a:solidFill>
                    <a:srgbClr val="92D050"/>
                  </a:solidFill>
                  <a:effectLst>
                    <a:outerShdw blurRad="38100" dist="38100" dir="2700000" algn="tl">
                      <a:srgbClr val="000000">
                        <a:alpha val="43137"/>
                      </a:srgbClr>
                    </a:outerShdw>
                  </a:effectLst>
                  <a:latin typeface="Arial" charset="0"/>
                  <a:cs typeface="Arial" charset="0"/>
                </a:rPr>
                <a:t>Socio- Economic</a:t>
              </a:r>
            </a:p>
          </p:txBody>
        </p:sp>
        <p:sp>
          <p:nvSpPr>
            <p:cNvPr id="45" name="Line 14"/>
            <p:cNvSpPr>
              <a:spLocks noChangeShapeType="1"/>
            </p:cNvSpPr>
            <p:nvPr/>
          </p:nvSpPr>
          <p:spPr bwMode="auto">
            <a:xfrm flipV="1">
              <a:off x="2209800" y="4191000"/>
              <a:ext cx="1219200" cy="990600"/>
            </a:xfrm>
            <a:prstGeom prst="line">
              <a:avLst/>
            </a:prstGeom>
            <a:noFill/>
            <a:ln w="28575">
              <a:solidFill>
                <a:srgbClr val="92D050"/>
              </a:solidFill>
              <a:round/>
              <a:headE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grpSp>
      <p:grpSp>
        <p:nvGrpSpPr>
          <p:cNvPr id="46" name="Group 22"/>
          <p:cNvGrpSpPr>
            <a:grpSpLocks/>
          </p:cNvGrpSpPr>
          <p:nvPr/>
        </p:nvGrpSpPr>
        <p:grpSpPr bwMode="auto">
          <a:xfrm>
            <a:off x="4724400" y="4462461"/>
            <a:ext cx="3276600" cy="1363663"/>
            <a:chOff x="5257800" y="4191052"/>
            <a:chExt cx="3276600" cy="1364596"/>
          </a:xfrm>
        </p:grpSpPr>
        <p:sp>
          <p:nvSpPr>
            <p:cNvPr id="47" name="Rectangle 9"/>
            <p:cNvSpPr>
              <a:spLocks noChangeArrowheads="1"/>
            </p:cNvSpPr>
            <p:nvPr/>
          </p:nvSpPr>
          <p:spPr bwMode="auto">
            <a:xfrm>
              <a:off x="7010400" y="4724817"/>
              <a:ext cx="1524000" cy="830831"/>
            </a:xfrm>
            <a:prstGeom prst="rect">
              <a:avLst/>
            </a:prstGeom>
            <a:noFill/>
            <a:ln w="9525">
              <a:noFill/>
              <a:miter lim="800000"/>
              <a:headEnd/>
              <a:tailEnd/>
            </a:ln>
          </p:spPr>
          <p:txBody>
            <a:bodyPr>
              <a:spAutoFit/>
            </a:bodyPr>
            <a:lstStyle/>
            <a:p>
              <a:pPr fontAlgn="base">
                <a:spcBef>
                  <a:spcPct val="0"/>
                </a:spcBef>
                <a:spcAft>
                  <a:spcPct val="0"/>
                </a:spcAft>
                <a:defRPr/>
              </a:pPr>
              <a:r>
                <a:rPr lang="en-US" sz="2400" dirty="0">
                  <a:solidFill>
                    <a:srgbClr val="92D050"/>
                  </a:solidFill>
                  <a:effectLst>
                    <a:outerShdw blurRad="38100" dist="38100" dir="2700000" algn="tl">
                      <a:srgbClr val="000000">
                        <a:alpha val="43137"/>
                      </a:srgbClr>
                    </a:outerShdw>
                  </a:effectLst>
                  <a:latin typeface="Arial" charset="0"/>
                  <a:cs typeface="Arial" charset="0"/>
                </a:rPr>
                <a:t>Eco-Efficiency</a:t>
              </a:r>
            </a:p>
          </p:txBody>
        </p:sp>
        <p:sp>
          <p:nvSpPr>
            <p:cNvPr id="48" name="Line 15"/>
            <p:cNvSpPr>
              <a:spLocks noChangeShapeType="1"/>
            </p:cNvSpPr>
            <p:nvPr/>
          </p:nvSpPr>
          <p:spPr bwMode="auto">
            <a:xfrm flipH="1" flipV="1">
              <a:off x="5257800" y="4191052"/>
              <a:ext cx="1676400" cy="685746"/>
            </a:xfrm>
            <a:prstGeom prst="line">
              <a:avLst/>
            </a:prstGeom>
            <a:noFill/>
            <a:ln w="28575">
              <a:solidFill>
                <a:srgbClr val="92D050"/>
              </a:solidFill>
              <a:round/>
              <a:headE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grpSp>
      <p:grpSp>
        <p:nvGrpSpPr>
          <p:cNvPr id="49" name="Group 20"/>
          <p:cNvGrpSpPr>
            <a:grpSpLocks/>
          </p:cNvGrpSpPr>
          <p:nvPr/>
        </p:nvGrpSpPr>
        <p:grpSpPr bwMode="auto">
          <a:xfrm>
            <a:off x="3886200" y="1414462"/>
            <a:ext cx="3117850" cy="2514600"/>
            <a:chOff x="4419600" y="1143000"/>
            <a:chExt cx="3117850" cy="2514600"/>
          </a:xfrm>
        </p:grpSpPr>
        <p:sp>
          <p:nvSpPr>
            <p:cNvPr id="50" name="Rectangle 12"/>
            <p:cNvSpPr>
              <a:spLocks noChangeArrowheads="1"/>
            </p:cNvSpPr>
            <p:nvPr/>
          </p:nvSpPr>
          <p:spPr bwMode="auto">
            <a:xfrm>
              <a:off x="5486400" y="1143000"/>
              <a:ext cx="2051050" cy="830263"/>
            </a:xfrm>
            <a:prstGeom prst="rect">
              <a:avLst/>
            </a:prstGeom>
            <a:noFill/>
            <a:ln w="9525">
              <a:noFill/>
              <a:miter lim="800000"/>
              <a:headEnd/>
              <a:tailEnd/>
            </a:ln>
          </p:spPr>
          <p:txBody>
            <a:bodyPr>
              <a:spAutoFit/>
            </a:bodyPr>
            <a:lstStyle/>
            <a:p>
              <a:pPr fontAlgn="base">
                <a:spcBef>
                  <a:spcPct val="0"/>
                </a:spcBef>
                <a:spcAft>
                  <a:spcPct val="0"/>
                </a:spcAft>
                <a:defRPr/>
              </a:pPr>
              <a:r>
                <a:rPr lang="en-US" sz="2400" dirty="0">
                  <a:solidFill>
                    <a:srgbClr val="0070C0"/>
                  </a:solidFill>
                  <a:effectLst>
                    <a:outerShdw blurRad="38100" dist="38100" dir="2700000" algn="tl">
                      <a:srgbClr val="000000">
                        <a:alpha val="43137"/>
                      </a:srgbClr>
                    </a:outerShdw>
                  </a:effectLst>
                  <a:latin typeface="Arial" charset="0"/>
                  <a:cs typeface="Arial" charset="0"/>
                </a:rPr>
                <a:t>Integrated Sustainability</a:t>
              </a:r>
            </a:p>
          </p:txBody>
        </p:sp>
        <p:sp>
          <p:nvSpPr>
            <p:cNvPr id="51" name="Line 16"/>
            <p:cNvSpPr>
              <a:spLocks noChangeShapeType="1"/>
            </p:cNvSpPr>
            <p:nvPr/>
          </p:nvSpPr>
          <p:spPr bwMode="auto">
            <a:xfrm flipH="1">
              <a:off x="4419600" y="1676400"/>
              <a:ext cx="990600" cy="1981200"/>
            </a:xfrm>
            <a:prstGeom prst="line">
              <a:avLst/>
            </a:prstGeom>
            <a:noFill/>
            <a:ln w="28575">
              <a:solidFill>
                <a:srgbClr val="0070C0"/>
              </a:solidFill>
              <a:round/>
              <a:headEnd/>
              <a:tailEnd type="oval"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grpSp>
      <p:sp>
        <p:nvSpPr>
          <p:cNvPr id="52" name="Rectangle 17"/>
          <p:cNvSpPr>
            <a:spLocks noChangeArrowheads="1"/>
          </p:cNvSpPr>
          <p:nvPr/>
        </p:nvSpPr>
        <p:spPr bwMode="auto">
          <a:xfrm>
            <a:off x="5105400" y="6215062"/>
            <a:ext cx="3811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i="1">
                <a:solidFill>
                  <a:prstClr val="black"/>
                </a:solidFill>
                <a:latin typeface="Arial" pitchFamily="34" charset="0"/>
                <a:cs typeface="Arial" pitchFamily="34" charset="0"/>
              </a:rPr>
              <a:t>Source: World Resources Institute 1998</a:t>
            </a:r>
          </a:p>
        </p:txBody>
      </p:sp>
      <p:grpSp>
        <p:nvGrpSpPr>
          <p:cNvPr id="53" name="Group 52"/>
          <p:cNvGrpSpPr/>
          <p:nvPr/>
        </p:nvGrpSpPr>
        <p:grpSpPr>
          <a:xfrm>
            <a:off x="3048001" y="3700231"/>
            <a:ext cx="6476999" cy="1200329"/>
            <a:chOff x="3048001" y="3428769"/>
            <a:chExt cx="6476999" cy="1200329"/>
          </a:xfrm>
        </p:grpSpPr>
        <p:sp>
          <p:nvSpPr>
            <p:cNvPr id="54" name="TextBox 24"/>
            <p:cNvSpPr txBox="1">
              <a:spLocks noChangeArrowheads="1"/>
            </p:cNvSpPr>
            <p:nvPr/>
          </p:nvSpPr>
          <p:spPr bwMode="auto">
            <a:xfrm>
              <a:off x="7010401" y="3428769"/>
              <a:ext cx="25145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400" dirty="0">
                  <a:solidFill>
                    <a:srgbClr val="7030A0"/>
                  </a:solidFill>
                </a:rPr>
                <a:t>Sustainability Sweet </a:t>
              </a:r>
              <a:r>
                <a:rPr lang="en-US" sz="2400" dirty="0" smtClean="0">
                  <a:solidFill>
                    <a:srgbClr val="7030A0"/>
                  </a:solidFill>
                </a:rPr>
                <a:t>Spots</a:t>
              </a:r>
            </a:p>
            <a:p>
              <a:pPr eaLnBrk="1" fontAlgn="base" hangingPunct="1">
                <a:spcBef>
                  <a:spcPct val="0"/>
                </a:spcBef>
                <a:spcAft>
                  <a:spcPct val="0"/>
                </a:spcAft>
              </a:pPr>
              <a:r>
                <a:rPr lang="en-US" sz="2400" dirty="0" smtClean="0">
                  <a:solidFill>
                    <a:srgbClr val="7030A0"/>
                  </a:solidFill>
                </a:rPr>
                <a:t>For Business</a:t>
              </a:r>
              <a:endParaRPr lang="en-US" sz="2400" dirty="0">
                <a:solidFill>
                  <a:srgbClr val="7030A0"/>
                </a:solidFill>
              </a:endParaRPr>
            </a:p>
          </p:txBody>
        </p:sp>
        <p:cxnSp>
          <p:nvCxnSpPr>
            <p:cNvPr id="55" name="Straight Arrow Connector 54"/>
            <p:cNvCxnSpPr>
              <a:stCxn id="54" idx="1"/>
            </p:cNvCxnSpPr>
            <p:nvPr/>
          </p:nvCxnSpPr>
          <p:spPr bwMode="auto">
            <a:xfrm flipH="1">
              <a:off x="5105400" y="4028934"/>
              <a:ext cx="1905001" cy="162066"/>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4" idx="1"/>
            </p:cNvCxnSpPr>
            <p:nvPr/>
          </p:nvCxnSpPr>
          <p:spPr bwMode="auto">
            <a:xfrm flipH="1" flipV="1">
              <a:off x="3048001" y="4028933"/>
              <a:ext cx="3962400" cy="1"/>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4" idx="1"/>
            </p:cNvCxnSpPr>
            <p:nvPr/>
          </p:nvCxnSpPr>
          <p:spPr bwMode="auto">
            <a:xfrm flipH="1" flipV="1">
              <a:off x="3962400" y="3657600"/>
              <a:ext cx="3048001" cy="371334"/>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929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228600"/>
            <a:ext cx="8229600" cy="1600200"/>
          </a:xfrm>
        </p:spPr>
        <p:txBody>
          <a:bodyPr>
            <a:normAutofit/>
          </a:bodyPr>
          <a:lstStyle/>
          <a:p>
            <a:pPr eaLnBrk="1" hangingPunct="1"/>
            <a:r>
              <a:rPr lang="en-US" sz="6000" b="1" smtClean="0"/>
              <a:t>The Millennium Project</a:t>
            </a:r>
            <a:endParaRPr lang="en-US" sz="6000" smtClean="0"/>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pic>
        <p:nvPicPr>
          <p:cNvPr id="21507" name="Picture 2" descr="M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310515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114800" y="1447800"/>
            <a:ext cx="3962400" cy="1077913"/>
          </a:xfrm>
          <a:prstGeom prst="rect">
            <a:avLst/>
          </a:prstGeom>
          <a:noFill/>
        </p:spPr>
        <p:txBody>
          <a:bodyPr>
            <a:spAutoFit/>
          </a:bodyPr>
          <a:lstStyle/>
          <a:p>
            <a:pPr>
              <a:defRPr/>
            </a:pPr>
            <a:r>
              <a:rPr lang="en-US" sz="3200" b="1" dirty="0">
                <a:solidFill>
                  <a:prstClr val="black">
                    <a:lumMod val="65000"/>
                    <a:lumOff val="35000"/>
                  </a:prstClr>
                </a:solidFill>
                <a:cs typeface="Arial" pitchFamily="34" charset="0"/>
              </a:rPr>
              <a:t>GLOBAL FUTURES STUDIES &amp; RESEARCH</a:t>
            </a:r>
            <a:endParaRPr lang="en-US" sz="3200" dirty="0">
              <a:solidFill>
                <a:prstClr val="black">
                  <a:lumMod val="65000"/>
                  <a:lumOff val="35000"/>
                </a:prstClr>
              </a:solidFill>
              <a:cs typeface="Arial" pitchFamily="34" charset="0"/>
            </a:endParaRPr>
          </a:p>
        </p:txBody>
      </p:sp>
      <p:sp>
        <p:nvSpPr>
          <p:cNvPr id="21510" name="Rectangle 8"/>
          <p:cNvSpPr>
            <a:spLocks noChangeArrowheads="1"/>
          </p:cNvSpPr>
          <p:nvPr/>
        </p:nvSpPr>
        <p:spPr bwMode="auto">
          <a:xfrm>
            <a:off x="1066800" y="4114800"/>
            <a:ext cx="8077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5425" indent="-225425" fontAlgn="base">
              <a:spcBef>
                <a:spcPct val="0"/>
              </a:spcBef>
              <a:spcAft>
                <a:spcPct val="0"/>
              </a:spcAft>
              <a:buFont typeface="Arial" pitchFamily="34" charset="0"/>
              <a:buChar char="•"/>
            </a:pPr>
            <a:r>
              <a:rPr lang="en-US" sz="2800" dirty="0">
                <a:solidFill>
                  <a:prstClr val="black"/>
                </a:solidFill>
                <a:latin typeface="Arial" pitchFamily="34" charset="0"/>
                <a:cs typeface="Arial" pitchFamily="34" charset="0"/>
              </a:rPr>
              <a:t>Founded in 1996</a:t>
            </a:r>
          </a:p>
          <a:p>
            <a:pPr marL="225425" indent="-225425" fontAlgn="base">
              <a:spcBef>
                <a:spcPct val="0"/>
              </a:spcBef>
              <a:spcAft>
                <a:spcPct val="0"/>
              </a:spcAft>
              <a:buFont typeface="Arial" pitchFamily="34" charset="0"/>
              <a:buChar char="•"/>
            </a:pPr>
            <a:r>
              <a:rPr lang="en-US" sz="2800" dirty="0">
                <a:solidFill>
                  <a:prstClr val="black"/>
                </a:solidFill>
                <a:latin typeface="Arial" pitchFamily="34" charset="0"/>
                <a:cs typeface="Arial" pitchFamily="34" charset="0"/>
              </a:rPr>
              <a:t>Real-Time Delphi Technique-Expert Knowledge</a:t>
            </a:r>
          </a:p>
          <a:p>
            <a:pPr marL="225425" indent="-225425" fontAlgn="base">
              <a:spcBef>
                <a:spcPct val="0"/>
              </a:spcBef>
              <a:spcAft>
                <a:spcPct val="0"/>
              </a:spcAft>
              <a:buFont typeface="Arial" pitchFamily="34" charset="0"/>
              <a:buChar char="•"/>
            </a:pPr>
            <a:r>
              <a:rPr lang="en-US" sz="2800" dirty="0">
                <a:solidFill>
                  <a:prstClr val="black"/>
                </a:solidFill>
                <a:latin typeface="Arial" pitchFamily="34" charset="0"/>
                <a:cs typeface="Arial" pitchFamily="34" charset="0"/>
              </a:rPr>
              <a:t>State of the Future </a:t>
            </a:r>
            <a:r>
              <a:rPr lang="en-US" sz="2800" dirty="0" smtClean="0">
                <a:solidFill>
                  <a:prstClr val="black"/>
                </a:solidFill>
                <a:latin typeface="Arial" pitchFamily="34" charset="0"/>
                <a:cs typeface="Arial" pitchFamily="34" charset="0"/>
              </a:rPr>
              <a:t>and </a:t>
            </a:r>
            <a:r>
              <a:rPr lang="en-US" sz="2800" dirty="0">
                <a:solidFill>
                  <a:prstClr val="black"/>
                </a:solidFill>
                <a:latin typeface="Arial" pitchFamily="34" charset="0"/>
                <a:cs typeface="Arial" pitchFamily="34" charset="0"/>
              </a:rPr>
              <a:t>SOF Index</a:t>
            </a:r>
          </a:p>
          <a:p>
            <a:pPr marL="225425" indent="-225425" fontAlgn="base">
              <a:spcBef>
                <a:spcPct val="0"/>
              </a:spcBef>
              <a:spcAft>
                <a:spcPct val="0"/>
              </a:spcAft>
              <a:buFont typeface="Arial" pitchFamily="34" charset="0"/>
              <a:buChar char="•"/>
            </a:pPr>
            <a:r>
              <a:rPr lang="en-US" sz="2800" dirty="0">
                <a:solidFill>
                  <a:prstClr val="black"/>
                </a:solidFill>
                <a:latin typeface="Arial" pitchFamily="34" charset="0"/>
                <a:cs typeface="Arial" pitchFamily="34" charset="0"/>
              </a:rPr>
              <a:t>15 Global Challenges - Updated Annually</a:t>
            </a:r>
          </a:p>
        </p:txBody>
      </p:sp>
      <p:sp>
        <p:nvSpPr>
          <p:cNvPr id="21511" name="TextBox 9"/>
          <p:cNvSpPr txBox="1">
            <a:spLocks noChangeArrowheads="1"/>
          </p:cNvSpPr>
          <p:nvPr/>
        </p:nvSpPr>
        <p:spPr bwMode="auto">
          <a:xfrm>
            <a:off x="4191000" y="2819400"/>
            <a:ext cx="3646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lvl="2" eaLnBrk="1" fontAlgn="base" hangingPunct="1">
              <a:spcBef>
                <a:spcPct val="0"/>
              </a:spcBef>
              <a:spcAft>
                <a:spcPct val="0"/>
              </a:spcAft>
            </a:pPr>
            <a:r>
              <a:rPr lang="en-US">
                <a:solidFill>
                  <a:prstClr val="black"/>
                </a:solidFill>
                <a:hlinkClick r:id="rId4"/>
              </a:rPr>
              <a:t>http://www.millennium-project.org/</a:t>
            </a:r>
            <a:endParaRPr lang="en-US">
              <a:solidFill>
                <a:prstClr val="black"/>
              </a:solidFill>
            </a:endParaRPr>
          </a:p>
        </p:txBody>
      </p:sp>
    </p:spTree>
    <p:extLst>
      <p:ext uri="{BB962C8B-B14F-4D97-AF65-F5344CB8AC3E}">
        <p14:creationId xmlns:p14="http://schemas.microsoft.com/office/powerpoint/2010/main" val="1280313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State of The Future Index (SOFI)</a:t>
            </a:r>
            <a:endParaRPr lang="en-US" dirty="0">
              <a:solidFill>
                <a:schemeClr val="accent1">
                  <a:satMod val="150000"/>
                </a:schemeClr>
              </a:solidFill>
            </a:endParaRPr>
          </a:p>
        </p:txBody>
      </p:sp>
      <p:sp>
        <p:nvSpPr>
          <p:cNvPr id="22531" name="Content Placeholder 7"/>
          <p:cNvSpPr>
            <a:spLocks noGrp="1"/>
          </p:cNvSpPr>
          <p:nvPr>
            <p:ph idx="1"/>
          </p:nvPr>
        </p:nvSpPr>
        <p:spPr>
          <a:xfrm>
            <a:off x="457200" y="1600200"/>
            <a:ext cx="8229600" cy="4625975"/>
          </a:xfrm>
        </p:spPr>
        <p:txBody>
          <a:bodyPr/>
          <a:lstStyle/>
          <a:p>
            <a:pPr eaLnBrk="1" hangingPunct="1"/>
            <a:r>
              <a:rPr lang="en-US" i="1" smtClean="0"/>
              <a:t>A composite index to measure progress</a:t>
            </a:r>
          </a:p>
          <a:p>
            <a:pPr eaLnBrk="1" hangingPunct="1"/>
            <a:r>
              <a:rPr lang="en-US" i="1" smtClean="0"/>
              <a:t>Expert polling via Real-Time Delphi process</a:t>
            </a:r>
          </a:p>
          <a:p>
            <a:pPr eaLnBrk="1" hangingPunct="1"/>
            <a:r>
              <a:rPr lang="en-US" i="1" smtClean="0"/>
              <a:t>Looks back 20 years, forward 10 years</a:t>
            </a:r>
          </a:p>
          <a:p>
            <a:pPr eaLnBrk="1" hangingPunct="1"/>
            <a:r>
              <a:rPr lang="en-US" i="1" smtClean="0"/>
              <a:t>~ 750 global experts</a:t>
            </a:r>
          </a:p>
          <a:p>
            <a:pPr eaLnBrk="1" hangingPunct="1"/>
            <a:r>
              <a:rPr lang="en-US" i="1" smtClean="0"/>
              <a:t>28 indicators</a:t>
            </a:r>
          </a:p>
          <a:p>
            <a:pPr eaLnBrk="1" hangingPunct="1"/>
            <a:r>
              <a:rPr lang="en-US" i="1" smtClean="0"/>
              <a:t>Updated annually</a:t>
            </a:r>
          </a:p>
          <a:p>
            <a:pPr eaLnBrk="1" hangingPunct="1"/>
            <a:endParaRPr lang="en-US" smtClean="0"/>
          </a:p>
          <a:p>
            <a:pPr eaLnBrk="1" hangingPunct="1"/>
            <a:endParaRPr lang="en-US" smtClean="0"/>
          </a:p>
        </p:txBody>
      </p:sp>
      <p:sp>
        <p:nvSpPr>
          <p:cNvPr id="3" name="Footer Placeholder 2"/>
          <p:cNvSpPr>
            <a:spLocks noGrp="1"/>
          </p:cNvSpPr>
          <p:nvPr>
            <p:ph type="ftr" sz="quarter" idx="11"/>
          </p:nvPr>
        </p:nvSpPr>
        <p:spPr/>
        <p:txBody>
          <a:bodyPr/>
          <a:lstStyle/>
          <a:p>
            <a:pPr>
              <a:defRPr/>
            </a:pPr>
            <a:endParaRPr lang="en-US"/>
          </a:p>
        </p:txBody>
      </p:sp>
      <p:pic>
        <p:nvPicPr>
          <p:cNvPr id="22533" name="Picture 7" descr="SD-2011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267075"/>
            <a:ext cx="37338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20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23556" name="TextBox 8"/>
          <p:cNvSpPr txBox="1">
            <a:spLocks noChangeArrowheads="1"/>
          </p:cNvSpPr>
          <p:nvPr/>
        </p:nvSpPr>
        <p:spPr bwMode="auto">
          <a:xfrm>
            <a:off x="54864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2" name="Content Placeholder 7"/>
          <p:cNvSpPr txBox="1">
            <a:spLocks/>
          </p:cNvSpPr>
          <p:nvPr/>
        </p:nvSpPr>
        <p:spPr bwMode="auto">
          <a:xfrm>
            <a:off x="228600" y="1370013"/>
            <a:ext cx="4038600" cy="5259387"/>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smtClean="0">
                <a:solidFill>
                  <a:srgbClr val="4F81BD">
                    <a:satMod val="150000"/>
                  </a:srgbClr>
                </a:solidFill>
                <a:cs typeface="Arial" pitchFamily="34" charset="0"/>
              </a:rPr>
              <a:t>Improvements:</a:t>
            </a:r>
            <a:endParaRPr lang="en-US" sz="3200" i="1" u="sng" dirty="0">
              <a:solidFill>
                <a:prstClr val="black"/>
              </a:solidFill>
              <a:cs typeface="Arial" pitchFamily="34" charset="0"/>
            </a:endParaRP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Access to water</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Internet users</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Literacy rate </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GDP/capita </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Life expectancy at birth </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Women in </a:t>
            </a:r>
            <a:r>
              <a:rPr lang="en-US" sz="2000" i="1" dirty="0" smtClean="0">
                <a:solidFill>
                  <a:prstClr val="black"/>
                </a:solidFill>
                <a:cs typeface="Arial" pitchFamily="34" charset="0"/>
              </a:rPr>
              <a:t>parliaments</a:t>
            </a:r>
          </a:p>
          <a:p>
            <a:pPr marL="285750" indent="-285750" fontAlgn="base">
              <a:spcBef>
                <a:spcPct val="0"/>
              </a:spcBef>
              <a:spcAft>
                <a:spcPct val="0"/>
              </a:spcAft>
              <a:buClr>
                <a:srgbClr val="0070C0"/>
              </a:buClr>
              <a:buFont typeface="Arial" pitchFamily="34" charset="0"/>
              <a:buChar char="•"/>
              <a:defRPr/>
            </a:pPr>
            <a:r>
              <a:rPr lang="en-US" sz="2000" i="1" dirty="0" smtClean="0">
                <a:solidFill>
                  <a:prstClr val="black"/>
                </a:solidFill>
                <a:cs typeface="Arial" pitchFamily="34" charset="0"/>
              </a:rPr>
              <a:t>School enrollment, secondary</a:t>
            </a:r>
            <a:endParaRPr lang="en-US" sz="2000" i="1" dirty="0">
              <a:solidFill>
                <a:prstClr val="black"/>
              </a:solidFill>
              <a:cs typeface="Arial" pitchFamily="34" charset="0"/>
            </a:endParaRPr>
          </a:p>
          <a:p>
            <a:pPr marL="285750" indent="-285750" fontAlgn="base">
              <a:spcBef>
                <a:spcPct val="0"/>
              </a:spcBef>
              <a:spcAft>
                <a:spcPct val="0"/>
              </a:spcAft>
              <a:buClr>
                <a:srgbClr val="0070C0"/>
              </a:buClr>
              <a:buFont typeface="Arial" pitchFamily="34" charset="0"/>
              <a:buChar char="•"/>
              <a:defRPr/>
            </a:pPr>
            <a:r>
              <a:rPr lang="en-US" sz="2000" i="1" dirty="0" smtClean="0">
                <a:solidFill>
                  <a:prstClr val="black"/>
                </a:solidFill>
                <a:cs typeface="Arial" pitchFamily="34" charset="0"/>
              </a:rPr>
              <a:t>Energy </a:t>
            </a:r>
            <a:r>
              <a:rPr lang="en-US" sz="2000" i="1" dirty="0">
                <a:solidFill>
                  <a:prstClr val="black"/>
                </a:solidFill>
                <a:cs typeface="Arial" pitchFamily="34" charset="0"/>
              </a:rPr>
              <a:t>efficiency</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Poverty $1.25 a day</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Population growth</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Infant mortality</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Undernourishment prevalence</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Wars</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Nuclear proliferation</a:t>
            </a:r>
          </a:p>
          <a:p>
            <a:pPr marL="285750" indent="-285750" fontAlgn="base">
              <a:spcBef>
                <a:spcPct val="0"/>
              </a:spcBef>
              <a:spcAft>
                <a:spcPct val="0"/>
              </a:spcAft>
              <a:buClr>
                <a:srgbClr val="0070C0"/>
              </a:buClr>
              <a:buFont typeface="Arial" pitchFamily="34" charset="0"/>
              <a:buChar char="•"/>
              <a:defRPr/>
            </a:pPr>
            <a:r>
              <a:rPr lang="en-US" sz="2000" i="1" dirty="0">
                <a:solidFill>
                  <a:prstClr val="black"/>
                </a:solidFill>
                <a:cs typeface="Arial" pitchFamily="34" charset="0"/>
              </a:rPr>
              <a:t>HIV prevalence</a:t>
            </a:r>
          </a:p>
        </p:txBody>
      </p:sp>
      <p:pic>
        <p:nvPicPr>
          <p:cNvPr id="18456" name="Char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600" y="26035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Chart 3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2600" y="26162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600" y="26162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Chart 2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600" y="26162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Chart 3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600" y="26035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Chart 3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2600" y="26162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Chart 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2620963"/>
            <a:ext cx="4587875"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Chart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9900" y="26241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Chart 9"/>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9900" y="26035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Chart 2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9900" y="26035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Chart 3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95775" y="2620963"/>
            <a:ext cx="4587875"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7" name="Chart 2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26162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Chart 20"/>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81488" y="26241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Chart 10"/>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64025" y="2616200"/>
            <a:ext cx="458787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Chart 3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95775" y="2611438"/>
            <a:ext cx="4587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8301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8456"/>
                                        </p:tgtEl>
                                        <p:attrNameLst>
                                          <p:attrName>style.visibility</p:attrName>
                                        </p:attrNameLst>
                                      </p:cBhvr>
                                      <p:to>
                                        <p:strVal val="visible"/>
                                      </p:to>
                                    </p:set>
                                    <p:animEffect transition="in" filter="wipe(left)">
                                      <p:cBhvr>
                                        <p:cTn id="16" dur="500"/>
                                        <p:tgtEl>
                                          <p:spTgt spid="18456"/>
                                        </p:tgtEl>
                                      </p:cBhvr>
                                    </p:animEffect>
                                  </p:childTnLst>
                                  <p:subTnLst>
                                    <p:set>
                                      <p:cBhvr override="childStyle">
                                        <p:cTn dur="1" fill="hold" display="0" masterRel="nextClick" afterEffect="1"/>
                                        <p:tgtEl>
                                          <p:spTgt spid="18456"/>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left)">
                                      <p:cBhvr>
                                        <p:cTn id="21" dur="500"/>
                                        <p:tgtEl>
                                          <p:spTgt spid="12">
                                            <p:txEl>
                                              <p:pRg st="2" end="2"/>
                                            </p:txEl>
                                          </p:spTgt>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18457"/>
                                        </p:tgtEl>
                                        <p:attrNameLst>
                                          <p:attrName>style.visibility</p:attrName>
                                        </p:attrNameLst>
                                      </p:cBhvr>
                                      <p:to>
                                        <p:strVal val="visible"/>
                                      </p:to>
                                    </p:set>
                                    <p:animEffect transition="in" filter="wipe(left)">
                                      <p:cBhvr>
                                        <p:cTn id="25" dur="500"/>
                                        <p:tgtEl>
                                          <p:spTgt spid="18457"/>
                                        </p:tgtEl>
                                      </p:cBhvr>
                                    </p:animEffect>
                                  </p:childTnLst>
                                  <p:subTnLst>
                                    <p:set>
                                      <p:cBhvr override="childStyle">
                                        <p:cTn dur="1" fill="hold" display="0" masterRel="nextClick" afterEffect="1"/>
                                        <p:tgtEl>
                                          <p:spTgt spid="18457"/>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Effect transition="in" filter="wipe(left)">
                                      <p:cBhvr>
                                        <p:cTn id="30" dur="500"/>
                                        <p:tgtEl>
                                          <p:spTgt spid="12">
                                            <p:txEl>
                                              <p:pRg st="3" end="3"/>
                                            </p:txEl>
                                          </p:spTgt>
                                        </p:tgtEl>
                                      </p:cBhvr>
                                    </p:animEffect>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18458"/>
                                        </p:tgtEl>
                                        <p:attrNameLst>
                                          <p:attrName>style.visibility</p:attrName>
                                        </p:attrNameLst>
                                      </p:cBhvr>
                                      <p:to>
                                        <p:strVal val="visible"/>
                                      </p:to>
                                    </p:set>
                                    <p:animEffect transition="in" filter="wipe(left)">
                                      <p:cBhvr>
                                        <p:cTn id="34" dur="500"/>
                                        <p:tgtEl>
                                          <p:spTgt spid="18458"/>
                                        </p:tgtEl>
                                      </p:cBhvr>
                                    </p:animEffect>
                                  </p:childTnLst>
                                  <p:subTnLst>
                                    <p:set>
                                      <p:cBhvr override="childStyle">
                                        <p:cTn dur="1" fill="hold" display="0" masterRel="nextClick" afterEffect="1"/>
                                        <p:tgtEl>
                                          <p:spTgt spid="18458"/>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animEffect transition="in" filter="wipe(left)">
                                      <p:cBhvr>
                                        <p:cTn id="39" dur="500"/>
                                        <p:tgtEl>
                                          <p:spTgt spid="12">
                                            <p:txEl>
                                              <p:pRg st="4" end="4"/>
                                            </p:txEl>
                                          </p:spTgt>
                                        </p:tgtEl>
                                      </p:cBhvr>
                                    </p:animEffect>
                                  </p:childTnLst>
                                </p:cTn>
                              </p:par>
                            </p:childTnLst>
                          </p:cTn>
                        </p:par>
                        <p:par>
                          <p:cTn id="40" fill="hold" nodeType="afterGroup">
                            <p:stCondLst>
                              <p:cond delay="500"/>
                            </p:stCondLst>
                            <p:childTnLst>
                              <p:par>
                                <p:cTn id="41" presetID="22" presetClass="entr" presetSubtype="8" fill="hold" nodeType="afterEffect">
                                  <p:stCondLst>
                                    <p:cond delay="0"/>
                                  </p:stCondLst>
                                  <p:childTnLst>
                                    <p:set>
                                      <p:cBhvr>
                                        <p:cTn id="42" dur="1" fill="hold">
                                          <p:stCondLst>
                                            <p:cond delay="0"/>
                                          </p:stCondLst>
                                        </p:cTn>
                                        <p:tgtEl>
                                          <p:spTgt spid="18459"/>
                                        </p:tgtEl>
                                        <p:attrNameLst>
                                          <p:attrName>style.visibility</p:attrName>
                                        </p:attrNameLst>
                                      </p:cBhvr>
                                      <p:to>
                                        <p:strVal val="visible"/>
                                      </p:to>
                                    </p:set>
                                    <p:animEffect transition="in" filter="wipe(left)">
                                      <p:cBhvr>
                                        <p:cTn id="43" dur="500"/>
                                        <p:tgtEl>
                                          <p:spTgt spid="18459"/>
                                        </p:tgtEl>
                                      </p:cBhvr>
                                    </p:animEffect>
                                  </p:childTnLst>
                                  <p:subTnLst>
                                    <p:set>
                                      <p:cBhvr override="childStyle">
                                        <p:cTn dur="1" fill="hold" display="0" masterRel="nextClick" afterEffect="1"/>
                                        <p:tgtEl>
                                          <p:spTgt spid="18459"/>
                                        </p:tgtEl>
                                        <p:attrNameLst>
                                          <p:attrName>style.visibility</p:attrName>
                                        </p:attrNameLst>
                                      </p:cBhvr>
                                      <p:to>
                                        <p:strVal val="hidden"/>
                                      </p:to>
                                    </p:set>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xEl>
                                              <p:pRg st="5" end="5"/>
                                            </p:txEl>
                                          </p:spTgt>
                                        </p:tgtEl>
                                        <p:attrNameLst>
                                          <p:attrName>style.visibility</p:attrName>
                                        </p:attrNameLst>
                                      </p:cBhvr>
                                      <p:to>
                                        <p:strVal val="visible"/>
                                      </p:to>
                                    </p:set>
                                    <p:animEffect transition="in" filter="wipe(left)">
                                      <p:cBhvr>
                                        <p:cTn id="48" dur="500"/>
                                        <p:tgtEl>
                                          <p:spTgt spid="12">
                                            <p:txEl>
                                              <p:pRg st="5" end="5"/>
                                            </p:txEl>
                                          </p:spTgt>
                                        </p:tgtEl>
                                      </p:cBhvr>
                                    </p:animEffect>
                                  </p:childTnLst>
                                </p:cTn>
                              </p:par>
                            </p:childTnLst>
                          </p:cTn>
                        </p:par>
                        <p:par>
                          <p:cTn id="49" fill="hold" nodeType="afterGroup">
                            <p:stCondLst>
                              <p:cond delay="500"/>
                            </p:stCondLst>
                            <p:childTnLst>
                              <p:par>
                                <p:cTn id="50" presetID="22" presetClass="entr" presetSubtype="8" fill="hold" nodeType="afterEffect">
                                  <p:stCondLst>
                                    <p:cond delay="0"/>
                                  </p:stCondLst>
                                  <p:childTnLst>
                                    <p:set>
                                      <p:cBhvr>
                                        <p:cTn id="51" dur="1" fill="hold">
                                          <p:stCondLst>
                                            <p:cond delay="0"/>
                                          </p:stCondLst>
                                        </p:cTn>
                                        <p:tgtEl>
                                          <p:spTgt spid="18460"/>
                                        </p:tgtEl>
                                        <p:attrNameLst>
                                          <p:attrName>style.visibility</p:attrName>
                                        </p:attrNameLst>
                                      </p:cBhvr>
                                      <p:to>
                                        <p:strVal val="visible"/>
                                      </p:to>
                                    </p:set>
                                    <p:animEffect transition="in" filter="wipe(left)">
                                      <p:cBhvr>
                                        <p:cTn id="52" dur="500"/>
                                        <p:tgtEl>
                                          <p:spTgt spid="18460"/>
                                        </p:tgtEl>
                                      </p:cBhvr>
                                    </p:animEffect>
                                  </p:childTnLst>
                                  <p:subTnLst>
                                    <p:set>
                                      <p:cBhvr override="childStyle">
                                        <p:cTn dur="1" fill="hold" display="0" masterRel="nextClick" afterEffect="1"/>
                                        <p:tgtEl>
                                          <p:spTgt spid="18460"/>
                                        </p:tgtEl>
                                        <p:attrNameLst>
                                          <p:attrName>style.visibility</p:attrName>
                                        </p:attrNameLst>
                                      </p:cBhvr>
                                      <p:to>
                                        <p:strVal val="hidden"/>
                                      </p:to>
                                    </p:set>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
                                            <p:txEl>
                                              <p:pRg st="6" end="6"/>
                                            </p:txEl>
                                          </p:spTgt>
                                        </p:tgtEl>
                                        <p:attrNameLst>
                                          <p:attrName>style.visibility</p:attrName>
                                        </p:attrNameLst>
                                      </p:cBhvr>
                                      <p:to>
                                        <p:strVal val="visible"/>
                                      </p:to>
                                    </p:set>
                                    <p:animEffect transition="in" filter="wipe(left)">
                                      <p:cBhvr>
                                        <p:cTn id="57" dur="500"/>
                                        <p:tgtEl>
                                          <p:spTgt spid="12">
                                            <p:txEl>
                                              <p:pRg st="6" end="6"/>
                                            </p:txEl>
                                          </p:spTgt>
                                        </p:tgtEl>
                                      </p:cBhvr>
                                    </p:animEffect>
                                  </p:childTnLst>
                                </p:cTn>
                              </p:par>
                            </p:childTnLst>
                          </p:cTn>
                        </p:par>
                        <p:par>
                          <p:cTn id="58" fill="hold" nodeType="afterGroup">
                            <p:stCondLst>
                              <p:cond delay="500"/>
                            </p:stCondLst>
                            <p:childTnLst>
                              <p:par>
                                <p:cTn id="59" presetID="22" presetClass="entr" presetSubtype="8" fill="hold" nodeType="afterEffect">
                                  <p:stCondLst>
                                    <p:cond delay="0"/>
                                  </p:stCondLst>
                                  <p:childTnLst>
                                    <p:set>
                                      <p:cBhvr>
                                        <p:cTn id="60" dur="1" fill="hold">
                                          <p:stCondLst>
                                            <p:cond delay="0"/>
                                          </p:stCondLst>
                                        </p:cTn>
                                        <p:tgtEl>
                                          <p:spTgt spid="18461"/>
                                        </p:tgtEl>
                                        <p:attrNameLst>
                                          <p:attrName>style.visibility</p:attrName>
                                        </p:attrNameLst>
                                      </p:cBhvr>
                                      <p:to>
                                        <p:strVal val="visible"/>
                                      </p:to>
                                    </p:set>
                                    <p:animEffect transition="in" filter="wipe(left)">
                                      <p:cBhvr>
                                        <p:cTn id="61" dur="500"/>
                                        <p:tgtEl>
                                          <p:spTgt spid="18461"/>
                                        </p:tgtEl>
                                      </p:cBhvr>
                                    </p:animEffect>
                                  </p:childTnLst>
                                  <p:subTnLst>
                                    <p:set>
                                      <p:cBhvr override="childStyle">
                                        <p:cTn dur="1" fill="hold" display="0" masterRel="nextClick" afterEffect="1"/>
                                        <p:tgtEl>
                                          <p:spTgt spid="18461"/>
                                        </p:tgtEl>
                                        <p:attrNameLst>
                                          <p:attrName>style.visibility</p:attrName>
                                        </p:attrNameLst>
                                      </p:cBhvr>
                                      <p:to>
                                        <p:strVal val="hidden"/>
                                      </p:to>
                                    </p:set>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xEl>
                                              <p:pRg st="7" end="7"/>
                                            </p:txEl>
                                          </p:spTgt>
                                        </p:tgtEl>
                                        <p:attrNameLst>
                                          <p:attrName>style.visibility</p:attrName>
                                        </p:attrNameLst>
                                      </p:cBhvr>
                                      <p:to>
                                        <p:strVal val="visible"/>
                                      </p:to>
                                    </p:set>
                                    <p:animEffect transition="in" filter="wipe(left)">
                                      <p:cBhvr>
                                        <p:cTn id="66" dur="500"/>
                                        <p:tgtEl>
                                          <p:spTgt spid="12">
                                            <p:txEl>
                                              <p:pRg st="7" end="7"/>
                                            </p:txEl>
                                          </p:spTgt>
                                        </p:tgtEl>
                                      </p:cBhvr>
                                    </p:animEffect>
                                  </p:childTnLst>
                                </p:cTn>
                              </p:par>
                            </p:childTnLst>
                          </p:cTn>
                        </p:par>
                        <p:par>
                          <p:cTn id="67" fill="hold" nodeType="afterGroup">
                            <p:stCondLst>
                              <p:cond delay="500"/>
                            </p:stCondLst>
                            <p:childTnLst>
                              <p:par>
                                <p:cTn id="68" presetID="22" presetClass="entr" presetSubtype="8" fill="hold" nodeType="afterEffect">
                                  <p:stCondLst>
                                    <p:cond delay="0"/>
                                  </p:stCondLst>
                                  <p:childTnLst>
                                    <p:set>
                                      <p:cBhvr>
                                        <p:cTn id="69" dur="1" fill="hold">
                                          <p:stCondLst>
                                            <p:cond delay="0"/>
                                          </p:stCondLst>
                                        </p:cTn>
                                        <p:tgtEl>
                                          <p:spTgt spid="18462"/>
                                        </p:tgtEl>
                                        <p:attrNameLst>
                                          <p:attrName>style.visibility</p:attrName>
                                        </p:attrNameLst>
                                      </p:cBhvr>
                                      <p:to>
                                        <p:strVal val="visible"/>
                                      </p:to>
                                    </p:set>
                                    <p:animEffect transition="in" filter="wipe(left)">
                                      <p:cBhvr>
                                        <p:cTn id="70" dur="500"/>
                                        <p:tgtEl>
                                          <p:spTgt spid="18462"/>
                                        </p:tgtEl>
                                      </p:cBhvr>
                                    </p:animEffect>
                                  </p:childTnLst>
                                  <p:subTnLst>
                                    <p:set>
                                      <p:cBhvr override="childStyle">
                                        <p:cTn dur="1" fill="hold" display="0" masterRel="nextClick" afterEffect="1"/>
                                        <p:tgtEl>
                                          <p:spTgt spid="18462"/>
                                        </p:tgtEl>
                                        <p:attrNameLst>
                                          <p:attrName>style.visibility</p:attrName>
                                        </p:attrNameLst>
                                      </p:cBhvr>
                                      <p:to>
                                        <p:strVal val="hidden"/>
                                      </p:to>
                                    </p:set>
                                  </p:sub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2">
                                            <p:txEl>
                                              <p:pRg st="8" end="8"/>
                                            </p:txEl>
                                          </p:spTgt>
                                        </p:tgtEl>
                                        <p:attrNameLst>
                                          <p:attrName>style.visibility</p:attrName>
                                        </p:attrNameLst>
                                      </p:cBhvr>
                                      <p:to>
                                        <p:strVal val="visible"/>
                                      </p:to>
                                    </p:set>
                                    <p:animEffect transition="in" filter="wipe(left)">
                                      <p:cBhvr>
                                        <p:cTn id="75" dur="500"/>
                                        <p:tgtEl>
                                          <p:spTgt spid="12">
                                            <p:txEl>
                                              <p:pRg st="8" end="8"/>
                                            </p:txEl>
                                          </p:spTgt>
                                        </p:tgtEl>
                                      </p:cBhvr>
                                    </p:animEffect>
                                  </p:childTnLst>
                                </p:cTn>
                              </p:par>
                            </p:childTnLst>
                          </p:cTn>
                        </p:par>
                        <p:par>
                          <p:cTn id="76" fill="hold" nodeType="afterGroup">
                            <p:stCondLst>
                              <p:cond delay="500"/>
                            </p:stCondLst>
                            <p:childTnLst>
                              <p:par>
                                <p:cTn id="77" presetID="22" presetClass="entr" presetSubtype="8" fill="hold" nodeType="afterEffect">
                                  <p:stCondLst>
                                    <p:cond delay="0"/>
                                  </p:stCondLst>
                                  <p:childTnLst>
                                    <p:set>
                                      <p:cBhvr>
                                        <p:cTn id="78" dur="1" fill="hold">
                                          <p:stCondLst>
                                            <p:cond delay="0"/>
                                          </p:stCondLst>
                                        </p:cTn>
                                        <p:tgtEl>
                                          <p:spTgt spid="18463"/>
                                        </p:tgtEl>
                                        <p:attrNameLst>
                                          <p:attrName>style.visibility</p:attrName>
                                        </p:attrNameLst>
                                      </p:cBhvr>
                                      <p:to>
                                        <p:strVal val="visible"/>
                                      </p:to>
                                    </p:set>
                                    <p:animEffect transition="in" filter="wipe(left)">
                                      <p:cBhvr>
                                        <p:cTn id="79" dur="500"/>
                                        <p:tgtEl>
                                          <p:spTgt spid="18463"/>
                                        </p:tgtEl>
                                      </p:cBhvr>
                                    </p:animEffect>
                                  </p:childTnLst>
                                  <p:subTnLst>
                                    <p:set>
                                      <p:cBhvr override="childStyle">
                                        <p:cTn dur="1" fill="hold" display="0" masterRel="nextClick" afterEffect="1"/>
                                        <p:tgtEl>
                                          <p:spTgt spid="18463"/>
                                        </p:tgtEl>
                                        <p:attrNameLst>
                                          <p:attrName>style.visibility</p:attrName>
                                        </p:attrNameLst>
                                      </p:cBhvr>
                                      <p:to>
                                        <p:strVal val="hidden"/>
                                      </p:to>
                                    </p:set>
                                  </p:sub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2">
                                            <p:txEl>
                                              <p:pRg st="9" end="9"/>
                                            </p:txEl>
                                          </p:spTgt>
                                        </p:tgtEl>
                                        <p:attrNameLst>
                                          <p:attrName>style.visibility</p:attrName>
                                        </p:attrNameLst>
                                      </p:cBhvr>
                                      <p:to>
                                        <p:strVal val="visible"/>
                                      </p:to>
                                    </p:set>
                                    <p:animEffect transition="in" filter="wipe(left)">
                                      <p:cBhvr>
                                        <p:cTn id="84" dur="500"/>
                                        <p:tgtEl>
                                          <p:spTgt spid="12">
                                            <p:txEl>
                                              <p:pRg st="9" end="9"/>
                                            </p:txEl>
                                          </p:spTgt>
                                        </p:tgtEl>
                                      </p:cBhvr>
                                    </p:animEffect>
                                  </p:childTnLst>
                                </p:cTn>
                              </p:par>
                            </p:childTnLst>
                          </p:cTn>
                        </p:par>
                        <p:par>
                          <p:cTn id="85" fill="hold" nodeType="afterGroup">
                            <p:stCondLst>
                              <p:cond delay="500"/>
                            </p:stCondLst>
                            <p:childTnLst>
                              <p:par>
                                <p:cTn id="86" presetID="22" presetClass="entr" presetSubtype="8" fill="hold" nodeType="afterEffect">
                                  <p:stCondLst>
                                    <p:cond delay="0"/>
                                  </p:stCondLst>
                                  <p:childTnLst>
                                    <p:set>
                                      <p:cBhvr>
                                        <p:cTn id="87" dur="1" fill="hold">
                                          <p:stCondLst>
                                            <p:cond delay="0"/>
                                          </p:stCondLst>
                                        </p:cTn>
                                        <p:tgtEl>
                                          <p:spTgt spid="18464"/>
                                        </p:tgtEl>
                                        <p:attrNameLst>
                                          <p:attrName>style.visibility</p:attrName>
                                        </p:attrNameLst>
                                      </p:cBhvr>
                                      <p:to>
                                        <p:strVal val="visible"/>
                                      </p:to>
                                    </p:set>
                                    <p:animEffect transition="in" filter="wipe(left)">
                                      <p:cBhvr>
                                        <p:cTn id="88" dur="500"/>
                                        <p:tgtEl>
                                          <p:spTgt spid="18464"/>
                                        </p:tgtEl>
                                      </p:cBhvr>
                                    </p:animEffect>
                                  </p:childTnLst>
                                  <p:subTnLst>
                                    <p:set>
                                      <p:cBhvr override="childStyle">
                                        <p:cTn dur="1" fill="hold" display="0" masterRel="nextClick" afterEffect="1"/>
                                        <p:tgtEl>
                                          <p:spTgt spid="18464"/>
                                        </p:tgtEl>
                                        <p:attrNameLst>
                                          <p:attrName>style.visibility</p:attrName>
                                        </p:attrNameLst>
                                      </p:cBhvr>
                                      <p:to>
                                        <p:strVal val="hidden"/>
                                      </p:to>
                                    </p:set>
                                  </p:sub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2">
                                            <p:txEl>
                                              <p:pRg st="10" end="10"/>
                                            </p:txEl>
                                          </p:spTgt>
                                        </p:tgtEl>
                                        <p:attrNameLst>
                                          <p:attrName>style.visibility</p:attrName>
                                        </p:attrNameLst>
                                      </p:cBhvr>
                                      <p:to>
                                        <p:strVal val="visible"/>
                                      </p:to>
                                    </p:set>
                                    <p:animEffect transition="in" filter="wipe(left)">
                                      <p:cBhvr>
                                        <p:cTn id="93" dur="500"/>
                                        <p:tgtEl>
                                          <p:spTgt spid="12">
                                            <p:txEl>
                                              <p:pRg st="10" end="10"/>
                                            </p:txEl>
                                          </p:spTgt>
                                        </p:tgtEl>
                                      </p:cBhvr>
                                    </p:animEffect>
                                  </p:childTnLst>
                                </p:cTn>
                              </p:par>
                            </p:childTnLst>
                          </p:cTn>
                        </p:par>
                        <p:par>
                          <p:cTn id="94" fill="hold" nodeType="afterGroup">
                            <p:stCondLst>
                              <p:cond delay="500"/>
                            </p:stCondLst>
                            <p:childTnLst>
                              <p:par>
                                <p:cTn id="95" presetID="22" presetClass="entr" presetSubtype="8" fill="hold" nodeType="afterEffect">
                                  <p:stCondLst>
                                    <p:cond delay="0"/>
                                  </p:stCondLst>
                                  <p:childTnLst>
                                    <p:set>
                                      <p:cBhvr>
                                        <p:cTn id="96" dur="1" fill="hold">
                                          <p:stCondLst>
                                            <p:cond delay="0"/>
                                          </p:stCondLst>
                                        </p:cTn>
                                        <p:tgtEl>
                                          <p:spTgt spid="18465"/>
                                        </p:tgtEl>
                                        <p:attrNameLst>
                                          <p:attrName>style.visibility</p:attrName>
                                        </p:attrNameLst>
                                      </p:cBhvr>
                                      <p:to>
                                        <p:strVal val="visible"/>
                                      </p:to>
                                    </p:set>
                                    <p:animEffect transition="in" filter="wipe(left)">
                                      <p:cBhvr>
                                        <p:cTn id="97" dur="500"/>
                                        <p:tgtEl>
                                          <p:spTgt spid="18465"/>
                                        </p:tgtEl>
                                      </p:cBhvr>
                                    </p:animEffect>
                                  </p:childTnLst>
                                  <p:subTnLst>
                                    <p:set>
                                      <p:cBhvr override="childStyle">
                                        <p:cTn dur="1" fill="hold" display="0" masterRel="nextClick" afterEffect="1"/>
                                        <p:tgtEl>
                                          <p:spTgt spid="18465"/>
                                        </p:tgtEl>
                                        <p:attrNameLst>
                                          <p:attrName>style.visibility</p:attrName>
                                        </p:attrNameLst>
                                      </p:cBhvr>
                                      <p:to>
                                        <p:strVal val="hidden"/>
                                      </p:to>
                                    </p:set>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2">
                                            <p:txEl>
                                              <p:pRg st="11" end="11"/>
                                            </p:txEl>
                                          </p:spTgt>
                                        </p:tgtEl>
                                        <p:attrNameLst>
                                          <p:attrName>style.visibility</p:attrName>
                                        </p:attrNameLst>
                                      </p:cBhvr>
                                      <p:to>
                                        <p:strVal val="visible"/>
                                      </p:to>
                                    </p:set>
                                    <p:animEffect transition="in" filter="wipe(left)">
                                      <p:cBhvr>
                                        <p:cTn id="102" dur="500"/>
                                        <p:tgtEl>
                                          <p:spTgt spid="12">
                                            <p:txEl>
                                              <p:pRg st="11" end="11"/>
                                            </p:txEl>
                                          </p:spTgt>
                                        </p:tgtEl>
                                      </p:cBhvr>
                                    </p:animEffect>
                                  </p:childTnLst>
                                </p:cTn>
                              </p:par>
                            </p:childTnLst>
                          </p:cTn>
                        </p:par>
                        <p:par>
                          <p:cTn id="103" fill="hold" nodeType="afterGroup">
                            <p:stCondLst>
                              <p:cond delay="500"/>
                            </p:stCondLst>
                            <p:childTnLst>
                              <p:par>
                                <p:cTn id="104" presetID="22" presetClass="entr" presetSubtype="8" fill="hold" nodeType="afterEffect">
                                  <p:stCondLst>
                                    <p:cond delay="0"/>
                                  </p:stCondLst>
                                  <p:childTnLst>
                                    <p:set>
                                      <p:cBhvr>
                                        <p:cTn id="105" dur="1" fill="hold">
                                          <p:stCondLst>
                                            <p:cond delay="0"/>
                                          </p:stCondLst>
                                        </p:cTn>
                                        <p:tgtEl>
                                          <p:spTgt spid="18466"/>
                                        </p:tgtEl>
                                        <p:attrNameLst>
                                          <p:attrName>style.visibility</p:attrName>
                                        </p:attrNameLst>
                                      </p:cBhvr>
                                      <p:to>
                                        <p:strVal val="visible"/>
                                      </p:to>
                                    </p:set>
                                    <p:animEffect transition="in" filter="wipe(left)">
                                      <p:cBhvr>
                                        <p:cTn id="106" dur="500"/>
                                        <p:tgtEl>
                                          <p:spTgt spid="18466"/>
                                        </p:tgtEl>
                                      </p:cBhvr>
                                    </p:animEffect>
                                  </p:childTnLst>
                                  <p:subTnLst>
                                    <p:set>
                                      <p:cBhvr override="childStyle">
                                        <p:cTn dur="1" fill="hold" display="0" masterRel="nextClick" afterEffect="1"/>
                                        <p:tgtEl>
                                          <p:spTgt spid="18466"/>
                                        </p:tgtEl>
                                        <p:attrNameLst>
                                          <p:attrName>style.visibility</p:attrName>
                                        </p:attrNameLst>
                                      </p:cBhvr>
                                      <p:to>
                                        <p:strVal val="hidden"/>
                                      </p:to>
                                    </p:set>
                                  </p:sub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2">
                                            <p:txEl>
                                              <p:pRg st="12" end="12"/>
                                            </p:txEl>
                                          </p:spTgt>
                                        </p:tgtEl>
                                        <p:attrNameLst>
                                          <p:attrName>style.visibility</p:attrName>
                                        </p:attrNameLst>
                                      </p:cBhvr>
                                      <p:to>
                                        <p:strVal val="visible"/>
                                      </p:to>
                                    </p:set>
                                    <p:animEffect transition="in" filter="wipe(left)">
                                      <p:cBhvr>
                                        <p:cTn id="111" dur="500"/>
                                        <p:tgtEl>
                                          <p:spTgt spid="12">
                                            <p:txEl>
                                              <p:pRg st="12" end="12"/>
                                            </p:txEl>
                                          </p:spTgt>
                                        </p:tgtEl>
                                      </p:cBhvr>
                                    </p:animEffect>
                                  </p:childTnLst>
                                </p:cTn>
                              </p:par>
                            </p:childTnLst>
                          </p:cTn>
                        </p:par>
                        <p:par>
                          <p:cTn id="112" fill="hold" nodeType="afterGroup">
                            <p:stCondLst>
                              <p:cond delay="500"/>
                            </p:stCondLst>
                            <p:childTnLst>
                              <p:par>
                                <p:cTn id="113" presetID="22" presetClass="entr" presetSubtype="8" fill="hold" nodeType="afterEffect">
                                  <p:stCondLst>
                                    <p:cond delay="0"/>
                                  </p:stCondLst>
                                  <p:childTnLst>
                                    <p:set>
                                      <p:cBhvr>
                                        <p:cTn id="114" dur="1" fill="hold">
                                          <p:stCondLst>
                                            <p:cond delay="0"/>
                                          </p:stCondLst>
                                        </p:cTn>
                                        <p:tgtEl>
                                          <p:spTgt spid="18467"/>
                                        </p:tgtEl>
                                        <p:attrNameLst>
                                          <p:attrName>style.visibility</p:attrName>
                                        </p:attrNameLst>
                                      </p:cBhvr>
                                      <p:to>
                                        <p:strVal val="visible"/>
                                      </p:to>
                                    </p:set>
                                    <p:animEffect transition="in" filter="wipe(left)">
                                      <p:cBhvr>
                                        <p:cTn id="115" dur="500"/>
                                        <p:tgtEl>
                                          <p:spTgt spid="18467"/>
                                        </p:tgtEl>
                                      </p:cBhvr>
                                    </p:animEffect>
                                  </p:childTnLst>
                                  <p:subTnLst>
                                    <p:set>
                                      <p:cBhvr override="childStyle">
                                        <p:cTn dur="1" fill="hold" display="0" masterRel="nextClick" afterEffect="1"/>
                                        <p:tgtEl>
                                          <p:spTgt spid="18467"/>
                                        </p:tgtEl>
                                        <p:attrNameLst>
                                          <p:attrName>style.visibility</p:attrName>
                                        </p:attrNameLst>
                                      </p:cBhvr>
                                      <p:to>
                                        <p:strVal val="hidden"/>
                                      </p:to>
                                    </p:set>
                                  </p:sub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2">
                                            <p:txEl>
                                              <p:pRg st="13" end="13"/>
                                            </p:txEl>
                                          </p:spTgt>
                                        </p:tgtEl>
                                        <p:attrNameLst>
                                          <p:attrName>style.visibility</p:attrName>
                                        </p:attrNameLst>
                                      </p:cBhvr>
                                      <p:to>
                                        <p:strVal val="visible"/>
                                      </p:to>
                                    </p:set>
                                    <p:animEffect transition="in" filter="wipe(left)">
                                      <p:cBhvr>
                                        <p:cTn id="120" dur="500"/>
                                        <p:tgtEl>
                                          <p:spTgt spid="12">
                                            <p:txEl>
                                              <p:pRg st="13" end="13"/>
                                            </p:txEl>
                                          </p:spTgt>
                                        </p:tgtEl>
                                      </p:cBhvr>
                                    </p:animEffect>
                                  </p:childTnLst>
                                </p:cTn>
                              </p:par>
                            </p:childTnLst>
                          </p:cTn>
                        </p:par>
                        <p:par>
                          <p:cTn id="121" fill="hold" nodeType="afterGroup">
                            <p:stCondLst>
                              <p:cond delay="500"/>
                            </p:stCondLst>
                            <p:childTnLst>
                              <p:par>
                                <p:cTn id="122" presetID="22" presetClass="entr" presetSubtype="8" fill="hold" nodeType="afterEffect">
                                  <p:stCondLst>
                                    <p:cond delay="0"/>
                                  </p:stCondLst>
                                  <p:childTnLst>
                                    <p:set>
                                      <p:cBhvr>
                                        <p:cTn id="123" dur="1" fill="hold">
                                          <p:stCondLst>
                                            <p:cond delay="0"/>
                                          </p:stCondLst>
                                        </p:cTn>
                                        <p:tgtEl>
                                          <p:spTgt spid="18468"/>
                                        </p:tgtEl>
                                        <p:attrNameLst>
                                          <p:attrName>style.visibility</p:attrName>
                                        </p:attrNameLst>
                                      </p:cBhvr>
                                      <p:to>
                                        <p:strVal val="visible"/>
                                      </p:to>
                                    </p:set>
                                    <p:animEffect transition="in" filter="wipe(left)">
                                      <p:cBhvr>
                                        <p:cTn id="124" dur="500"/>
                                        <p:tgtEl>
                                          <p:spTgt spid="18468"/>
                                        </p:tgtEl>
                                      </p:cBhvr>
                                    </p:animEffect>
                                  </p:childTnLst>
                                  <p:subTnLst>
                                    <p:set>
                                      <p:cBhvr override="childStyle">
                                        <p:cTn dur="1" fill="hold" display="0" masterRel="nextClick" afterEffect="1"/>
                                        <p:tgtEl>
                                          <p:spTgt spid="18468"/>
                                        </p:tgtEl>
                                        <p:attrNameLst>
                                          <p:attrName>style.visibility</p:attrName>
                                        </p:attrNameLst>
                                      </p:cBhvr>
                                      <p:to>
                                        <p:strVal val="hidden"/>
                                      </p:to>
                                    </p:set>
                                  </p:sub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12">
                                            <p:txEl>
                                              <p:pRg st="14" end="14"/>
                                            </p:txEl>
                                          </p:spTgt>
                                        </p:tgtEl>
                                        <p:attrNameLst>
                                          <p:attrName>style.visibility</p:attrName>
                                        </p:attrNameLst>
                                      </p:cBhvr>
                                      <p:to>
                                        <p:strVal val="visible"/>
                                      </p:to>
                                    </p:set>
                                    <p:animEffect transition="in" filter="wipe(left)">
                                      <p:cBhvr>
                                        <p:cTn id="129" dur="500"/>
                                        <p:tgtEl>
                                          <p:spTgt spid="12">
                                            <p:txEl>
                                              <p:pRg st="14" end="14"/>
                                            </p:txEl>
                                          </p:spTgt>
                                        </p:tgtEl>
                                      </p:cBhvr>
                                    </p:animEffect>
                                  </p:childTnLst>
                                </p:cTn>
                              </p:par>
                            </p:childTnLst>
                          </p:cTn>
                        </p:par>
                        <p:par>
                          <p:cTn id="130" fill="hold" nodeType="afterGroup">
                            <p:stCondLst>
                              <p:cond delay="500"/>
                            </p:stCondLst>
                            <p:childTnLst>
                              <p:par>
                                <p:cTn id="131" presetID="22" presetClass="entr" presetSubtype="8" fill="hold" nodeType="afterEffect">
                                  <p:stCondLst>
                                    <p:cond delay="0"/>
                                  </p:stCondLst>
                                  <p:childTnLst>
                                    <p:set>
                                      <p:cBhvr>
                                        <p:cTn id="132" dur="1" fill="hold">
                                          <p:stCondLst>
                                            <p:cond delay="0"/>
                                          </p:stCondLst>
                                        </p:cTn>
                                        <p:tgtEl>
                                          <p:spTgt spid="18469"/>
                                        </p:tgtEl>
                                        <p:attrNameLst>
                                          <p:attrName>style.visibility</p:attrName>
                                        </p:attrNameLst>
                                      </p:cBhvr>
                                      <p:to>
                                        <p:strVal val="visible"/>
                                      </p:to>
                                    </p:set>
                                    <p:animEffect transition="in" filter="wipe(left)">
                                      <p:cBhvr>
                                        <p:cTn id="133" dur="500"/>
                                        <p:tgtEl>
                                          <p:spTgt spid="18469"/>
                                        </p:tgtEl>
                                      </p:cBhvr>
                                    </p:animEffect>
                                  </p:childTnLst>
                                  <p:subTnLst>
                                    <p:set>
                                      <p:cBhvr override="childStyle">
                                        <p:cTn dur="1" fill="hold" display="0" masterRel="nextClick" afterEffect="1"/>
                                        <p:tgtEl>
                                          <p:spTgt spid="18469"/>
                                        </p:tgtEl>
                                        <p:attrNameLst>
                                          <p:attrName>style.visibility</p:attrName>
                                        </p:attrNameLst>
                                      </p:cBhvr>
                                      <p:to>
                                        <p:strVal val="hidden"/>
                                      </p:to>
                                    </p:set>
                                  </p:sub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12">
                                            <p:txEl>
                                              <p:pRg st="15" end="15"/>
                                            </p:txEl>
                                          </p:spTgt>
                                        </p:tgtEl>
                                        <p:attrNameLst>
                                          <p:attrName>style.visibility</p:attrName>
                                        </p:attrNameLst>
                                      </p:cBhvr>
                                      <p:to>
                                        <p:strVal val="visible"/>
                                      </p:to>
                                    </p:set>
                                    <p:animEffect transition="in" filter="wipe(left)">
                                      <p:cBhvr>
                                        <p:cTn id="138" dur="500"/>
                                        <p:tgtEl>
                                          <p:spTgt spid="12">
                                            <p:txEl>
                                              <p:pRg st="15" end="15"/>
                                            </p:txEl>
                                          </p:spTgt>
                                        </p:tgtEl>
                                      </p:cBhvr>
                                    </p:animEffect>
                                  </p:childTnLst>
                                </p:cTn>
                              </p:par>
                            </p:childTnLst>
                          </p:cTn>
                        </p:par>
                        <p:par>
                          <p:cTn id="139" fill="hold" nodeType="afterGroup">
                            <p:stCondLst>
                              <p:cond delay="500"/>
                            </p:stCondLst>
                            <p:childTnLst>
                              <p:par>
                                <p:cTn id="140" presetID="22" presetClass="entr" presetSubtype="8" fill="hold" nodeType="afterEffect">
                                  <p:stCondLst>
                                    <p:cond delay="0"/>
                                  </p:stCondLst>
                                  <p:childTnLst>
                                    <p:set>
                                      <p:cBhvr>
                                        <p:cTn id="141" dur="1" fill="hold">
                                          <p:stCondLst>
                                            <p:cond delay="0"/>
                                          </p:stCondLst>
                                        </p:cTn>
                                        <p:tgtEl>
                                          <p:spTgt spid="18470"/>
                                        </p:tgtEl>
                                        <p:attrNameLst>
                                          <p:attrName>style.visibility</p:attrName>
                                        </p:attrNameLst>
                                      </p:cBhvr>
                                      <p:to>
                                        <p:strVal val="visible"/>
                                      </p:to>
                                    </p:set>
                                    <p:animEffect transition="in" filter="wipe(left)">
                                      <p:cBhvr>
                                        <p:cTn id="142" dur="500"/>
                                        <p:tgtEl>
                                          <p:spTgt spid="18470"/>
                                        </p:tgtEl>
                                      </p:cBhvr>
                                    </p:animEffect>
                                  </p:childTnLst>
                                  <p:subTnLst>
                                    <p:set>
                                      <p:cBhvr override="childStyle">
                                        <p:cTn dur="1" fill="hold" display="0" masterRel="nextClick" afterEffect="1"/>
                                        <p:tgtEl>
                                          <p:spTgt spid="184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24580" name="TextBox 8"/>
          <p:cNvSpPr txBox="1">
            <a:spLocks noChangeArrowheads="1"/>
          </p:cNvSpPr>
          <p:nvPr/>
        </p:nvSpPr>
        <p:spPr bwMode="auto">
          <a:xfrm>
            <a:off x="5486400" y="6473825"/>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2" name="Content Placeholder 7"/>
          <p:cNvSpPr txBox="1">
            <a:spLocks/>
          </p:cNvSpPr>
          <p:nvPr/>
        </p:nvSpPr>
        <p:spPr bwMode="auto">
          <a:xfrm>
            <a:off x="228600" y="1295400"/>
            <a:ext cx="4038600" cy="7620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a:solidFill>
                  <a:srgbClr val="4F81BD">
                    <a:satMod val="150000"/>
                  </a:srgbClr>
                </a:solidFill>
                <a:cs typeface="Arial" pitchFamily="34" charset="0"/>
              </a:rPr>
              <a:t>Where we are winning</a:t>
            </a:r>
            <a:endParaRPr lang="en-US" sz="3200" i="1" u="sng" dirty="0">
              <a:solidFill>
                <a:prstClr val="black"/>
              </a:solidFill>
              <a:cs typeface="Arial" pitchFamily="34" charset="0"/>
            </a:endParaRPr>
          </a:p>
        </p:txBody>
      </p:sp>
      <p:pic>
        <p:nvPicPr>
          <p:cNvPr id="24582" name="Char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17700"/>
            <a:ext cx="403860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Chart 3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05000"/>
            <a:ext cx="39624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60838"/>
            <a:ext cx="40386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Chart 2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7863" y="4160838"/>
            <a:ext cx="38258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 y="6473825"/>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32531511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25604" name="TextBox 8"/>
          <p:cNvSpPr txBox="1">
            <a:spLocks noChangeArrowheads="1"/>
          </p:cNvSpPr>
          <p:nvPr/>
        </p:nvSpPr>
        <p:spPr bwMode="auto">
          <a:xfrm>
            <a:off x="54864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2" name="Content Placeholder 7"/>
          <p:cNvSpPr txBox="1">
            <a:spLocks/>
          </p:cNvSpPr>
          <p:nvPr/>
        </p:nvSpPr>
        <p:spPr bwMode="auto">
          <a:xfrm>
            <a:off x="228600" y="1295400"/>
            <a:ext cx="4038600" cy="55626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a:solidFill>
                  <a:srgbClr val="4F81BD">
                    <a:satMod val="150000"/>
                  </a:srgbClr>
                </a:solidFill>
                <a:cs typeface="Arial" pitchFamily="34" charset="0"/>
              </a:rPr>
              <a:t>Where we are winning</a:t>
            </a:r>
            <a:endParaRPr lang="en-US" sz="3200" i="1" u="sng" dirty="0">
              <a:solidFill>
                <a:prstClr val="black"/>
              </a:solidFill>
              <a:cs typeface="Arial" pitchFamily="34" charset="0"/>
            </a:endParaRPr>
          </a:p>
        </p:txBody>
      </p:sp>
      <p:pic>
        <p:nvPicPr>
          <p:cNvPr id="25606" name="Chart 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900238"/>
            <a:ext cx="39878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Chart 3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00238"/>
            <a:ext cx="3886200"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Char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4111625"/>
            <a:ext cx="3962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Chart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106863"/>
            <a:ext cx="3962400"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7"/>
          <p:cNvSpPr txBox="1">
            <a:spLocks/>
          </p:cNvSpPr>
          <p:nvPr/>
        </p:nvSpPr>
        <p:spPr bwMode="auto">
          <a:xfrm>
            <a:off x="381000" y="6430963"/>
            <a:ext cx="5508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sz="1200" dirty="0">
              <a:solidFill>
                <a:srgbClr val="000000"/>
              </a:solidFill>
              <a:latin typeface="Corbel" pitchFamily="34" charset="0"/>
            </a:endParaRPr>
          </a:p>
        </p:txBody>
      </p:sp>
      <p:sp>
        <p:nvSpPr>
          <p:cNvPr id="2" name="TextBox 1"/>
          <p:cNvSpPr txBox="1"/>
          <p:nvPr/>
        </p:nvSpPr>
        <p:spPr>
          <a:xfrm>
            <a:off x="0" y="6554787"/>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12910250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26628" name="TextBox 8"/>
          <p:cNvSpPr txBox="1">
            <a:spLocks noChangeArrowheads="1"/>
          </p:cNvSpPr>
          <p:nvPr/>
        </p:nvSpPr>
        <p:spPr bwMode="auto">
          <a:xfrm>
            <a:off x="54864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2" name="Content Placeholder 7"/>
          <p:cNvSpPr txBox="1">
            <a:spLocks/>
          </p:cNvSpPr>
          <p:nvPr/>
        </p:nvSpPr>
        <p:spPr bwMode="auto">
          <a:xfrm>
            <a:off x="228600" y="1295400"/>
            <a:ext cx="4038600" cy="55626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a:solidFill>
                  <a:srgbClr val="4F81BD">
                    <a:satMod val="150000"/>
                  </a:srgbClr>
                </a:solidFill>
                <a:cs typeface="Arial" pitchFamily="34" charset="0"/>
              </a:rPr>
              <a:t>Where we are winning</a:t>
            </a:r>
            <a:endParaRPr lang="en-US" sz="3200" i="1" u="sng" dirty="0">
              <a:solidFill>
                <a:prstClr val="black"/>
              </a:solidFill>
              <a:cs typeface="Arial" pitchFamily="34" charset="0"/>
            </a:endParaRPr>
          </a:p>
        </p:txBody>
      </p:sp>
      <p:pic>
        <p:nvPicPr>
          <p:cNvPr id="26630" name="Chart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3733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Chart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25" y="1905000"/>
            <a:ext cx="39782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Chart 3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267200"/>
            <a:ext cx="3733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Chart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6125" y="4267200"/>
            <a:ext cx="39782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6554787"/>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40254265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How are we doing?</a:t>
            </a:r>
            <a:endParaRPr lang="en-US" dirty="0">
              <a:solidFill>
                <a:schemeClr val="accent1">
                  <a:satMod val="150000"/>
                </a:schemeClr>
              </a:solidFill>
            </a:endParaRPr>
          </a:p>
        </p:txBody>
      </p:sp>
      <p:sp>
        <p:nvSpPr>
          <p:cNvPr id="3" name="Footer Placeholder 2"/>
          <p:cNvSpPr>
            <a:spLocks noGrp="1"/>
          </p:cNvSpPr>
          <p:nvPr>
            <p:ph type="ftr" sz="quarter" idx="11"/>
          </p:nvPr>
        </p:nvSpPr>
        <p:spPr/>
        <p:txBody>
          <a:bodyPr/>
          <a:lstStyle/>
          <a:p>
            <a:pPr>
              <a:defRPr/>
            </a:pPr>
            <a:endParaRPr lang="en-US"/>
          </a:p>
        </p:txBody>
      </p:sp>
      <p:sp>
        <p:nvSpPr>
          <p:cNvPr id="27652" name="TextBox 8"/>
          <p:cNvSpPr txBox="1">
            <a:spLocks noChangeArrowheads="1"/>
          </p:cNvSpPr>
          <p:nvPr/>
        </p:nvSpPr>
        <p:spPr bwMode="auto">
          <a:xfrm>
            <a:off x="5486400" y="6400800"/>
            <a:ext cx="2767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a:solidFill>
                  <a:prstClr val="black"/>
                </a:solidFill>
              </a:rPr>
              <a:t>Source: 2012 State of the Future</a:t>
            </a:r>
          </a:p>
        </p:txBody>
      </p:sp>
      <p:sp>
        <p:nvSpPr>
          <p:cNvPr id="12" name="Content Placeholder 7"/>
          <p:cNvSpPr txBox="1">
            <a:spLocks/>
          </p:cNvSpPr>
          <p:nvPr/>
        </p:nvSpPr>
        <p:spPr bwMode="auto">
          <a:xfrm>
            <a:off x="228600" y="1295400"/>
            <a:ext cx="4038600" cy="5562600"/>
          </a:xfrm>
          <a:prstGeom prst="rect">
            <a:avLst/>
          </a:prstGeom>
          <a:noFill/>
          <a:ln w="9525">
            <a:noFill/>
            <a:miter lim="800000"/>
            <a:headEnd/>
            <a:tailEnd/>
          </a:ln>
        </p:spPr>
        <p:txBody>
          <a:bodyPr lIns="54864" tIns="91440"/>
          <a:lstStyle/>
          <a:p>
            <a:pPr marL="438150" indent="-319088" fontAlgn="base">
              <a:spcBef>
                <a:spcPct val="0"/>
              </a:spcBef>
              <a:spcAft>
                <a:spcPct val="0"/>
              </a:spcAft>
              <a:buClr>
                <a:srgbClr val="4F81BD"/>
              </a:buClr>
              <a:buSzPct val="80000"/>
              <a:buFont typeface="Wingdings 2" pitchFamily="18" charset="2"/>
              <a:buNone/>
              <a:defRPr/>
            </a:pPr>
            <a:r>
              <a:rPr lang="en-US" sz="3200" u="sng" dirty="0">
                <a:solidFill>
                  <a:srgbClr val="4F81BD">
                    <a:satMod val="150000"/>
                  </a:srgbClr>
                </a:solidFill>
                <a:cs typeface="Arial" pitchFamily="34" charset="0"/>
              </a:rPr>
              <a:t>Where we are winning</a:t>
            </a:r>
            <a:endParaRPr lang="en-US" sz="3200" i="1" u="sng" dirty="0">
              <a:solidFill>
                <a:prstClr val="black"/>
              </a:solidFill>
              <a:cs typeface="Arial" pitchFamily="34" charset="0"/>
            </a:endParaRPr>
          </a:p>
        </p:txBody>
      </p:sp>
      <p:pic>
        <p:nvPicPr>
          <p:cNvPr id="27654" name="Chart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2032000"/>
            <a:ext cx="3598862"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Chart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588" y="2057400"/>
            <a:ext cx="3554412"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Chart 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325938"/>
            <a:ext cx="38862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6400800"/>
            <a:ext cx="3523337" cy="276999"/>
          </a:xfrm>
          <a:prstGeom prst="rect">
            <a:avLst/>
          </a:prstGeom>
          <a:noFill/>
        </p:spPr>
        <p:txBody>
          <a:bodyPr wrap="none" rtlCol="0">
            <a:spAutoFit/>
          </a:bodyPr>
          <a:lstStyle/>
          <a:p>
            <a:pPr lvl="0"/>
            <a:r>
              <a:rPr lang="en-US" sz="1200" dirty="0">
                <a:solidFill>
                  <a:prstClr val="black"/>
                </a:solidFill>
              </a:rPr>
              <a:t>© 2013 University of Notre Dame. All rights reserved.</a:t>
            </a:r>
            <a:endParaRPr lang="en-US" dirty="0">
              <a:solidFill>
                <a:prstClr val="black"/>
              </a:solidFill>
            </a:endParaRPr>
          </a:p>
        </p:txBody>
      </p:sp>
    </p:spTree>
    <p:extLst>
      <p:ext uri="{BB962C8B-B14F-4D97-AF65-F5344CB8AC3E}">
        <p14:creationId xmlns:p14="http://schemas.microsoft.com/office/powerpoint/2010/main" val="125603322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7.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1421</Words>
  <Application>Microsoft Office PowerPoint</Application>
  <PresentationFormat>On-screen Show (4:3)</PresentationFormat>
  <Paragraphs>195</Paragraphs>
  <Slides>24</Slides>
  <Notes>19</Notes>
  <HiddenSlides>8</HiddenSlides>
  <MMClips>0</MMClips>
  <ScaleCrop>false</ScaleCrop>
  <HeadingPairs>
    <vt:vector size="4" baseType="variant">
      <vt:variant>
        <vt:lpstr>Theme</vt:lpstr>
      </vt:variant>
      <vt:variant>
        <vt:i4>7</vt:i4>
      </vt:variant>
      <vt:variant>
        <vt:lpstr>Slide Titles</vt:lpstr>
      </vt:variant>
      <vt:variant>
        <vt:i4>24</vt:i4>
      </vt:variant>
    </vt:vector>
  </HeadingPairs>
  <TitlesOfParts>
    <vt:vector size="31" baseType="lpstr">
      <vt:lpstr>Angles</vt:lpstr>
      <vt:lpstr>Austin</vt:lpstr>
      <vt:lpstr>Office Theme</vt:lpstr>
      <vt:lpstr>Adjacency</vt:lpstr>
      <vt:lpstr>Clarity</vt:lpstr>
      <vt:lpstr>Foundry</vt:lpstr>
      <vt:lpstr>Median</vt:lpstr>
      <vt:lpstr>A wisdom approach to problem solving </vt:lpstr>
      <vt:lpstr>PowerPoint Presentation</vt:lpstr>
      <vt:lpstr>The Millennium Project</vt:lpstr>
      <vt:lpstr>State of The Future Index (SOFI)</vt:lpstr>
      <vt:lpstr>How are we doing?</vt:lpstr>
      <vt:lpstr>How are we doing?</vt:lpstr>
      <vt:lpstr>How are we doing?</vt:lpstr>
      <vt:lpstr>How are we doing?</vt:lpstr>
      <vt:lpstr>How are we doing?</vt:lpstr>
      <vt:lpstr>How are we doing?</vt:lpstr>
      <vt:lpstr>How are we doing?</vt:lpstr>
      <vt:lpstr>How are we doing?</vt:lpstr>
      <vt:lpstr>How are we doing?</vt:lpstr>
      <vt:lpstr>How are we doing?</vt:lpstr>
      <vt:lpstr>How are we doing?</vt:lpstr>
      <vt:lpstr>How are we doing?</vt:lpstr>
      <vt:lpstr>State of the Future Index (SOFI)</vt:lpstr>
      <vt:lpstr>PowerPoint Presentation</vt:lpstr>
      <vt:lpstr>15 Global Challenges</vt:lpstr>
      <vt:lpstr>PowerPoint Presentation</vt:lpstr>
      <vt:lpstr>PowerPoint Presentation</vt:lpstr>
      <vt:lpstr>Overshoot</vt:lpstr>
      <vt:lpstr>Sustainability - A Tale of 3 Eras</vt:lpstr>
      <vt:lpstr>Triple Bottom Line Sustainability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SMiller</dc:creator>
  <cp:lastModifiedBy>Dr. Nuts</cp:lastModifiedBy>
  <cp:revision>34</cp:revision>
  <cp:lastPrinted>2013-01-28T15:37:59Z</cp:lastPrinted>
  <dcterms:created xsi:type="dcterms:W3CDTF">2013-01-18T21:06:28Z</dcterms:created>
  <dcterms:modified xsi:type="dcterms:W3CDTF">2014-06-01T22:18:49Z</dcterms:modified>
</cp:coreProperties>
</file>