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89" r:id="rId3"/>
    <p:sldMasterId id="2147483701" r:id="rId4"/>
    <p:sldMasterId id="2147483719" r:id="rId5"/>
  </p:sldMasterIdLst>
  <p:sldIdLst>
    <p:sldId id="256" r:id="rId6"/>
    <p:sldId id="261" r:id="rId7"/>
    <p:sldId id="257" r:id="rId8"/>
    <p:sldId id="258" r:id="rId9"/>
    <p:sldId id="259" r:id="rId10"/>
    <p:sldId id="260" r:id="rId11"/>
    <p:sldId id="264" r:id="rId12"/>
    <p:sldId id="263" r:id="rId13"/>
    <p:sldId id="262" r:id="rId14"/>
    <p:sldId id="265"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71" d="100"/>
          <a:sy n="71" d="100"/>
        </p:scale>
        <p:origin x="90" y="7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59A2A1-6B1F-4914-A3C2-0873D5ACABD6}"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87D4E-5896-4869-8B96-81966346E54A}" type="slidenum">
              <a:rPr lang="en-US" smtClean="0"/>
              <a:t>‹#›</a:t>
            </a:fld>
            <a:endParaRPr lang="en-US"/>
          </a:p>
        </p:txBody>
      </p:sp>
    </p:spTree>
    <p:extLst>
      <p:ext uri="{BB962C8B-B14F-4D97-AF65-F5344CB8AC3E}">
        <p14:creationId xmlns:p14="http://schemas.microsoft.com/office/powerpoint/2010/main" val="3817787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59A2A1-6B1F-4914-A3C2-0873D5ACABD6}"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87D4E-5896-4869-8B96-81966346E54A}" type="slidenum">
              <a:rPr lang="en-US" smtClean="0"/>
              <a:t>‹#›</a:t>
            </a:fld>
            <a:endParaRPr lang="en-US"/>
          </a:p>
        </p:txBody>
      </p:sp>
    </p:spTree>
    <p:extLst>
      <p:ext uri="{BB962C8B-B14F-4D97-AF65-F5344CB8AC3E}">
        <p14:creationId xmlns:p14="http://schemas.microsoft.com/office/powerpoint/2010/main" val="3999652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59A2A1-6B1F-4914-A3C2-0873D5ACABD6}"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87D4E-5896-4869-8B96-81966346E54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91875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59A2A1-6B1F-4914-A3C2-0873D5ACABD6}"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87D4E-5896-4869-8B96-81966346E54A}" type="slidenum">
              <a:rPr lang="en-US" smtClean="0"/>
              <a:t>‹#›</a:t>
            </a:fld>
            <a:endParaRPr lang="en-US"/>
          </a:p>
        </p:txBody>
      </p:sp>
    </p:spTree>
    <p:extLst>
      <p:ext uri="{BB962C8B-B14F-4D97-AF65-F5344CB8AC3E}">
        <p14:creationId xmlns:p14="http://schemas.microsoft.com/office/powerpoint/2010/main" val="2792047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59A2A1-6B1F-4914-A3C2-0873D5ACABD6}"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87D4E-5896-4869-8B96-81966346E54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19100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59A2A1-6B1F-4914-A3C2-0873D5ACABD6}"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87D4E-5896-4869-8B96-81966346E54A}" type="slidenum">
              <a:rPr lang="en-US" smtClean="0"/>
              <a:t>‹#›</a:t>
            </a:fld>
            <a:endParaRPr lang="en-US"/>
          </a:p>
        </p:txBody>
      </p:sp>
    </p:spTree>
    <p:extLst>
      <p:ext uri="{BB962C8B-B14F-4D97-AF65-F5344CB8AC3E}">
        <p14:creationId xmlns:p14="http://schemas.microsoft.com/office/powerpoint/2010/main" val="343028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59A2A1-6B1F-4914-A3C2-0873D5ACABD6}"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87D4E-5896-4869-8B96-81966346E54A}" type="slidenum">
              <a:rPr lang="en-US" smtClean="0"/>
              <a:t>‹#›</a:t>
            </a:fld>
            <a:endParaRPr lang="en-US"/>
          </a:p>
        </p:txBody>
      </p:sp>
    </p:spTree>
    <p:extLst>
      <p:ext uri="{BB962C8B-B14F-4D97-AF65-F5344CB8AC3E}">
        <p14:creationId xmlns:p14="http://schemas.microsoft.com/office/powerpoint/2010/main" val="1125061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59A2A1-6B1F-4914-A3C2-0873D5ACABD6}"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87D4E-5896-4869-8B96-81966346E54A}" type="slidenum">
              <a:rPr lang="en-US" smtClean="0"/>
              <a:t>‹#›</a:t>
            </a:fld>
            <a:endParaRPr lang="en-US"/>
          </a:p>
        </p:txBody>
      </p:sp>
    </p:spTree>
    <p:extLst>
      <p:ext uri="{BB962C8B-B14F-4D97-AF65-F5344CB8AC3E}">
        <p14:creationId xmlns:p14="http://schemas.microsoft.com/office/powerpoint/2010/main" val="1155733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59A2A1-6B1F-4914-A3C2-0873D5ACABD6}" type="datetimeFigureOut">
              <a:rPr lang="en-US" smtClean="0"/>
              <a:t>10/21/2019</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4AE87D4E-5896-4869-8B96-81966346E54A}"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92525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59A2A1-6B1F-4914-A3C2-0873D5ACABD6}"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87D4E-5896-4869-8B96-81966346E54A}"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90060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59A2A1-6B1F-4914-A3C2-0873D5ACABD6}"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87D4E-5896-4869-8B96-81966346E54A}"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03942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59A2A1-6B1F-4914-A3C2-0873D5ACABD6}"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87D4E-5896-4869-8B96-81966346E54A}" type="slidenum">
              <a:rPr lang="en-US" smtClean="0"/>
              <a:t>‹#›</a:t>
            </a:fld>
            <a:endParaRPr lang="en-US"/>
          </a:p>
        </p:txBody>
      </p:sp>
    </p:spTree>
    <p:extLst>
      <p:ext uri="{BB962C8B-B14F-4D97-AF65-F5344CB8AC3E}">
        <p14:creationId xmlns:p14="http://schemas.microsoft.com/office/powerpoint/2010/main" val="2393816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59A2A1-6B1F-4914-A3C2-0873D5ACABD6}" type="datetimeFigureOut">
              <a:rPr lang="en-US" smtClean="0"/>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87D4E-5896-4869-8B96-81966346E54A}"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75576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59A2A1-6B1F-4914-A3C2-0873D5ACABD6}" type="datetimeFigureOut">
              <a:rPr lang="en-US" smtClean="0"/>
              <a:t>10/21/2019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E87D4E-5896-4869-8B96-81966346E54A}"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836177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59A2A1-6B1F-4914-A3C2-0873D5ACABD6}" type="datetimeFigureOut">
              <a:rPr lang="en-US" smtClean="0"/>
              <a:t>10/21/2019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E87D4E-5896-4869-8B96-81966346E54A}"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92672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59A2A1-6B1F-4914-A3C2-0873D5ACABD6}" type="datetimeFigureOut">
              <a:rPr lang="en-US" smtClean="0"/>
              <a:t>10/21/2019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E87D4E-5896-4869-8B96-81966346E54A}" type="slidenum">
              <a:rPr lang="en-US" smtClean="0"/>
              <a:t>‹#›</a:t>
            </a:fld>
            <a:endParaRPr lang="en-US"/>
          </a:p>
        </p:txBody>
      </p:sp>
    </p:spTree>
    <p:extLst>
      <p:ext uri="{BB962C8B-B14F-4D97-AF65-F5344CB8AC3E}">
        <p14:creationId xmlns:p14="http://schemas.microsoft.com/office/powerpoint/2010/main" val="16699490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59A2A1-6B1F-4914-A3C2-0873D5ACABD6}" type="datetimeFigureOut">
              <a:rPr lang="en-US" smtClean="0"/>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87D4E-5896-4869-8B96-81966346E54A}"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19713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0859A2A1-6B1F-4914-A3C2-0873D5ACABD6}" type="datetimeFigureOut">
              <a:rPr lang="en-US" smtClean="0"/>
              <a:t>10/21/2019</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4AE87D4E-5896-4869-8B96-81966346E54A}"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8755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59A2A1-6B1F-4914-A3C2-0873D5ACABD6}"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87D4E-5896-4869-8B96-81966346E54A}"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580478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59A2A1-6B1F-4914-A3C2-0873D5ACABD6}"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87D4E-5896-4869-8B96-81966346E54A}"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954608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859A2A1-6B1F-4914-A3C2-0873D5ACABD6}"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87D4E-5896-4869-8B96-81966346E54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237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59A2A1-6B1F-4914-A3C2-0873D5ACABD6}"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87D4E-5896-4869-8B96-81966346E54A}" type="slidenum">
              <a:rPr lang="en-US" smtClean="0"/>
              <a:t>‹#›</a:t>
            </a:fld>
            <a:endParaRPr lang="en-US"/>
          </a:p>
        </p:txBody>
      </p:sp>
    </p:spTree>
    <p:extLst>
      <p:ext uri="{BB962C8B-B14F-4D97-AF65-F5344CB8AC3E}">
        <p14:creationId xmlns:p14="http://schemas.microsoft.com/office/powerpoint/2010/main" val="2617057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59A2A1-6B1F-4914-A3C2-0873D5ACABD6}"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87D4E-5896-4869-8B96-81966346E54A}" type="slidenum">
              <a:rPr lang="en-US" smtClean="0"/>
              <a:t>‹#›</a:t>
            </a:fld>
            <a:endParaRPr lang="en-US"/>
          </a:p>
        </p:txBody>
      </p:sp>
    </p:spTree>
    <p:extLst>
      <p:ext uri="{BB962C8B-B14F-4D97-AF65-F5344CB8AC3E}">
        <p14:creationId xmlns:p14="http://schemas.microsoft.com/office/powerpoint/2010/main" val="14810220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59A2A1-6B1F-4914-A3C2-0873D5ACABD6}"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87D4E-5896-4869-8B96-81966346E54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7042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59A2A1-6B1F-4914-A3C2-0873D5ACABD6}" type="datetimeFigureOut">
              <a:rPr lang="en-US" smtClean="0"/>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87D4E-5896-4869-8B96-81966346E54A}" type="slidenum">
              <a:rPr lang="en-US" smtClean="0"/>
              <a:t>‹#›</a:t>
            </a:fld>
            <a:endParaRPr lang="en-US"/>
          </a:p>
        </p:txBody>
      </p:sp>
    </p:spTree>
    <p:extLst>
      <p:ext uri="{BB962C8B-B14F-4D97-AF65-F5344CB8AC3E}">
        <p14:creationId xmlns:p14="http://schemas.microsoft.com/office/powerpoint/2010/main" val="12162343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59A2A1-6B1F-4914-A3C2-0873D5ACABD6}" type="datetimeFigureOut">
              <a:rPr lang="en-US" smtClean="0"/>
              <a:t>10/21/2019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E87D4E-5896-4869-8B96-81966346E54A}" type="slidenum">
              <a:rPr lang="en-US" smtClean="0"/>
              <a:t>‹#›</a:t>
            </a:fld>
            <a:endParaRPr lang="en-US"/>
          </a:p>
        </p:txBody>
      </p:sp>
    </p:spTree>
    <p:extLst>
      <p:ext uri="{BB962C8B-B14F-4D97-AF65-F5344CB8AC3E}">
        <p14:creationId xmlns:p14="http://schemas.microsoft.com/office/powerpoint/2010/main" val="18073195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59A2A1-6B1F-4914-A3C2-0873D5ACABD6}" type="datetimeFigureOut">
              <a:rPr lang="en-US" smtClean="0"/>
              <a:t>10/21/2019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E87D4E-5896-4869-8B96-81966346E54A}" type="slidenum">
              <a:rPr lang="en-US" smtClean="0"/>
              <a:t>‹#›</a:t>
            </a:fld>
            <a:endParaRPr lang="en-US"/>
          </a:p>
        </p:txBody>
      </p:sp>
    </p:spTree>
    <p:extLst>
      <p:ext uri="{BB962C8B-B14F-4D97-AF65-F5344CB8AC3E}">
        <p14:creationId xmlns:p14="http://schemas.microsoft.com/office/powerpoint/2010/main" val="10363531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59A2A1-6B1F-4914-A3C2-0873D5ACABD6}" type="datetimeFigureOut">
              <a:rPr lang="en-US" smtClean="0"/>
              <a:t>10/21/2019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E87D4E-5896-4869-8B96-81966346E54A}" type="slidenum">
              <a:rPr lang="en-US" smtClean="0"/>
              <a:t>‹#›</a:t>
            </a:fld>
            <a:endParaRPr lang="en-US"/>
          </a:p>
        </p:txBody>
      </p:sp>
    </p:spTree>
    <p:extLst>
      <p:ext uri="{BB962C8B-B14F-4D97-AF65-F5344CB8AC3E}">
        <p14:creationId xmlns:p14="http://schemas.microsoft.com/office/powerpoint/2010/main" val="32525622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59A2A1-6B1F-4914-A3C2-0873D5ACABD6}" type="datetimeFigureOut">
              <a:rPr lang="en-US" smtClean="0"/>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87D4E-5896-4869-8B96-81966346E54A}" type="slidenum">
              <a:rPr lang="en-US" smtClean="0"/>
              <a:t>‹#›</a:t>
            </a:fld>
            <a:endParaRPr lang="en-US"/>
          </a:p>
        </p:txBody>
      </p:sp>
    </p:spTree>
    <p:extLst>
      <p:ext uri="{BB962C8B-B14F-4D97-AF65-F5344CB8AC3E}">
        <p14:creationId xmlns:p14="http://schemas.microsoft.com/office/powerpoint/2010/main" val="2637792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59A2A1-6B1F-4914-A3C2-0873D5ACABD6}" type="datetimeFigureOut">
              <a:rPr lang="en-US" smtClean="0"/>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87D4E-5896-4869-8B96-81966346E54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87495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59A2A1-6B1F-4914-A3C2-0873D5ACABD6}"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87D4E-5896-4869-8B96-81966346E54A}" type="slidenum">
              <a:rPr lang="en-US" smtClean="0"/>
              <a:t>‹#›</a:t>
            </a:fld>
            <a:endParaRPr lang="en-US"/>
          </a:p>
        </p:txBody>
      </p:sp>
    </p:spTree>
    <p:extLst>
      <p:ext uri="{BB962C8B-B14F-4D97-AF65-F5344CB8AC3E}">
        <p14:creationId xmlns:p14="http://schemas.microsoft.com/office/powerpoint/2010/main" val="36224559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59A2A1-6B1F-4914-A3C2-0873D5ACABD6}"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87D4E-5896-4869-8B96-81966346E54A}"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8331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59A2A1-6B1F-4914-A3C2-0873D5ACABD6}"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87D4E-5896-4869-8B96-81966346E54A}" type="slidenum">
              <a:rPr lang="en-US" smtClean="0"/>
              <a:t>‹#›</a:t>
            </a:fld>
            <a:endParaRPr lang="en-US"/>
          </a:p>
        </p:txBody>
      </p:sp>
    </p:spTree>
    <p:extLst>
      <p:ext uri="{BB962C8B-B14F-4D97-AF65-F5344CB8AC3E}">
        <p14:creationId xmlns:p14="http://schemas.microsoft.com/office/powerpoint/2010/main" val="2125584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59A2A1-6B1F-4914-A3C2-0873D5ACABD6}" type="datetimeFigureOut">
              <a:rPr lang="en-US" smtClean="0"/>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87D4E-5896-4869-8B96-81966346E54A}" type="slidenum">
              <a:rPr lang="en-US" smtClean="0"/>
              <a:t>‹#›</a:t>
            </a:fld>
            <a:endParaRPr lang="en-US"/>
          </a:p>
        </p:txBody>
      </p:sp>
    </p:spTree>
    <p:extLst>
      <p:ext uri="{BB962C8B-B14F-4D97-AF65-F5344CB8AC3E}">
        <p14:creationId xmlns:p14="http://schemas.microsoft.com/office/powerpoint/2010/main" val="11221312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859A2A1-6B1F-4914-A3C2-0873D5ACABD6}"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87D4E-5896-4869-8B96-81966346E54A}" type="slidenum">
              <a:rPr lang="en-US" smtClean="0"/>
              <a:t>‹#›</a:t>
            </a:fld>
            <a:endParaRPr lang="en-US"/>
          </a:p>
        </p:txBody>
      </p:sp>
    </p:spTree>
    <p:extLst>
      <p:ext uri="{BB962C8B-B14F-4D97-AF65-F5344CB8AC3E}">
        <p14:creationId xmlns:p14="http://schemas.microsoft.com/office/powerpoint/2010/main" val="24539520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59A2A1-6B1F-4914-A3C2-0873D5ACABD6}"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87D4E-5896-4869-8B96-81966346E54A}" type="slidenum">
              <a:rPr lang="en-US" smtClean="0"/>
              <a:t>‹#›</a:t>
            </a:fld>
            <a:endParaRPr lang="en-US"/>
          </a:p>
        </p:txBody>
      </p:sp>
    </p:spTree>
    <p:extLst>
      <p:ext uri="{BB962C8B-B14F-4D97-AF65-F5344CB8AC3E}">
        <p14:creationId xmlns:p14="http://schemas.microsoft.com/office/powerpoint/2010/main" val="4130895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59A2A1-6B1F-4914-A3C2-0873D5ACABD6}" type="datetimeFigureOut">
              <a:rPr lang="en-US" smtClean="0"/>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87D4E-5896-4869-8B96-81966346E54A}" type="slidenum">
              <a:rPr lang="en-US" smtClean="0"/>
              <a:t>‹#›</a:t>
            </a:fld>
            <a:endParaRPr lang="en-US"/>
          </a:p>
        </p:txBody>
      </p:sp>
    </p:spTree>
    <p:extLst>
      <p:ext uri="{BB962C8B-B14F-4D97-AF65-F5344CB8AC3E}">
        <p14:creationId xmlns:p14="http://schemas.microsoft.com/office/powerpoint/2010/main" val="2491962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59A2A1-6B1F-4914-A3C2-0873D5ACABD6}" type="datetimeFigureOut">
              <a:rPr lang="en-US" smtClean="0"/>
              <a:t>10/21/2019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E87D4E-5896-4869-8B96-81966346E54A}" type="slidenum">
              <a:rPr lang="en-US" smtClean="0"/>
              <a:t>‹#›</a:t>
            </a:fld>
            <a:endParaRPr lang="en-US"/>
          </a:p>
        </p:txBody>
      </p:sp>
    </p:spTree>
    <p:extLst>
      <p:ext uri="{BB962C8B-B14F-4D97-AF65-F5344CB8AC3E}">
        <p14:creationId xmlns:p14="http://schemas.microsoft.com/office/powerpoint/2010/main" val="34277409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859A2A1-6B1F-4914-A3C2-0873D5ACABD6}" type="datetimeFigureOut">
              <a:rPr lang="en-US" smtClean="0"/>
              <a:t>10/21/2019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AE87D4E-5896-4869-8B96-81966346E54A}" type="slidenum">
              <a:rPr lang="en-US" smtClean="0"/>
              <a:t>‹#›</a:t>
            </a:fld>
            <a:endParaRPr lang="en-US"/>
          </a:p>
        </p:txBody>
      </p:sp>
    </p:spTree>
    <p:extLst>
      <p:ext uri="{BB962C8B-B14F-4D97-AF65-F5344CB8AC3E}">
        <p14:creationId xmlns:p14="http://schemas.microsoft.com/office/powerpoint/2010/main" val="4815596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859A2A1-6B1F-4914-A3C2-0873D5ACABD6}" type="datetimeFigureOut">
              <a:rPr lang="en-US" smtClean="0"/>
              <a:t>10/21/2019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AE87D4E-5896-4869-8B96-81966346E54A}" type="slidenum">
              <a:rPr lang="en-US" smtClean="0"/>
              <a:t>‹#›</a:t>
            </a:fld>
            <a:endParaRPr lang="en-US"/>
          </a:p>
        </p:txBody>
      </p:sp>
    </p:spTree>
    <p:extLst>
      <p:ext uri="{BB962C8B-B14F-4D97-AF65-F5344CB8AC3E}">
        <p14:creationId xmlns:p14="http://schemas.microsoft.com/office/powerpoint/2010/main" val="392447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859A2A1-6B1F-4914-A3C2-0873D5ACABD6}" type="datetimeFigureOut">
              <a:rPr lang="en-US" smtClean="0"/>
              <a:t>10/21/2019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AE87D4E-5896-4869-8B96-81966346E54A}" type="slidenum">
              <a:rPr lang="en-US" smtClean="0"/>
              <a:t>‹#›</a:t>
            </a:fld>
            <a:endParaRPr lang="en-US"/>
          </a:p>
        </p:txBody>
      </p:sp>
    </p:spTree>
    <p:extLst>
      <p:ext uri="{BB962C8B-B14F-4D97-AF65-F5344CB8AC3E}">
        <p14:creationId xmlns:p14="http://schemas.microsoft.com/office/powerpoint/2010/main" val="28230011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59A2A1-6B1F-4914-A3C2-0873D5ACABD6}" type="datetimeFigureOut">
              <a:rPr lang="en-US" smtClean="0"/>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87D4E-5896-4869-8B96-81966346E54A}" type="slidenum">
              <a:rPr lang="en-US" smtClean="0"/>
              <a:t>‹#›</a:t>
            </a:fld>
            <a:endParaRPr lang="en-US"/>
          </a:p>
        </p:txBody>
      </p:sp>
    </p:spTree>
    <p:extLst>
      <p:ext uri="{BB962C8B-B14F-4D97-AF65-F5344CB8AC3E}">
        <p14:creationId xmlns:p14="http://schemas.microsoft.com/office/powerpoint/2010/main" val="28487061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59A2A1-6B1F-4914-A3C2-0873D5ACABD6}" type="datetimeFigureOut">
              <a:rPr lang="en-US" smtClean="0"/>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87D4E-5896-4869-8B96-81966346E54A}" type="slidenum">
              <a:rPr lang="en-US" smtClean="0"/>
              <a:t>‹#›</a:t>
            </a:fld>
            <a:endParaRPr lang="en-US"/>
          </a:p>
        </p:txBody>
      </p:sp>
    </p:spTree>
    <p:extLst>
      <p:ext uri="{BB962C8B-B14F-4D97-AF65-F5344CB8AC3E}">
        <p14:creationId xmlns:p14="http://schemas.microsoft.com/office/powerpoint/2010/main" val="27616866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859A2A1-6B1F-4914-A3C2-0873D5ACABD6}"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87D4E-5896-4869-8B96-81966346E54A}" type="slidenum">
              <a:rPr lang="en-US" smtClean="0"/>
              <a:t>‹#›</a:t>
            </a:fld>
            <a:endParaRPr lang="en-US"/>
          </a:p>
        </p:txBody>
      </p:sp>
    </p:spTree>
    <p:extLst>
      <p:ext uri="{BB962C8B-B14F-4D97-AF65-F5344CB8AC3E}">
        <p14:creationId xmlns:p14="http://schemas.microsoft.com/office/powerpoint/2010/main" val="4174720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59A2A1-6B1F-4914-A3C2-0873D5ACABD6}" type="datetimeFigureOut">
              <a:rPr lang="en-US" smtClean="0"/>
              <a:t>10/21/2019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E87D4E-5896-4869-8B96-81966346E54A}" type="slidenum">
              <a:rPr lang="en-US" smtClean="0"/>
              <a:t>‹#›</a:t>
            </a:fld>
            <a:endParaRPr lang="en-US"/>
          </a:p>
        </p:txBody>
      </p:sp>
    </p:spTree>
    <p:extLst>
      <p:ext uri="{BB962C8B-B14F-4D97-AF65-F5344CB8AC3E}">
        <p14:creationId xmlns:p14="http://schemas.microsoft.com/office/powerpoint/2010/main" val="15269049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859A2A1-6B1F-4914-A3C2-0873D5ACABD6}"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87D4E-5896-4869-8B96-81966346E54A}"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0372764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59A2A1-6B1F-4914-A3C2-0873D5ACABD6}"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87D4E-5896-4869-8B96-81966346E54A}" type="slidenum">
              <a:rPr lang="en-US" smtClean="0"/>
              <a:t>‹#›</a:t>
            </a:fld>
            <a:endParaRPr lang="en-US"/>
          </a:p>
        </p:txBody>
      </p:sp>
    </p:spTree>
    <p:extLst>
      <p:ext uri="{BB962C8B-B14F-4D97-AF65-F5344CB8AC3E}">
        <p14:creationId xmlns:p14="http://schemas.microsoft.com/office/powerpoint/2010/main" val="7671402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859A2A1-6B1F-4914-A3C2-0873D5ACABD6}" type="datetimeFigureOut">
              <a:rPr lang="en-US" smtClean="0"/>
              <a:t>10/21/2019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87D4E-5896-4869-8B96-81966346E54A}" type="slidenum">
              <a:rPr lang="en-US" smtClean="0"/>
              <a:t>‹#›</a:t>
            </a:fld>
            <a:endParaRPr lang="en-US"/>
          </a:p>
        </p:txBody>
      </p:sp>
    </p:spTree>
    <p:extLst>
      <p:ext uri="{BB962C8B-B14F-4D97-AF65-F5344CB8AC3E}">
        <p14:creationId xmlns:p14="http://schemas.microsoft.com/office/powerpoint/2010/main" val="26801337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859A2A1-6B1F-4914-A3C2-0873D5ACABD6}" type="datetimeFigureOut">
              <a:rPr lang="en-US" smtClean="0"/>
              <a:t>10/21/2019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87D4E-5896-4869-8B96-81966346E54A}" type="slidenum">
              <a:rPr lang="en-US" smtClean="0"/>
              <a:t>‹#›</a:t>
            </a:fld>
            <a:endParaRPr lang="en-US"/>
          </a:p>
        </p:txBody>
      </p:sp>
    </p:spTree>
    <p:extLst>
      <p:ext uri="{BB962C8B-B14F-4D97-AF65-F5344CB8AC3E}">
        <p14:creationId xmlns:p14="http://schemas.microsoft.com/office/powerpoint/2010/main" val="20868795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59A2A1-6B1F-4914-A3C2-0873D5ACABD6}"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87D4E-5896-4869-8B96-81966346E54A}" type="slidenum">
              <a:rPr lang="en-US" smtClean="0"/>
              <a:t>‹#›</a:t>
            </a:fld>
            <a:endParaRPr lang="en-US"/>
          </a:p>
        </p:txBody>
      </p:sp>
    </p:spTree>
    <p:extLst>
      <p:ext uri="{BB962C8B-B14F-4D97-AF65-F5344CB8AC3E}">
        <p14:creationId xmlns:p14="http://schemas.microsoft.com/office/powerpoint/2010/main" val="19268904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59A2A1-6B1F-4914-A3C2-0873D5ACABD6}"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87D4E-5896-4869-8B96-81966346E54A}" type="slidenum">
              <a:rPr lang="en-US" smtClean="0"/>
              <a:t>‹#›</a:t>
            </a:fld>
            <a:endParaRPr lang="en-US"/>
          </a:p>
        </p:txBody>
      </p:sp>
    </p:spTree>
    <p:extLst>
      <p:ext uri="{BB962C8B-B14F-4D97-AF65-F5344CB8AC3E}">
        <p14:creationId xmlns:p14="http://schemas.microsoft.com/office/powerpoint/2010/main" val="40888180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0859A2A1-6B1F-4914-A3C2-0873D5ACABD6}" type="datetimeFigureOut">
              <a:rPr lang="en-US" smtClean="0"/>
              <a:t>10/21/2019</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4AE87D4E-5896-4869-8B96-81966346E54A}"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137324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59A2A1-6B1F-4914-A3C2-0873D5ACABD6}"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87D4E-5896-4869-8B96-81966346E54A}" type="slidenum">
              <a:rPr lang="en-US" smtClean="0"/>
              <a:t>‹#›</a:t>
            </a:fld>
            <a:endParaRPr lang="en-US"/>
          </a:p>
        </p:txBody>
      </p:sp>
    </p:spTree>
    <p:extLst>
      <p:ext uri="{BB962C8B-B14F-4D97-AF65-F5344CB8AC3E}">
        <p14:creationId xmlns:p14="http://schemas.microsoft.com/office/powerpoint/2010/main" val="14608246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0859A2A1-6B1F-4914-A3C2-0873D5ACABD6}" type="datetimeFigureOut">
              <a:rPr lang="en-US" smtClean="0"/>
              <a:t>10/21/2019</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4AE87D4E-5896-4869-8B96-81966346E54A}"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175261694"/>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59A2A1-6B1F-4914-A3C2-0873D5ACABD6}" type="datetimeFigureOut">
              <a:rPr lang="en-US" smtClean="0"/>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87D4E-5896-4869-8B96-81966346E54A}" type="slidenum">
              <a:rPr lang="en-US" smtClean="0"/>
              <a:t>‹#›</a:t>
            </a:fld>
            <a:endParaRPr lang="en-US"/>
          </a:p>
        </p:txBody>
      </p:sp>
    </p:spTree>
    <p:extLst>
      <p:ext uri="{BB962C8B-B14F-4D97-AF65-F5344CB8AC3E}">
        <p14:creationId xmlns:p14="http://schemas.microsoft.com/office/powerpoint/2010/main" val="295420580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59A2A1-6B1F-4914-A3C2-0873D5ACABD6}" type="datetimeFigureOut">
              <a:rPr lang="en-US" smtClean="0"/>
              <a:t>10/21/2019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E87D4E-5896-4869-8B96-81966346E54A}" type="slidenum">
              <a:rPr lang="en-US" smtClean="0"/>
              <a:t>‹#›</a:t>
            </a:fld>
            <a:endParaRPr lang="en-US"/>
          </a:p>
        </p:txBody>
      </p:sp>
    </p:spTree>
    <p:extLst>
      <p:ext uri="{BB962C8B-B14F-4D97-AF65-F5344CB8AC3E}">
        <p14:creationId xmlns:p14="http://schemas.microsoft.com/office/powerpoint/2010/main" val="4413226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59A2A1-6B1F-4914-A3C2-0873D5ACABD6}" type="datetimeFigureOut">
              <a:rPr lang="en-US" smtClean="0"/>
              <a:t>10/21/2019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E87D4E-5896-4869-8B96-81966346E54A}" type="slidenum">
              <a:rPr lang="en-US" smtClean="0"/>
              <a:t>‹#›</a:t>
            </a:fld>
            <a:endParaRPr lang="en-US"/>
          </a:p>
        </p:txBody>
      </p:sp>
    </p:spTree>
    <p:extLst>
      <p:ext uri="{BB962C8B-B14F-4D97-AF65-F5344CB8AC3E}">
        <p14:creationId xmlns:p14="http://schemas.microsoft.com/office/powerpoint/2010/main" val="697790862"/>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59A2A1-6B1F-4914-A3C2-0873D5ACABD6}" type="datetimeFigureOut">
              <a:rPr lang="en-US" smtClean="0"/>
              <a:t>10/21/2019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E87D4E-5896-4869-8B96-81966346E54A}" type="slidenum">
              <a:rPr lang="en-US" smtClean="0"/>
              <a:t>‹#›</a:t>
            </a:fld>
            <a:endParaRPr lang="en-US"/>
          </a:p>
        </p:txBody>
      </p:sp>
    </p:spTree>
    <p:extLst>
      <p:ext uri="{BB962C8B-B14F-4D97-AF65-F5344CB8AC3E}">
        <p14:creationId xmlns:p14="http://schemas.microsoft.com/office/powerpoint/2010/main" val="32963123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59A2A1-6B1F-4914-A3C2-0873D5ACABD6}" type="datetimeFigureOut">
              <a:rPr lang="en-US" smtClean="0"/>
              <a:t>10/21/2019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E87D4E-5896-4869-8B96-81966346E54A}" type="slidenum">
              <a:rPr lang="en-US" smtClean="0"/>
              <a:t>‹#›</a:t>
            </a:fld>
            <a:endParaRPr lang="en-US"/>
          </a:p>
        </p:txBody>
      </p:sp>
    </p:spTree>
    <p:extLst>
      <p:ext uri="{BB962C8B-B14F-4D97-AF65-F5344CB8AC3E}">
        <p14:creationId xmlns:p14="http://schemas.microsoft.com/office/powerpoint/2010/main" val="25174315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0859A2A1-6B1F-4914-A3C2-0873D5ACABD6}" type="datetimeFigureOut">
              <a:rPr lang="en-US" smtClean="0"/>
              <a:t>10/21/2019</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4AE87D4E-5896-4869-8B96-81966346E54A}"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68053554"/>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0859A2A1-6B1F-4914-A3C2-0873D5ACABD6}" type="datetimeFigureOut">
              <a:rPr lang="en-US" smtClean="0"/>
              <a:t>10/21/2019</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4AE87D4E-5896-4869-8B96-81966346E54A}" type="slidenum">
              <a:rPr lang="en-US" smtClean="0"/>
              <a:t>‹#›</a:t>
            </a:fld>
            <a:endParaRPr lang="en-US"/>
          </a:p>
        </p:txBody>
      </p:sp>
    </p:spTree>
    <p:extLst>
      <p:ext uri="{BB962C8B-B14F-4D97-AF65-F5344CB8AC3E}">
        <p14:creationId xmlns:p14="http://schemas.microsoft.com/office/powerpoint/2010/main" val="17173743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59A2A1-6B1F-4914-A3C2-0873D5ACABD6}"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87D4E-5896-4869-8B96-81966346E54A}" type="slidenum">
              <a:rPr lang="en-US" smtClean="0"/>
              <a:t>‹#›</a:t>
            </a:fld>
            <a:endParaRPr lang="en-US"/>
          </a:p>
        </p:txBody>
      </p:sp>
    </p:spTree>
    <p:extLst>
      <p:ext uri="{BB962C8B-B14F-4D97-AF65-F5344CB8AC3E}">
        <p14:creationId xmlns:p14="http://schemas.microsoft.com/office/powerpoint/2010/main" val="24615261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59A2A1-6B1F-4914-A3C2-0873D5ACABD6}"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87D4E-5896-4869-8B96-81966346E54A}" type="slidenum">
              <a:rPr lang="en-US" smtClean="0"/>
              <a:t>‹#›</a:t>
            </a:fld>
            <a:endParaRPr lang="en-US"/>
          </a:p>
        </p:txBody>
      </p:sp>
    </p:spTree>
    <p:extLst>
      <p:ext uri="{BB962C8B-B14F-4D97-AF65-F5344CB8AC3E}">
        <p14:creationId xmlns:p14="http://schemas.microsoft.com/office/powerpoint/2010/main" val="2312049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59A2A1-6B1F-4914-A3C2-0873D5ACABD6}" type="datetimeFigureOut">
              <a:rPr lang="en-US" smtClean="0"/>
              <a:t>10/21/2019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E87D4E-5896-4869-8B96-81966346E54A}" type="slidenum">
              <a:rPr lang="en-US" smtClean="0"/>
              <a:t>‹#›</a:t>
            </a:fld>
            <a:endParaRPr lang="en-US"/>
          </a:p>
        </p:txBody>
      </p:sp>
    </p:spTree>
    <p:extLst>
      <p:ext uri="{BB962C8B-B14F-4D97-AF65-F5344CB8AC3E}">
        <p14:creationId xmlns:p14="http://schemas.microsoft.com/office/powerpoint/2010/main" val="712952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59A2A1-6B1F-4914-A3C2-0873D5ACABD6}" type="datetimeFigureOut">
              <a:rPr lang="en-US" smtClean="0"/>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87D4E-5896-4869-8B96-81966346E54A}" type="slidenum">
              <a:rPr lang="en-US" smtClean="0"/>
              <a:t>‹#›</a:t>
            </a:fld>
            <a:endParaRPr lang="en-US"/>
          </a:p>
        </p:txBody>
      </p:sp>
    </p:spTree>
    <p:extLst>
      <p:ext uri="{BB962C8B-B14F-4D97-AF65-F5344CB8AC3E}">
        <p14:creationId xmlns:p14="http://schemas.microsoft.com/office/powerpoint/2010/main" val="3286830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59A2A1-6B1F-4914-A3C2-0873D5ACABD6}" type="datetimeFigureOut">
              <a:rPr lang="en-US" smtClean="0"/>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87D4E-5896-4869-8B96-81966346E54A}" type="slidenum">
              <a:rPr lang="en-US" smtClean="0"/>
              <a:t>‹#›</a:t>
            </a:fld>
            <a:endParaRPr lang="en-US"/>
          </a:p>
        </p:txBody>
      </p:sp>
    </p:spTree>
    <p:extLst>
      <p:ext uri="{BB962C8B-B14F-4D97-AF65-F5344CB8AC3E}">
        <p14:creationId xmlns:p14="http://schemas.microsoft.com/office/powerpoint/2010/main" val="3661760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jp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theme" Target="../theme/theme4.xml"/><Relationship Id="rId3" Type="http://schemas.openxmlformats.org/officeDocument/2006/relationships/slideLayout" Target="../slideLayouts/slideLayout41.xml"/><Relationship Id="rId21" Type="http://schemas.openxmlformats.org/officeDocument/2006/relationships/image" Target="../media/image6.pn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image" Target="../media/image5.pn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image" Target="../media/image4.png"/><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859A2A1-6B1F-4914-A3C2-0873D5ACABD6}" type="datetimeFigureOut">
              <a:rPr lang="en-US" smtClean="0"/>
              <a:t>10/21/2019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AE87D4E-5896-4869-8B96-81966346E54A}" type="slidenum">
              <a:rPr lang="en-US" smtClean="0"/>
              <a:t>‹#›</a:t>
            </a:fld>
            <a:endParaRPr lang="en-US"/>
          </a:p>
        </p:txBody>
      </p:sp>
    </p:spTree>
    <p:extLst>
      <p:ext uri="{BB962C8B-B14F-4D97-AF65-F5344CB8AC3E}">
        <p14:creationId xmlns:p14="http://schemas.microsoft.com/office/powerpoint/2010/main" val="17337246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859A2A1-6B1F-4914-A3C2-0873D5ACABD6}" type="datetimeFigureOut">
              <a:rPr lang="en-US" smtClean="0"/>
              <a:t>10/21/2019</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AE87D4E-5896-4869-8B96-81966346E54A}"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44100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859A2A1-6B1F-4914-A3C2-0873D5ACABD6}" type="datetimeFigureOut">
              <a:rPr lang="en-US" smtClean="0"/>
              <a:t>10/21/2019</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AE87D4E-5896-4869-8B96-81966346E54A}"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34874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859A2A1-6B1F-4914-A3C2-0873D5ACABD6}" type="datetimeFigureOut">
              <a:rPr lang="en-US" smtClean="0"/>
              <a:t>10/21/2019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AE87D4E-5896-4869-8B96-81966346E54A}" type="slidenum">
              <a:rPr lang="en-US" smtClean="0"/>
              <a:t>‹#›</a:t>
            </a:fld>
            <a:endParaRPr lang="en-US"/>
          </a:p>
        </p:txBody>
      </p:sp>
    </p:spTree>
    <p:extLst>
      <p:ext uri="{BB962C8B-B14F-4D97-AF65-F5344CB8AC3E}">
        <p14:creationId xmlns:p14="http://schemas.microsoft.com/office/powerpoint/2010/main" val="4057042417"/>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0859A2A1-6B1F-4914-A3C2-0873D5ACABD6}" type="datetimeFigureOut">
              <a:rPr lang="en-US" smtClean="0"/>
              <a:t>10/21/2019</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4AE87D4E-5896-4869-8B96-81966346E54A}"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8773491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68B06-3B98-4019-93EF-7672D746CD12}"/>
              </a:ext>
            </a:extLst>
          </p:cNvPr>
          <p:cNvSpPr>
            <a:spLocks noGrp="1"/>
          </p:cNvSpPr>
          <p:nvPr>
            <p:ph type="ctrTitle"/>
          </p:nvPr>
        </p:nvSpPr>
        <p:spPr/>
        <p:txBody>
          <a:bodyPr/>
          <a:lstStyle/>
          <a:p>
            <a:r>
              <a:rPr lang="en-US" dirty="0"/>
              <a:t>Discovery of Building Materials</a:t>
            </a:r>
          </a:p>
        </p:txBody>
      </p:sp>
      <p:sp>
        <p:nvSpPr>
          <p:cNvPr id="3" name="Subtitle 2">
            <a:extLst>
              <a:ext uri="{FF2B5EF4-FFF2-40B4-BE49-F238E27FC236}">
                <a16:creationId xmlns:a16="http://schemas.microsoft.com/office/drawing/2014/main" id="{344D9E41-510F-41E2-8998-34CB7EC3AB9E}"/>
              </a:ext>
            </a:extLst>
          </p:cNvPr>
          <p:cNvSpPr>
            <a:spLocks noGrp="1"/>
          </p:cNvSpPr>
          <p:nvPr>
            <p:ph type="subTitle" idx="1"/>
          </p:nvPr>
        </p:nvSpPr>
        <p:spPr/>
        <p:txBody>
          <a:bodyPr/>
          <a:lstStyle/>
          <a:p>
            <a:r>
              <a:rPr lang="en-US" dirty="0"/>
              <a:t>Early Uses of Concrete</a:t>
            </a:r>
          </a:p>
        </p:txBody>
      </p:sp>
    </p:spTree>
    <p:extLst>
      <p:ext uri="{BB962C8B-B14F-4D97-AF65-F5344CB8AC3E}">
        <p14:creationId xmlns:p14="http://schemas.microsoft.com/office/powerpoint/2010/main" val="2114358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8558F-E835-4DA8-8EFC-F3841A8BBC64}"/>
              </a:ext>
            </a:extLst>
          </p:cNvPr>
          <p:cNvSpPr>
            <a:spLocks noGrp="1"/>
          </p:cNvSpPr>
          <p:nvPr>
            <p:ph type="title"/>
          </p:nvPr>
        </p:nvSpPr>
        <p:spPr/>
        <p:txBody>
          <a:bodyPr/>
          <a:lstStyle/>
          <a:p>
            <a:r>
              <a:rPr lang="en-US" dirty="0"/>
              <a:t>Does this work?</a:t>
            </a:r>
          </a:p>
        </p:txBody>
      </p:sp>
      <p:pic>
        <p:nvPicPr>
          <p:cNvPr id="4" name="Content Placeholder 3">
            <a:extLst>
              <a:ext uri="{FF2B5EF4-FFF2-40B4-BE49-F238E27FC236}">
                <a16:creationId xmlns:a16="http://schemas.microsoft.com/office/drawing/2014/main" id="{322909FC-E398-4451-AA61-680EB2A32DFB}"/>
              </a:ext>
            </a:extLst>
          </p:cNvPr>
          <p:cNvPicPr>
            <a:picLocks noGrp="1" noChangeAspect="1"/>
          </p:cNvPicPr>
          <p:nvPr>
            <p:ph idx="1"/>
          </p:nvPr>
        </p:nvPicPr>
        <p:blipFill>
          <a:blip r:embed="rId2"/>
          <a:stretch>
            <a:fillRect/>
          </a:stretch>
        </p:blipFill>
        <p:spPr>
          <a:xfrm>
            <a:off x="560502" y="1731029"/>
            <a:ext cx="3992464" cy="4351338"/>
          </a:xfrm>
          <a:prstGeom prst="rect">
            <a:avLst/>
          </a:prstGeom>
        </p:spPr>
      </p:pic>
      <p:sp>
        <p:nvSpPr>
          <p:cNvPr id="5" name="TextBox 4">
            <a:extLst>
              <a:ext uri="{FF2B5EF4-FFF2-40B4-BE49-F238E27FC236}">
                <a16:creationId xmlns:a16="http://schemas.microsoft.com/office/drawing/2014/main" id="{2413A1A1-5E52-4D03-8A1D-D5ACB76045E0}"/>
              </a:ext>
            </a:extLst>
          </p:cNvPr>
          <p:cNvSpPr txBox="1"/>
          <p:nvPr/>
        </p:nvSpPr>
        <p:spPr>
          <a:xfrm>
            <a:off x="5163670" y="1225689"/>
            <a:ext cx="5841403" cy="4801314"/>
          </a:xfrm>
          <a:prstGeom prst="rect">
            <a:avLst/>
          </a:prstGeom>
          <a:noFill/>
        </p:spPr>
        <p:txBody>
          <a:bodyPr wrap="square" rtlCol="0">
            <a:spAutoFit/>
          </a:bodyPr>
          <a:lstStyle/>
          <a:p>
            <a:r>
              <a:rPr lang="en-US" dirty="0"/>
              <a:t>Built by Rome's Emperor Hadrian and completed in 125 AD, the Pantheon has the largest un-reinforced concrete dome ever built. The Pantheon has exterior foundation walls that are 26 feet wide and 15 feet deep and made of pozzolana cement (lime, reactive volcanic sand and water) tamped down over a layer of dense stone aggregate. That the dome still exists is something of a fluke. Settling and movement over almost 2,000 years, along with occasional earthquakes, have created cracks that would normally have weakened the structure enough that, by now, it should have fallen. The exterior walls that support the dome contain seven evenly spaced niches with chambers between them that extend to the outside. These niches and chambers, originally designed only to minimize the weight of the structure, are thinner than the main portions of the walls and act as control joints that control crack locations. Stresses caused by movement are relieved by cracking in the niches and chambers </a:t>
            </a:r>
          </a:p>
        </p:txBody>
      </p:sp>
    </p:spTree>
    <p:extLst>
      <p:ext uri="{BB962C8B-B14F-4D97-AF65-F5344CB8AC3E}">
        <p14:creationId xmlns:p14="http://schemas.microsoft.com/office/powerpoint/2010/main" val="1442787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4BA35-0E6C-42B3-A82F-3D46B82A45C1}"/>
              </a:ext>
            </a:extLst>
          </p:cNvPr>
          <p:cNvSpPr>
            <a:spLocks noGrp="1"/>
          </p:cNvSpPr>
          <p:nvPr>
            <p:ph type="title"/>
          </p:nvPr>
        </p:nvSpPr>
        <p:spPr/>
        <p:txBody>
          <a:bodyPr/>
          <a:lstStyle/>
          <a:p>
            <a:r>
              <a:rPr lang="en-US" dirty="0"/>
              <a:t>Delay in further progress:</a:t>
            </a:r>
          </a:p>
        </p:txBody>
      </p:sp>
      <p:sp>
        <p:nvSpPr>
          <p:cNvPr id="3" name="Content Placeholder 2">
            <a:extLst>
              <a:ext uri="{FF2B5EF4-FFF2-40B4-BE49-F238E27FC236}">
                <a16:creationId xmlns:a16="http://schemas.microsoft.com/office/drawing/2014/main" id="{2EBE301F-CE9E-4D75-98AD-284FFEB395ED}"/>
              </a:ext>
            </a:extLst>
          </p:cNvPr>
          <p:cNvSpPr>
            <a:spLocks noGrp="1"/>
          </p:cNvSpPr>
          <p:nvPr>
            <p:ph idx="1"/>
          </p:nvPr>
        </p:nvSpPr>
        <p:spPr/>
        <p:txBody>
          <a:bodyPr/>
          <a:lstStyle/>
          <a:p>
            <a:r>
              <a:rPr lang="en-US" dirty="0"/>
              <a:t>After the fall of the Roman Empire in 476 AD, the techniques for making pozzolan cement were lost until the discovery in 1414 of manuscripts describing those techniques rekindled interest in building with concrete.</a:t>
            </a:r>
          </a:p>
          <a:p>
            <a:r>
              <a:rPr lang="en-US" dirty="0"/>
              <a:t>1793 John Smeaton discovered using limestone containing clay that was fired and turning that into power to make stronger material:</a:t>
            </a:r>
          </a:p>
        </p:txBody>
      </p:sp>
      <p:pic>
        <p:nvPicPr>
          <p:cNvPr id="4" name="Picture 3">
            <a:extLst>
              <a:ext uri="{FF2B5EF4-FFF2-40B4-BE49-F238E27FC236}">
                <a16:creationId xmlns:a16="http://schemas.microsoft.com/office/drawing/2014/main" id="{498996B9-D24D-46B9-9CA1-736EA98413F5}"/>
              </a:ext>
            </a:extLst>
          </p:cNvPr>
          <p:cNvPicPr>
            <a:picLocks noChangeAspect="1"/>
          </p:cNvPicPr>
          <p:nvPr/>
        </p:nvPicPr>
        <p:blipFill>
          <a:blip r:embed="rId2"/>
          <a:stretch>
            <a:fillRect/>
          </a:stretch>
        </p:blipFill>
        <p:spPr>
          <a:xfrm>
            <a:off x="2990850" y="61912"/>
            <a:ext cx="6210300" cy="6734175"/>
          </a:xfrm>
          <a:prstGeom prst="rect">
            <a:avLst/>
          </a:prstGeom>
        </p:spPr>
      </p:pic>
    </p:spTree>
    <p:extLst>
      <p:ext uri="{BB962C8B-B14F-4D97-AF65-F5344CB8AC3E}">
        <p14:creationId xmlns:p14="http://schemas.microsoft.com/office/powerpoint/2010/main" val="296175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EE0BA-B37D-4350-AC73-189CA1B4C636}"/>
              </a:ext>
            </a:extLst>
          </p:cNvPr>
          <p:cNvSpPr>
            <a:spLocks noGrp="1"/>
          </p:cNvSpPr>
          <p:nvPr>
            <p:ph type="title"/>
          </p:nvPr>
        </p:nvSpPr>
        <p:spPr/>
        <p:txBody>
          <a:bodyPr/>
          <a:lstStyle/>
          <a:p>
            <a:r>
              <a:rPr lang="en-US" dirty="0"/>
              <a:t>Circa 5000 BC</a:t>
            </a:r>
          </a:p>
        </p:txBody>
      </p:sp>
      <p:pic>
        <p:nvPicPr>
          <p:cNvPr id="1026" name="Picture 2">
            <a:extLst>
              <a:ext uri="{FF2B5EF4-FFF2-40B4-BE49-F238E27FC236}">
                <a16:creationId xmlns:a16="http://schemas.microsoft.com/office/drawing/2014/main" id="{3D211D55-24F2-457D-9276-5E9E945AA15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2103" y="2250162"/>
            <a:ext cx="6452796" cy="4242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576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F9F5-6584-4EF8-80DB-7E8D87473E11}"/>
              </a:ext>
            </a:extLst>
          </p:cNvPr>
          <p:cNvSpPr>
            <a:spLocks noGrp="1"/>
          </p:cNvSpPr>
          <p:nvPr>
            <p:ph type="title"/>
          </p:nvPr>
        </p:nvSpPr>
        <p:spPr/>
        <p:txBody>
          <a:bodyPr/>
          <a:lstStyle/>
          <a:p>
            <a:r>
              <a:rPr lang="en-US" dirty="0"/>
              <a:t>A naturally occurring material –what is it?</a:t>
            </a:r>
          </a:p>
        </p:txBody>
      </p:sp>
      <p:pic>
        <p:nvPicPr>
          <p:cNvPr id="4" name="Content Placeholder 3">
            <a:extLst>
              <a:ext uri="{FF2B5EF4-FFF2-40B4-BE49-F238E27FC236}">
                <a16:creationId xmlns:a16="http://schemas.microsoft.com/office/drawing/2014/main" id="{56B81B66-BE9D-4CD3-8B3C-1557F65399D9}"/>
              </a:ext>
            </a:extLst>
          </p:cNvPr>
          <p:cNvPicPr>
            <a:picLocks noGrp="1" noChangeAspect="1"/>
          </p:cNvPicPr>
          <p:nvPr>
            <p:ph idx="1"/>
          </p:nvPr>
        </p:nvPicPr>
        <p:blipFill>
          <a:blip r:embed="rId2"/>
          <a:stretch>
            <a:fillRect/>
          </a:stretch>
        </p:blipFill>
        <p:spPr>
          <a:xfrm>
            <a:off x="3239826" y="2016125"/>
            <a:ext cx="6026672" cy="3449638"/>
          </a:xfrm>
          <a:prstGeom prst="rect">
            <a:avLst/>
          </a:prstGeom>
        </p:spPr>
      </p:pic>
    </p:spTree>
    <p:extLst>
      <p:ext uri="{BB962C8B-B14F-4D97-AF65-F5344CB8AC3E}">
        <p14:creationId xmlns:p14="http://schemas.microsoft.com/office/powerpoint/2010/main" val="211135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0414D-D732-41FE-A22A-31D9E56A3328}"/>
              </a:ext>
            </a:extLst>
          </p:cNvPr>
          <p:cNvSpPr>
            <a:spLocks noGrp="1"/>
          </p:cNvSpPr>
          <p:nvPr>
            <p:ph type="title"/>
          </p:nvPr>
        </p:nvSpPr>
        <p:spPr/>
        <p:txBody>
          <a:bodyPr/>
          <a:lstStyle/>
          <a:p>
            <a:r>
              <a:rPr lang="en-US" dirty="0"/>
              <a:t>Pozzolans:  The Chemical Key to Cement</a:t>
            </a:r>
          </a:p>
        </p:txBody>
      </p:sp>
      <p:pic>
        <p:nvPicPr>
          <p:cNvPr id="4" name="Content Placeholder 3">
            <a:extLst>
              <a:ext uri="{FF2B5EF4-FFF2-40B4-BE49-F238E27FC236}">
                <a16:creationId xmlns:a16="http://schemas.microsoft.com/office/drawing/2014/main" id="{8A0FC975-DA02-4B68-BA8C-7A098828948F}"/>
              </a:ext>
            </a:extLst>
          </p:cNvPr>
          <p:cNvPicPr>
            <a:picLocks noGrp="1" noChangeAspect="1"/>
          </p:cNvPicPr>
          <p:nvPr>
            <p:ph idx="1"/>
          </p:nvPr>
        </p:nvPicPr>
        <p:blipFill>
          <a:blip r:embed="rId2"/>
          <a:stretch>
            <a:fillRect/>
          </a:stretch>
        </p:blipFill>
        <p:spPr>
          <a:xfrm>
            <a:off x="838200" y="1967258"/>
            <a:ext cx="4695825" cy="3228975"/>
          </a:xfrm>
          <a:prstGeom prst="rect">
            <a:avLst/>
          </a:prstGeom>
        </p:spPr>
      </p:pic>
      <p:pic>
        <p:nvPicPr>
          <p:cNvPr id="5" name="Picture 4">
            <a:extLst>
              <a:ext uri="{FF2B5EF4-FFF2-40B4-BE49-F238E27FC236}">
                <a16:creationId xmlns:a16="http://schemas.microsoft.com/office/drawing/2014/main" id="{BA21DB72-B59E-416D-B80A-8C848EC82543}"/>
              </a:ext>
            </a:extLst>
          </p:cNvPr>
          <p:cNvPicPr>
            <a:picLocks noChangeAspect="1"/>
          </p:cNvPicPr>
          <p:nvPr/>
        </p:nvPicPr>
        <p:blipFill>
          <a:blip r:embed="rId3"/>
          <a:stretch>
            <a:fillRect/>
          </a:stretch>
        </p:blipFill>
        <p:spPr>
          <a:xfrm>
            <a:off x="6124575" y="2333970"/>
            <a:ext cx="5229225" cy="2495550"/>
          </a:xfrm>
          <a:prstGeom prst="rect">
            <a:avLst/>
          </a:prstGeom>
        </p:spPr>
      </p:pic>
      <p:sp>
        <p:nvSpPr>
          <p:cNvPr id="6" name="TextBox 5">
            <a:extLst>
              <a:ext uri="{FF2B5EF4-FFF2-40B4-BE49-F238E27FC236}">
                <a16:creationId xmlns:a16="http://schemas.microsoft.com/office/drawing/2014/main" id="{DEB8B6DB-99B7-4ECF-87A8-3DAFB20B4FEF}"/>
              </a:ext>
            </a:extLst>
          </p:cNvPr>
          <p:cNvSpPr txBox="1"/>
          <p:nvPr/>
        </p:nvSpPr>
        <p:spPr>
          <a:xfrm>
            <a:off x="3442447" y="5357308"/>
            <a:ext cx="7315200" cy="1200329"/>
          </a:xfrm>
          <a:prstGeom prst="rect">
            <a:avLst/>
          </a:prstGeom>
          <a:noFill/>
        </p:spPr>
        <p:txBody>
          <a:bodyPr wrap="square" rtlCol="0">
            <a:spAutoFit/>
          </a:bodyPr>
          <a:lstStyle/>
          <a:p>
            <a:r>
              <a:rPr lang="en-US" sz="2400" b="1" dirty="0">
                <a:solidFill>
                  <a:srgbClr val="FF0000"/>
                </a:solidFill>
              </a:rPr>
              <a:t>Volcanic Ash mixed with a little water could be observed to contain binding clumps of material you could pick up with your hand</a:t>
            </a:r>
          </a:p>
        </p:txBody>
      </p:sp>
      <p:sp>
        <p:nvSpPr>
          <p:cNvPr id="7" name="Rectangle 6">
            <a:extLst>
              <a:ext uri="{FF2B5EF4-FFF2-40B4-BE49-F238E27FC236}">
                <a16:creationId xmlns:a16="http://schemas.microsoft.com/office/drawing/2014/main" id="{97B924E2-99A9-4D08-87DC-FED196E2862E}"/>
              </a:ext>
            </a:extLst>
          </p:cNvPr>
          <p:cNvSpPr/>
          <p:nvPr/>
        </p:nvSpPr>
        <p:spPr>
          <a:xfrm>
            <a:off x="3700631" y="4722607"/>
            <a:ext cx="1613647" cy="258184"/>
          </a:xfrm>
          <a:prstGeom prst="rect">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964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69780-E683-4FBB-B735-E017EC55F22A}"/>
              </a:ext>
            </a:extLst>
          </p:cNvPr>
          <p:cNvSpPr>
            <a:spLocks noGrp="1"/>
          </p:cNvSpPr>
          <p:nvPr>
            <p:ph type="title"/>
          </p:nvPr>
        </p:nvSpPr>
        <p:spPr>
          <a:xfrm>
            <a:off x="838200" y="18255"/>
            <a:ext cx="10515600" cy="1325563"/>
          </a:xfrm>
        </p:spPr>
        <p:txBody>
          <a:bodyPr/>
          <a:lstStyle/>
          <a:p>
            <a:r>
              <a:rPr lang="en-US" dirty="0"/>
              <a:t>Brief History</a:t>
            </a:r>
          </a:p>
        </p:txBody>
      </p:sp>
      <p:sp>
        <p:nvSpPr>
          <p:cNvPr id="3" name="Content Placeholder 2">
            <a:extLst>
              <a:ext uri="{FF2B5EF4-FFF2-40B4-BE49-F238E27FC236}">
                <a16:creationId xmlns:a16="http://schemas.microsoft.com/office/drawing/2014/main" id="{58B48014-3D1B-49BA-85D9-D46F32567A1E}"/>
              </a:ext>
            </a:extLst>
          </p:cNvPr>
          <p:cNvSpPr>
            <a:spLocks noGrp="1"/>
          </p:cNvSpPr>
          <p:nvPr>
            <p:ph idx="1"/>
          </p:nvPr>
        </p:nvSpPr>
        <p:spPr>
          <a:xfrm>
            <a:off x="493955" y="1169408"/>
            <a:ext cx="10515600" cy="4351338"/>
          </a:xfrm>
        </p:spPr>
        <p:txBody>
          <a:bodyPr/>
          <a:lstStyle/>
          <a:p>
            <a:r>
              <a:rPr lang="en-US" dirty="0"/>
              <a:t>6500 BC tribes in Southern Syria and Northern Jordan mixed volcanic debris with water to beginning building small structures</a:t>
            </a:r>
          </a:p>
          <a:p>
            <a:r>
              <a:rPr lang="en-US" dirty="0"/>
              <a:t>Much fine silica sand here as well</a:t>
            </a:r>
          </a:p>
          <a:p>
            <a:r>
              <a:rPr lang="en-US" dirty="0"/>
              <a:t>5600 BC had concrete floors</a:t>
            </a:r>
          </a:p>
          <a:p>
            <a:endParaRPr lang="en-US" dirty="0"/>
          </a:p>
        </p:txBody>
      </p:sp>
      <p:pic>
        <p:nvPicPr>
          <p:cNvPr id="4" name="Picture 3">
            <a:extLst>
              <a:ext uri="{FF2B5EF4-FFF2-40B4-BE49-F238E27FC236}">
                <a16:creationId xmlns:a16="http://schemas.microsoft.com/office/drawing/2014/main" id="{039D25EE-0AA2-457E-8174-1F87E4CE3F32}"/>
              </a:ext>
            </a:extLst>
          </p:cNvPr>
          <p:cNvPicPr>
            <a:picLocks noChangeAspect="1"/>
          </p:cNvPicPr>
          <p:nvPr/>
        </p:nvPicPr>
        <p:blipFill>
          <a:blip r:embed="rId2"/>
          <a:stretch>
            <a:fillRect/>
          </a:stretch>
        </p:blipFill>
        <p:spPr>
          <a:xfrm>
            <a:off x="5106578" y="2657038"/>
            <a:ext cx="6785105" cy="4182707"/>
          </a:xfrm>
          <a:prstGeom prst="rect">
            <a:avLst/>
          </a:prstGeom>
        </p:spPr>
      </p:pic>
    </p:spTree>
    <p:extLst>
      <p:ext uri="{BB962C8B-B14F-4D97-AF65-F5344CB8AC3E}">
        <p14:creationId xmlns:p14="http://schemas.microsoft.com/office/powerpoint/2010/main" val="1881088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012DA-C6F8-4E46-A1D2-F62C722DA1C3}"/>
              </a:ext>
            </a:extLst>
          </p:cNvPr>
          <p:cNvSpPr>
            <a:spLocks noGrp="1"/>
          </p:cNvSpPr>
          <p:nvPr>
            <p:ph type="title"/>
          </p:nvPr>
        </p:nvSpPr>
        <p:spPr/>
        <p:txBody>
          <a:bodyPr/>
          <a:lstStyle/>
          <a:p>
            <a:r>
              <a:rPr lang="en-US" dirty="0"/>
              <a:t>Jordan, Nabataea traders (Bedouins) </a:t>
            </a:r>
          </a:p>
        </p:txBody>
      </p:sp>
      <p:sp>
        <p:nvSpPr>
          <p:cNvPr id="3" name="Content Placeholder 2">
            <a:extLst>
              <a:ext uri="{FF2B5EF4-FFF2-40B4-BE49-F238E27FC236}">
                <a16:creationId xmlns:a16="http://schemas.microsoft.com/office/drawing/2014/main" id="{07BF396D-CCF0-4808-BB6D-6B4417764234}"/>
              </a:ext>
            </a:extLst>
          </p:cNvPr>
          <p:cNvSpPr>
            <a:spLocks noGrp="1"/>
          </p:cNvSpPr>
          <p:nvPr>
            <p:ph idx="1"/>
          </p:nvPr>
        </p:nvSpPr>
        <p:spPr/>
        <p:txBody>
          <a:bodyPr/>
          <a:lstStyle/>
          <a:p>
            <a:r>
              <a:rPr lang="en-US" dirty="0"/>
              <a:t>Thousands of years later they discovered the advantages of hydraulic lime -- that is, cement that hardens underwater </a:t>
            </a:r>
          </a:p>
          <a:p>
            <a:r>
              <a:rPr lang="en-US" dirty="0"/>
              <a:t>By 700 BC  building kilns to supply mortar for the construction of rubble-wall houses, concrete floors, and underground waterproof cisterns. The cisterns were kept secret and were one of the reasons the Nabataea were able to thrive in the desert. (this tribe prefers functionality over monuments)</a:t>
            </a:r>
          </a:p>
        </p:txBody>
      </p:sp>
    </p:spTree>
    <p:extLst>
      <p:ext uri="{BB962C8B-B14F-4D97-AF65-F5344CB8AC3E}">
        <p14:creationId xmlns:p14="http://schemas.microsoft.com/office/powerpoint/2010/main" val="2816024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37AD6-00BC-4E24-BCED-609F6B90B4EB}"/>
              </a:ext>
            </a:extLst>
          </p:cNvPr>
          <p:cNvSpPr>
            <a:spLocks noGrp="1"/>
          </p:cNvSpPr>
          <p:nvPr>
            <p:ph type="title"/>
          </p:nvPr>
        </p:nvSpPr>
        <p:spPr/>
        <p:txBody>
          <a:bodyPr/>
          <a:lstStyle/>
          <a:p>
            <a:r>
              <a:rPr lang="en-US" dirty="0"/>
              <a:t>Egypt</a:t>
            </a:r>
          </a:p>
        </p:txBody>
      </p:sp>
      <p:sp>
        <p:nvSpPr>
          <p:cNvPr id="3" name="Content Placeholder 2">
            <a:extLst>
              <a:ext uri="{FF2B5EF4-FFF2-40B4-BE49-F238E27FC236}">
                <a16:creationId xmlns:a16="http://schemas.microsoft.com/office/drawing/2014/main" id="{23396497-7AE3-418F-A760-3255F4BAA0B4}"/>
              </a:ext>
            </a:extLst>
          </p:cNvPr>
          <p:cNvSpPr>
            <a:spLocks noGrp="1"/>
          </p:cNvSpPr>
          <p:nvPr>
            <p:ph idx="1"/>
          </p:nvPr>
        </p:nvSpPr>
        <p:spPr/>
        <p:txBody>
          <a:bodyPr/>
          <a:lstStyle/>
          <a:p>
            <a:r>
              <a:rPr lang="en-US" dirty="0"/>
              <a:t>Around 3000 BC they mixed mud with straw, let it dry out and you have a brick (kind of) – this is more like adobe (American SW) than concrete.</a:t>
            </a:r>
          </a:p>
          <a:p>
            <a:r>
              <a:rPr lang="en-US" dirty="0"/>
              <a:t>Mixing stuff with water makes some kind of mortar which can be experimented with over time;  eventually learn how to paste quarried limestone rocks together</a:t>
            </a:r>
          </a:p>
        </p:txBody>
      </p:sp>
      <p:pic>
        <p:nvPicPr>
          <p:cNvPr id="4" name="Picture 3">
            <a:extLst>
              <a:ext uri="{FF2B5EF4-FFF2-40B4-BE49-F238E27FC236}">
                <a16:creationId xmlns:a16="http://schemas.microsoft.com/office/drawing/2014/main" id="{A604341E-AD4F-445A-AC1D-F96BA7B0D391}"/>
              </a:ext>
            </a:extLst>
          </p:cNvPr>
          <p:cNvPicPr>
            <a:picLocks noChangeAspect="1"/>
          </p:cNvPicPr>
          <p:nvPr/>
        </p:nvPicPr>
        <p:blipFill>
          <a:blip r:embed="rId2"/>
          <a:stretch>
            <a:fillRect/>
          </a:stretch>
        </p:blipFill>
        <p:spPr>
          <a:xfrm>
            <a:off x="3853983" y="3635077"/>
            <a:ext cx="3838575" cy="2686050"/>
          </a:xfrm>
          <a:prstGeom prst="rect">
            <a:avLst/>
          </a:prstGeom>
        </p:spPr>
      </p:pic>
    </p:spTree>
    <p:extLst>
      <p:ext uri="{BB962C8B-B14F-4D97-AF65-F5344CB8AC3E}">
        <p14:creationId xmlns:p14="http://schemas.microsoft.com/office/powerpoint/2010/main" val="3432455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B24D-6D0B-4D08-9BEA-C70CBB1B11F3}"/>
              </a:ext>
            </a:extLst>
          </p:cNvPr>
          <p:cNvSpPr>
            <a:spLocks noGrp="1"/>
          </p:cNvSpPr>
          <p:nvPr>
            <p:ph type="title"/>
          </p:nvPr>
        </p:nvSpPr>
        <p:spPr/>
        <p:txBody>
          <a:bodyPr/>
          <a:lstStyle/>
          <a:p>
            <a:r>
              <a:rPr lang="en-US" dirty="0"/>
              <a:t>China</a:t>
            </a:r>
          </a:p>
        </p:txBody>
      </p:sp>
      <p:sp>
        <p:nvSpPr>
          <p:cNvPr id="3" name="Content Placeholder 2">
            <a:extLst>
              <a:ext uri="{FF2B5EF4-FFF2-40B4-BE49-F238E27FC236}">
                <a16:creationId xmlns:a16="http://schemas.microsoft.com/office/drawing/2014/main" id="{DC6316CF-8B5B-4B47-BBE3-40450F42D764}"/>
              </a:ext>
            </a:extLst>
          </p:cNvPr>
          <p:cNvSpPr>
            <a:spLocks noGrp="1"/>
          </p:cNvSpPr>
          <p:nvPr>
            <p:ph idx="1"/>
          </p:nvPr>
        </p:nvSpPr>
        <p:spPr/>
        <p:txBody>
          <a:bodyPr/>
          <a:lstStyle/>
          <a:p>
            <a:r>
              <a:rPr lang="en-US" dirty="0"/>
              <a:t>Also around 3000 BC were experimenting with mortar and various forms of cement (again, mixing water with sand, volcanic ash, and similar naturally occurring things – mostly in Northern China.</a:t>
            </a:r>
          </a:p>
          <a:p>
            <a:r>
              <a:rPr lang="en-US" dirty="0"/>
              <a:t>Anything which works as mortar, works:  Spectrometer testing has confirmed that a key ingredient in the mortar used in the Great Wall was glutenous, sticky rice. </a:t>
            </a:r>
          </a:p>
        </p:txBody>
      </p:sp>
      <p:pic>
        <p:nvPicPr>
          <p:cNvPr id="4" name="Picture 3">
            <a:extLst>
              <a:ext uri="{FF2B5EF4-FFF2-40B4-BE49-F238E27FC236}">
                <a16:creationId xmlns:a16="http://schemas.microsoft.com/office/drawing/2014/main" id="{39BCCFB7-537B-4973-A29E-5599F5FC9289}"/>
              </a:ext>
            </a:extLst>
          </p:cNvPr>
          <p:cNvPicPr>
            <a:picLocks noChangeAspect="1"/>
          </p:cNvPicPr>
          <p:nvPr/>
        </p:nvPicPr>
        <p:blipFill>
          <a:blip r:embed="rId2"/>
          <a:stretch>
            <a:fillRect/>
          </a:stretch>
        </p:blipFill>
        <p:spPr>
          <a:xfrm>
            <a:off x="5377703" y="4001294"/>
            <a:ext cx="5524500" cy="2514600"/>
          </a:xfrm>
          <a:prstGeom prst="rect">
            <a:avLst/>
          </a:prstGeom>
        </p:spPr>
      </p:pic>
    </p:spTree>
    <p:extLst>
      <p:ext uri="{BB962C8B-B14F-4D97-AF65-F5344CB8AC3E}">
        <p14:creationId xmlns:p14="http://schemas.microsoft.com/office/powerpoint/2010/main" val="4286141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93252-056A-4815-96F3-6E7C97705864}"/>
              </a:ext>
            </a:extLst>
          </p:cNvPr>
          <p:cNvSpPr>
            <a:spLocks noGrp="1"/>
          </p:cNvSpPr>
          <p:nvPr>
            <p:ph type="title"/>
          </p:nvPr>
        </p:nvSpPr>
        <p:spPr/>
        <p:txBody>
          <a:bodyPr/>
          <a:lstStyle/>
          <a:p>
            <a:r>
              <a:rPr lang="en-US" dirty="0"/>
              <a:t>The Romans form the Cement Industry</a:t>
            </a:r>
          </a:p>
        </p:txBody>
      </p:sp>
      <p:sp>
        <p:nvSpPr>
          <p:cNvPr id="3" name="Content Placeholder 2">
            <a:extLst>
              <a:ext uri="{FF2B5EF4-FFF2-40B4-BE49-F238E27FC236}">
                <a16:creationId xmlns:a16="http://schemas.microsoft.com/office/drawing/2014/main" id="{35EC593F-6D36-4DEF-8A03-3F73D87F9A1F}"/>
              </a:ext>
            </a:extLst>
          </p:cNvPr>
          <p:cNvSpPr>
            <a:spLocks noGrp="1"/>
          </p:cNvSpPr>
          <p:nvPr>
            <p:ph idx="1"/>
          </p:nvPr>
        </p:nvSpPr>
        <p:spPr/>
        <p:txBody>
          <a:bodyPr>
            <a:normAutofit fontScale="92500" lnSpcReduction="10000"/>
          </a:bodyPr>
          <a:lstStyle/>
          <a:p>
            <a:r>
              <a:rPr lang="en-US" dirty="0"/>
              <a:t>By 600 BC, the Greeks had discovered a natural pozzolan material that developed hydraulic properties when mixed with lime</a:t>
            </a:r>
          </a:p>
          <a:p>
            <a:r>
              <a:rPr lang="en-US" dirty="0"/>
              <a:t>By 200 BC, the Romans were building very successfully using concrete;  not pouring into wooden forms but by stacking stones of different sizes and hand-filling the spaces between the stones with mortar</a:t>
            </a:r>
          </a:p>
          <a:p>
            <a:r>
              <a:rPr lang="en-US" dirty="0"/>
              <a:t>they made cement from a naturally reactive volcanic sand</a:t>
            </a:r>
          </a:p>
          <a:p>
            <a:r>
              <a:rPr lang="en-US" dirty="0"/>
              <a:t>the mortars commonly used were a simple limestone cement that hardened slowly from reacting with airborne carbon dioxide.  These mortars are not chemically bound material and therefore are weaker.</a:t>
            </a:r>
          </a:p>
        </p:txBody>
      </p:sp>
    </p:spTree>
    <p:extLst>
      <p:ext uri="{BB962C8B-B14F-4D97-AF65-F5344CB8AC3E}">
        <p14:creationId xmlns:p14="http://schemas.microsoft.com/office/powerpoint/2010/main" val="3165589035"/>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4.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5.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otalTime>44</TotalTime>
  <Words>579</Words>
  <Application>Microsoft Office PowerPoint</Application>
  <PresentationFormat>Widescreen</PresentationFormat>
  <Paragraphs>29</Paragraphs>
  <Slides>11</Slides>
  <Notes>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11</vt:i4>
      </vt:variant>
    </vt:vector>
  </HeadingPairs>
  <TitlesOfParts>
    <vt:vector size="24" baseType="lpstr">
      <vt:lpstr>Arial</vt:lpstr>
      <vt:lpstr>Century Gothic</vt:lpstr>
      <vt:lpstr>Gill Sans MT</vt:lpstr>
      <vt:lpstr>Impact</vt:lpstr>
      <vt:lpstr>Trebuchet MS</vt:lpstr>
      <vt:lpstr>Tw Cen MT</vt:lpstr>
      <vt:lpstr>Tw Cen MT Condensed</vt:lpstr>
      <vt:lpstr>Wingdings 3</vt:lpstr>
      <vt:lpstr>Facet</vt:lpstr>
      <vt:lpstr>Gallery</vt:lpstr>
      <vt:lpstr>Integral</vt:lpstr>
      <vt:lpstr>Ion</vt:lpstr>
      <vt:lpstr>Badge</vt:lpstr>
      <vt:lpstr>Discovery of Building Materials</vt:lpstr>
      <vt:lpstr>Circa 5000 BC</vt:lpstr>
      <vt:lpstr>A naturally occurring material –what is it?</vt:lpstr>
      <vt:lpstr>Pozzolans:  The Chemical Key to Cement</vt:lpstr>
      <vt:lpstr>Brief History</vt:lpstr>
      <vt:lpstr>Jordan, Nabataea traders (Bedouins) </vt:lpstr>
      <vt:lpstr>Egypt</vt:lpstr>
      <vt:lpstr>China</vt:lpstr>
      <vt:lpstr>The Romans form the Cement Industry</vt:lpstr>
      <vt:lpstr>Does this work?</vt:lpstr>
      <vt:lpstr>Delay in further progress: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Discovery of Building Materials</dc:title>
  <dc:creator>Greg</dc:creator>
  <cp:lastModifiedBy>Greg</cp:lastModifiedBy>
  <cp:revision>7</cp:revision>
  <dcterms:created xsi:type="dcterms:W3CDTF">2019-10-21T19:53:00Z</dcterms:created>
  <dcterms:modified xsi:type="dcterms:W3CDTF">2019-10-21T20:37:43Z</dcterms:modified>
</cp:coreProperties>
</file>