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90" d="100"/>
          <a:sy n="90" d="100"/>
        </p:scale>
        <p:origin x="11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54652634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71724C-D121-4A5A-B1E8-F962734313F3}"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3788360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57584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12862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45758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4148865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142256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549477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364539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34506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272607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71724C-D121-4A5A-B1E8-F962734313F3}"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384312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71724C-D121-4A5A-B1E8-F962734313F3}" type="datetimeFigureOut">
              <a:rPr lang="en-US" smtClean="0"/>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33732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71724C-D121-4A5A-B1E8-F962734313F3}" type="datetimeFigureOut">
              <a:rPr lang="en-US" smtClean="0"/>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4019203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6371724C-D121-4A5A-B1E8-F962734313F3}" type="datetimeFigureOut">
              <a:rPr lang="en-US" smtClean="0"/>
              <a:t>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774625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71724C-D121-4A5A-B1E8-F962734313F3}"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747127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71724C-D121-4A5A-B1E8-F962734313F3}"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4170757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371724C-D121-4A5A-B1E8-F962734313F3}" type="datetimeFigureOut">
              <a:rPr lang="en-US" smtClean="0"/>
              <a:t>12/5/2019</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9CAF68-93E4-4273-ADA0-60B4C14DE98B}" type="slidenum">
              <a:rPr lang="en-US" smtClean="0"/>
              <a:t>‹#›</a:t>
            </a:fld>
            <a:endParaRPr lang="en-US"/>
          </a:p>
        </p:txBody>
      </p:sp>
    </p:spTree>
    <p:extLst>
      <p:ext uri="{BB962C8B-B14F-4D97-AF65-F5344CB8AC3E}">
        <p14:creationId xmlns:p14="http://schemas.microsoft.com/office/powerpoint/2010/main" val="1521222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33674-B891-438A-81D1-C2DB213184EF}"/>
              </a:ext>
            </a:extLst>
          </p:cNvPr>
          <p:cNvSpPr>
            <a:spLocks noGrp="1"/>
          </p:cNvSpPr>
          <p:nvPr>
            <p:ph type="ctrTitle"/>
          </p:nvPr>
        </p:nvSpPr>
        <p:spPr/>
        <p:txBody>
          <a:bodyPr>
            <a:normAutofit/>
          </a:bodyPr>
          <a:lstStyle/>
          <a:p>
            <a:r>
              <a:rPr lang="en-US" dirty="0"/>
              <a:t>Science vs Culture</a:t>
            </a:r>
            <a:br>
              <a:rPr lang="en-US" dirty="0"/>
            </a:br>
            <a:r>
              <a:rPr lang="en-US" dirty="0"/>
              <a:t>or</a:t>
            </a:r>
            <a:br>
              <a:rPr lang="en-US" dirty="0"/>
            </a:br>
            <a:r>
              <a:rPr lang="en-US" dirty="0"/>
              <a:t>Science + Culture</a:t>
            </a:r>
          </a:p>
        </p:txBody>
      </p:sp>
      <p:sp>
        <p:nvSpPr>
          <p:cNvPr id="3" name="Subtitle 2">
            <a:extLst>
              <a:ext uri="{FF2B5EF4-FFF2-40B4-BE49-F238E27FC236}">
                <a16:creationId xmlns:a16="http://schemas.microsoft.com/office/drawing/2014/main" id="{23306657-079E-4DB6-BA4E-4F7F1C377A1E}"/>
              </a:ext>
            </a:extLst>
          </p:cNvPr>
          <p:cNvSpPr>
            <a:spLocks noGrp="1"/>
          </p:cNvSpPr>
          <p:nvPr>
            <p:ph type="subTitle" idx="1"/>
          </p:nvPr>
        </p:nvSpPr>
        <p:spPr/>
        <p:txBody>
          <a:bodyPr>
            <a:normAutofit fontScale="77500" lnSpcReduction="20000"/>
          </a:bodyPr>
          <a:lstStyle/>
          <a:p>
            <a:r>
              <a:rPr lang="en-US" dirty="0"/>
              <a:t>Is this History of the World always going to be one of separate domains or are Humans going to learn integration and synthesis so as to make future decisions in the framework of Systems Thinking?</a:t>
            </a:r>
          </a:p>
          <a:p>
            <a:endParaRPr lang="en-US" dirty="0"/>
          </a:p>
          <a:p>
            <a:r>
              <a:rPr lang="en-US" dirty="0"/>
              <a:t>Science + Culture represents a System;  Science vs. Culture represents isolated components</a:t>
            </a:r>
          </a:p>
        </p:txBody>
      </p:sp>
    </p:spTree>
    <p:extLst>
      <p:ext uri="{BB962C8B-B14F-4D97-AF65-F5344CB8AC3E}">
        <p14:creationId xmlns:p14="http://schemas.microsoft.com/office/powerpoint/2010/main" val="2826590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B5C63-A419-4447-B6D6-9BD85A53D49E}"/>
              </a:ext>
            </a:extLst>
          </p:cNvPr>
          <p:cNvSpPr>
            <a:spLocks noGrp="1"/>
          </p:cNvSpPr>
          <p:nvPr>
            <p:ph type="title"/>
          </p:nvPr>
        </p:nvSpPr>
        <p:spPr>
          <a:xfrm>
            <a:off x="834657" y="200443"/>
            <a:ext cx="10131425" cy="1456267"/>
          </a:xfrm>
        </p:spPr>
        <p:txBody>
          <a:bodyPr/>
          <a:lstStyle/>
          <a:p>
            <a:r>
              <a:rPr lang="en-US" dirty="0"/>
              <a:t>Some Prophets</a:t>
            </a:r>
          </a:p>
        </p:txBody>
      </p:sp>
      <p:sp>
        <p:nvSpPr>
          <p:cNvPr id="3" name="Content Placeholder 2">
            <a:extLst>
              <a:ext uri="{FF2B5EF4-FFF2-40B4-BE49-F238E27FC236}">
                <a16:creationId xmlns:a16="http://schemas.microsoft.com/office/drawing/2014/main" id="{DCE7885B-AD0A-4091-951C-E4CCB6629B7B}"/>
              </a:ext>
            </a:extLst>
          </p:cNvPr>
          <p:cNvSpPr>
            <a:spLocks noGrp="1"/>
          </p:cNvSpPr>
          <p:nvPr>
            <p:ph idx="1"/>
          </p:nvPr>
        </p:nvSpPr>
        <p:spPr>
          <a:xfrm>
            <a:off x="696433" y="1738030"/>
            <a:ext cx="10131425" cy="3649133"/>
          </a:xfrm>
        </p:spPr>
        <p:txBody>
          <a:bodyPr/>
          <a:lstStyle/>
          <a:p>
            <a:r>
              <a:rPr lang="en-US" b="1" i="1" dirty="0"/>
              <a:t>Armaments, universal debt, and planned obsolescence - those are the three pillars of Western prosperity. If war, waste, and moneylenders were abolished, you'd collapse. And while you people are over-consuming the rest of the world sinks more and more deeply into chronic disaster.</a:t>
            </a:r>
            <a:r>
              <a:rPr lang="en-US" b="1" dirty="0"/>
              <a:t>  (1962)</a:t>
            </a:r>
          </a:p>
          <a:p>
            <a:r>
              <a:rPr lang="en-US" b="1" i="1" dirty="0"/>
              <a:t>But even in the much-publicized rebellion of the young against the materialism of the affluent society, the consumer mentality is too often still intact: the standards of behavior are still those of kind and quantity, the security sought is still the security of numbers, and the chief motive is still the consumer's anxiety that he is missing out on what is "in". In this state of total consumerism - which is to say a state of helpless dependence on things and services and ideas and motives that we have forgotten how to provide ourselves - all meaningful contact between ourselves and the earth is broken. We do not understand the earth in terms either of what it offers us or of what it requires of us, and I think it is the rule that people inevitably destroy what they do not understand.  2002</a:t>
            </a:r>
            <a:endParaRPr lang="en-US" b="1" dirty="0"/>
          </a:p>
          <a:p>
            <a:endParaRPr lang="en-US" b="1" dirty="0"/>
          </a:p>
          <a:p>
            <a:endParaRPr lang="en-US" b="1" dirty="0"/>
          </a:p>
          <a:p>
            <a:endParaRPr lang="en-US" dirty="0"/>
          </a:p>
        </p:txBody>
      </p:sp>
    </p:spTree>
    <p:extLst>
      <p:ext uri="{BB962C8B-B14F-4D97-AF65-F5344CB8AC3E}">
        <p14:creationId xmlns:p14="http://schemas.microsoft.com/office/powerpoint/2010/main" val="289037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3F859-ADC5-4B74-8501-464D8A7528B3}"/>
              </a:ext>
            </a:extLst>
          </p:cNvPr>
          <p:cNvSpPr>
            <a:spLocks noGrp="1"/>
          </p:cNvSpPr>
          <p:nvPr>
            <p:ph type="title"/>
          </p:nvPr>
        </p:nvSpPr>
        <p:spPr/>
        <p:txBody>
          <a:bodyPr/>
          <a:lstStyle/>
          <a:p>
            <a:r>
              <a:rPr lang="en-US" dirty="0"/>
              <a:t>BIG E or the Planet of the Insane</a:t>
            </a:r>
          </a:p>
        </p:txBody>
      </p:sp>
      <p:sp>
        <p:nvSpPr>
          <p:cNvPr id="3" name="Content Placeholder 2">
            <a:extLst>
              <a:ext uri="{FF2B5EF4-FFF2-40B4-BE49-F238E27FC236}">
                <a16:creationId xmlns:a16="http://schemas.microsoft.com/office/drawing/2014/main" id="{60D29558-A055-44E6-AA3B-A60C7B9047CC}"/>
              </a:ext>
            </a:extLst>
          </p:cNvPr>
          <p:cNvSpPr>
            <a:spLocks noGrp="1"/>
          </p:cNvSpPr>
          <p:nvPr>
            <p:ph idx="1"/>
          </p:nvPr>
        </p:nvSpPr>
        <p:spPr>
          <a:xfrm>
            <a:off x="685800" y="2047753"/>
            <a:ext cx="10131425" cy="3649133"/>
          </a:xfrm>
        </p:spPr>
        <p:txBody>
          <a:bodyPr/>
          <a:lstStyle/>
          <a:p>
            <a:r>
              <a:rPr lang="en-US" b="1" i="1" dirty="0"/>
              <a:t>This is the postmodern desert inhabited by people who are, in effect, consuming themselves in the form of images and abstractions through which their desires, sense of identity, and memories are replicated and then sold back to them as products</a:t>
            </a:r>
            <a:r>
              <a:rPr lang="en-US" b="1" dirty="0"/>
              <a:t> </a:t>
            </a:r>
          </a:p>
          <a:p>
            <a:r>
              <a:rPr lang="en-US" b="1" i="1" dirty="0"/>
              <a:t>We seldom consider how much of our lives we must render in return for some object we barely want, seldom need, buy only because it was put before us...And this is understandable given the workings of our system where without a job we perish, where if we don't want a job and are happy to get by we are labeled irresponsible, non-contributing leeches on society. But if we hire a fleet of bulldozers, tear up half the countryside and build some monstrous factory, casino or mall, we are called entrepreneurs, job-creators, stalwarts of the community. Maybe we should all be shut away on some planet for the insane. Then again, maybe that is where we are.</a:t>
            </a:r>
            <a:r>
              <a:rPr lang="en-US" b="1" dirty="0"/>
              <a:t> </a:t>
            </a:r>
          </a:p>
          <a:p>
            <a:endParaRPr lang="en-US" b="1" dirty="0"/>
          </a:p>
          <a:p>
            <a:endParaRPr lang="en-US" dirty="0"/>
          </a:p>
        </p:txBody>
      </p:sp>
    </p:spTree>
    <p:extLst>
      <p:ext uri="{BB962C8B-B14F-4D97-AF65-F5344CB8AC3E}">
        <p14:creationId xmlns:p14="http://schemas.microsoft.com/office/powerpoint/2010/main" val="22954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2116E-25AF-4DB2-AE3F-192782073C89}"/>
              </a:ext>
            </a:extLst>
          </p:cNvPr>
          <p:cNvSpPr>
            <a:spLocks noGrp="1"/>
          </p:cNvSpPr>
          <p:nvPr>
            <p:ph type="title"/>
          </p:nvPr>
        </p:nvSpPr>
        <p:spPr/>
        <p:txBody>
          <a:bodyPr/>
          <a:lstStyle/>
          <a:p>
            <a:r>
              <a:rPr lang="en-US" dirty="0"/>
              <a:t>Why does science matter</a:t>
            </a:r>
          </a:p>
        </p:txBody>
      </p:sp>
      <p:sp>
        <p:nvSpPr>
          <p:cNvPr id="3" name="Content Placeholder 2">
            <a:extLst>
              <a:ext uri="{FF2B5EF4-FFF2-40B4-BE49-F238E27FC236}">
                <a16:creationId xmlns:a16="http://schemas.microsoft.com/office/drawing/2014/main" id="{FA5F5A82-14BE-43D4-9E9A-F589F408AEA3}"/>
              </a:ext>
            </a:extLst>
          </p:cNvPr>
          <p:cNvSpPr>
            <a:spLocks noGrp="1"/>
          </p:cNvSpPr>
          <p:nvPr>
            <p:ph idx="1"/>
          </p:nvPr>
        </p:nvSpPr>
        <p:spPr/>
        <p:txBody>
          <a:bodyPr/>
          <a:lstStyle/>
          <a:p>
            <a:r>
              <a:rPr lang="en-US" dirty="0"/>
              <a:t>Science is a discovery process that is free from bias and its sole purpose is to discover the unknown, to embrace the unknown, and to hope that the unknown leads to more unknowns.  Science only works by offering consistency between explanation and available  observations/data.  Knowledge is intrinsically uncertain; there can be no absolute truth.  Scientific knowledge is evolutionary.   Science recognizes that all actions represent that of a system, not of isolate components and all such components are necessary for the system to function.  All the components are equal.   Cultural adoption of this view of the world will lead to humility and more respectful behavior of the system.  We are not </a:t>
            </a:r>
            <a:r>
              <a:rPr lang="en-US" i="1" dirty="0"/>
              <a:t>lords and masters over nature ; </a:t>
            </a:r>
            <a:r>
              <a:rPr lang="en-US" dirty="0"/>
              <a:t>we are part of a complex system that we are not morally allowed to change.</a:t>
            </a:r>
          </a:p>
          <a:p>
            <a:endParaRPr lang="en-US" dirty="0"/>
          </a:p>
          <a:p>
            <a:r>
              <a:rPr lang="en-US" dirty="0"/>
              <a:t>Yet we change </a:t>
            </a:r>
            <a:r>
              <a:rPr lang="en-US"/>
              <a:t>the system, </a:t>
            </a:r>
            <a:r>
              <a:rPr lang="en-US" dirty="0"/>
              <a:t>so clearly science does not matter.</a:t>
            </a:r>
          </a:p>
        </p:txBody>
      </p:sp>
    </p:spTree>
    <p:extLst>
      <p:ext uri="{BB962C8B-B14F-4D97-AF65-F5344CB8AC3E}">
        <p14:creationId xmlns:p14="http://schemas.microsoft.com/office/powerpoint/2010/main" val="394979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046D0-278C-4B41-AD30-E81E45DF70D5}"/>
              </a:ext>
            </a:extLst>
          </p:cNvPr>
          <p:cNvSpPr>
            <a:spLocks noGrp="1"/>
          </p:cNvSpPr>
          <p:nvPr>
            <p:ph type="title"/>
          </p:nvPr>
        </p:nvSpPr>
        <p:spPr/>
        <p:txBody>
          <a:bodyPr/>
          <a:lstStyle/>
          <a:p>
            <a:r>
              <a:rPr lang="en-US" dirty="0"/>
              <a:t>Key Concepts</a:t>
            </a:r>
          </a:p>
        </p:txBody>
      </p:sp>
      <p:sp>
        <p:nvSpPr>
          <p:cNvPr id="3" name="Content Placeholder 2">
            <a:extLst>
              <a:ext uri="{FF2B5EF4-FFF2-40B4-BE49-F238E27FC236}">
                <a16:creationId xmlns:a16="http://schemas.microsoft.com/office/drawing/2014/main" id="{DEAFDE60-FCC1-420F-804A-1ACAA0C54C4A}"/>
              </a:ext>
            </a:extLst>
          </p:cNvPr>
          <p:cNvSpPr>
            <a:spLocks noGrp="1"/>
          </p:cNvSpPr>
          <p:nvPr>
            <p:ph idx="1"/>
          </p:nvPr>
        </p:nvSpPr>
        <p:spPr/>
        <p:txBody>
          <a:bodyPr/>
          <a:lstStyle/>
          <a:p>
            <a:r>
              <a:rPr lang="en-US" dirty="0"/>
              <a:t>Absolutism vs Relativism</a:t>
            </a:r>
          </a:p>
          <a:p>
            <a:r>
              <a:rPr lang="en-US" dirty="0"/>
              <a:t>Empirical vs Rational</a:t>
            </a:r>
          </a:p>
          <a:p>
            <a:r>
              <a:rPr lang="en-US" dirty="0"/>
              <a:t>Man vs Nature</a:t>
            </a:r>
          </a:p>
          <a:p>
            <a:r>
              <a:rPr lang="en-US" dirty="0"/>
              <a:t>Complexity vs Simplicity</a:t>
            </a:r>
          </a:p>
        </p:txBody>
      </p:sp>
    </p:spTree>
    <p:extLst>
      <p:ext uri="{BB962C8B-B14F-4D97-AF65-F5344CB8AC3E}">
        <p14:creationId xmlns:p14="http://schemas.microsoft.com/office/powerpoint/2010/main" val="3452538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151E-FFD4-46CF-BAF8-99B38D39AEA8}"/>
              </a:ext>
            </a:extLst>
          </p:cNvPr>
          <p:cNvSpPr>
            <a:spLocks noGrp="1"/>
          </p:cNvSpPr>
          <p:nvPr>
            <p:ph type="title"/>
          </p:nvPr>
        </p:nvSpPr>
        <p:spPr/>
        <p:txBody>
          <a:bodyPr/>
          <a:lstStyle/>
          <a:p>
            <a:r>
              <a:rPr lang="en-US" dirty="0"/>
              <a:t>What evidence to use to judge Human Behavior?</a:t>
            </a:r>
          </a:p>
        </p:txBody>
      </p:sp>
      <p:sp>
        <p:nvSpPr>
          <p:cNvPr id="3" name="Content Placeholder 2">
            <a:extLst>
              <a:ext uri="{FF2B5EF4-FFF2-40B4-BE49-F238E27FC236}">
                <a16:creationId xmlns:a16="http://schemas.microsoft.com/office/drawing/2014/main" id="{A15F5FEF-A788-4FD7-A3DD-514867653D1A}"/>
              </a:ext>
            </a:extLst>
          </p:cNvPr>
          <p:cNvSpPr>
            <a:spLocks noGrp="1"/>
          </p:cNvSpPr>
          <p:nvPr>
            <p:ph idx="1"/>
          </p:nvPr>
        </p:nvSpPr>
        <p:spPr/>
        <p:txBody>
          <a:bodyPr/>
          <a:lstStyle/>
          <a:p>
            <a:r>
              <a:rPr lang="en-US" sz="3200" i="1" dirty="0"/>
              <a:t>The actions of men are the best interpreters of their thoughts.    </a:t>
            </a:r>
            <a:r>
              <a:rPr lang="en-US" sz="3200" dirty="0"/>
              <a:t>John Locke</a:t>
            </a:r>
          </a:p>
          <a:p>
            <a:r>
              <a:rPr lang="en-US" sz="2400" i="1" dirty="0"/>
              <a:t>Thinking imbued with craving [or ill will, or cruelty] has arisen in me, and that leads to my own affliction or to the affliction of others or to the affliction of both. It obstructs discernment, promotes vexation, and does not lead to Awakening</a:t>
            </a:r>
            <a:r>
              <a:rPr lang="en-US" sz="3200" i="1" dirty="0"/>
              <a:t>.   Buddha</a:t>
            </a:r>
          </a:p>
          <a:p>
            <a:r>
              <a:rPr lang="en-US" sz="3200" i="1" dirty="0"/>
              <a:t>Intent, according to Buddha, matters.</a:t>
            </a:r>
          </a:p>
          <a:p>
            <a:endParaRPr lang="en-US" dirty="0"/>
          </a:p>
        </p:txBody>
      </p:sp>
    </p:spTree>
    <p:extLst>
      <p:ext uri="{BB962C8B-B14F-4D97-AF65-F5344CB8AC3E}">
        <p14:creationId xmlns:p14="http://schemas.microsoft.com/office/powerpoint/2010/main" val="237595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6B753-AF30-4A82-84C7-33C9DCB44F47}"/>
              </a:ext>
            </a:extLst>
          </p:cNvPr>
          <p:cNvSpPr>
            <a:spLocks noGrp="1"/>
          </p:cNvSpPr>
          <p:nvPr>
            <p:ph type="title"/>
          </p:nvPr>
        </p:nvSpPr>
        <p:spPr/>
        <p:txBody>
          <a:bodyPr/>
          <a:lstStyle/>
          <a:p>
            <a:r>
              <a:rPr lang="en-US" dirty="0"/>
              <a:t>Is there an absolute truth</a:t>
            </a:r>
          </a:p>
        </p:txBody>
      </p:sp>
      <p:sp>
        <p:nvSpPr>
          <p:cNvPr id="3" name="Content Placeholder 2">
            <a:extLst>
              <a:ext uri="{FF2B5EF4-FFF2-40B4-BE49-F238E27FC236}">
                <a16:creationId xmlns:a16="http://schemas.microsoft.com/office/drawing/2014/main" id="{2F023BCE-8783-4055-BA11-F91B4BE6FA9C}"/>
              </a:ext>
            </a:extLst>
          </p:cNvPr>
          <p:cNvSpPr>
            <a:spLocks noGrp="1"/>
          </p:cNvSpPr>
          <p:nvPr>
            <p:ph idx="1"/>
          </p:nvPr>
        </p:nvSpPr>
        <p:spPr/>
        <p:txBody>
          <a:bodyPr/>
          <a:lstStyle/>
          <a:p>
            <a:r>
              <a:rPr lang="en-US" altLang="ja-JP" b="1" dirty="0">
                <a:solidFill>
                  <a:srgbClr val="FF0000"/>
                </a:solidFill>
              </a:rPr>
              <a:t>it is manifest to any observer</a:t>
            </a:r>
            <a:r>
              <a:rPr lang="en-US" altLang="ja-JP" dirty="0">
                <a:solidFill>
                  <a:srgbClr val="FF0000"/>
                </a:solidFill>
              </a:rPr>
              <a:t> that the earth occupies the middle place in the cosmos, and that all </a:t>
            </a:r>
            <a:r>
              <a:rPr lang="en-US" altLang="ja-JP" b="1" dirty="0">
                <a:solidFill>
                  <a:srgbClr val="FF0000"/>
                </a:solidFill>
              </a:rPr>
              <a:t>weights</a:t>
            </a:r>
            <a:r>
              <a:rPr lang="en-US" altLang="ja-JP" dirty="0">
                <a:solidFill>
                  <a:srgbClr val="FF0000"/>
                </a:solidFill>
              </a:rPr>
              <a:t> move toward it...that the earth is spherical and situated in the middle of the cosmos..</a:t>
            </a:r>
          </a:p>
          <a:p>
            <a:r>
              <a:rPr lang="en-US" dirty="0">
                <a:solidFill>
                  <a:srgbClr val="FF0000"/>
                </a:solidFill>
              </a:rPr>
              <a:t>The Universe is in a constant state of transformation</a:t>
            </a:r>
          </a:p>
          <a:p>
            <a:r>
              <a:rPr lang="en-US" dirty="0"/>
              <a:t>"I believe that ideas such as absolute certitude, absolute exactness, final truth, etc. are figments of the imagination which should not be admissible in any field of science," Born said. "On the other hand, any assertion of probability is either right or wrong from the standpoint of the theory on which it is based. This loosening of thinking seems to me to be the greatest blessing which modern science has given to us. For the belief in a single truth and in being the possessor thereof is the root cause of all evil in the world."</a:t>
            </a:r>
          </a:p>
        </p:txBody>
      </p:sp>
    </p:spTree>
    <p:extLst>
      <p:ext uri="{BB962C8B-B14F-4D97-AF65-F5344CB8AC3E}">
        <p14:creationId xmlns:p14="http://schemas.microsoft.com/office/powerpoint/2010/main" val="312567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D7063-FC18-431A-AEBC-8E46EC20C3D0}"/>
              </a:ext>
            </a:extLst>
          </p:cNvPr>
          <p:cNvSpPr>
            <a:spLocks noGrp="1"/>
          </p:cNvSpPr>
          <p:nvPr>
            <p:ph type="title"/>
          </p:nvPr>
        </p:nvSpPr>
        <p:spPr/>
        <p:txBody>
          <a:bodyPr/>
          <a:lstStyle/>
          <a:p>
            <a:r>
              <a:rPr lang="en-US" dirty="0"/>
              <a:t>Without an absolute truth</a:t>
            </a:r>
          </a:p>
        </p:txBody>
      </p:sp>
      <p:sp>
        <p:nvSpPr>
          <p:cNvPr id="3" name="Content Placeholder 2">
            <a:extLst>
              <a:ext uri="{FF2B5EF4-FFF2-40B4-BE49-F238E27FC236}">
                <a16:creationId xmlns:a16="http://schemas.microsoft.com/office/drawing/2014/main" id="{150CABE3-139B-49DE-AA74-030B406775EB}"/>
              </a:ext>
            </a:extLst>
          </p:cNvPr>
          <p:cNvSpPr>
            <a:spLocks noGrp="1"/>
          </p:cNvSpPr>
          <p:nvPr>
            <p:ph idx="1"/>
          </p:nvPr>
        </p:nvSpPr>
        <p:spPr/>
        <p:txBody>
          <a:bodyPr/>
          <a:lstStyle/>
          <a:p>
            <a:r>
              <a:rPr lang="en-US" dirty="0"/>
              <a:t>Life is more complex and more ambiguous; culture and the individual want simplicity and clarity</a:t>
            </a:r>
          </a:p>
          <a:p>
            <a:r>
              <a:rPr lang="en-US" b="1" dirty="0"/>
              <a:t>Nature operates in the shortest way possible. (Aristotle)</a:t>
            </a:r>
          </a:p>
          <a:p>
            <a:r>
              <a:rPr lang="en-US" b="1" dirty="0"/>
              <a:t>We are to admit no more causes of natural things than such as are both true and sufficient to explain their appearances. (Newton)</a:t>
            </a:r>
          </a:p>
          <a:p>
            <a:r>
              <a:rPr lang="en-US" i="1" dirty="0" err="1"/>
              <a:t>pluralitas</a:t>
            </a:r>
            <a:r>
              <a:rPr lang="en-US" i="1" dirty="0"/>
              <a:t> non </a:t>
            </a:r>
            <a:r>
              <a:rPr lang="en-US" i="1" dirty="0" err="1"/>
              <a:t>est</a:t>
            </a:r>
            <a:r>
              <a:rPr lang="en-US" i="1" dirty="0"/>
              <a:t> </a:t>
            </a:r>
            <a:r>
              <a:rPr lang="en-US" i="1" dirty="0" err="1"/>
              <a:t>ponenda</a:t>
            </a:r>
            <a:r>
              <a:rPr lang="en-US" i="1" dirty="0"/>
              <a:t> sine necessitate</a:t>
            </a:r>
            <a:r>
              <a:rPr lang="en-US" dirty="0"/>
              <a:t>, “plurality should not be posited without necessity.” (Occam)</a:t>
            </a:r>
          </a:p>
          <a:p>
            <a:endParaRPr lang="en-US" dirty="0"/>
          </a:p>
          <a:p>
            <a:r>
              <a:rPr lang="en-US" dirty="0"/>
              <a:t>Most cultures do not embrace complexity</a:t>
            </a:r>
          </a:p>
        </p:txBody>
      </p:sp>
    </p:spTree>
    <p:extLst>
      <p:ext uri="{BB962C8B-B14F-4D97-AF65-F5344CB8AC3E}">
        <p14:creationId xmlns:p14="http://schemas.microsoft.com/office/powerpoint/2010/main" val="325870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arn(inVertical)">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D6B06-29EE-468E-8FB4-B274CF5B0021}"/>
              </a:ext>
            </a:extLst>
          </p:cNvPr>
          <p:cNvSpPr>
            <a:spLocks noGrp="1"/>
          </p:cNvSpPr>
          <p:nvPr>
            <p:ph type="title"/>
          </p:nvPr>
        </p:nvSpPr>
        <p:spPr/>
        <p:txBody>
          <a:bodyPr/>
          <a:lstStyle/>
          <a:p>
            <a:r>
              <a:rPr lang="en-US" dirty="0"/>
              <a:t>All is relative</a:t>
            </a:r>
          </a:p>
        </p:txBody>
      </p:sp>
      <p:sp>
        <p:nvSpPr>
          <p:cNvPr id="3" name="Content Placeholder 2">
            <a:extLst>
              <a:ext uri="{FF2B5EF4-FFF2-40B4-BE49-F238E27FC236}">
                <a16:creationId xmlns:a16="http://schemas.microsoft.com/office/drawing/2014/main" id="{2BB83D4D-283A-46A4-93AE-BF35290B0E6D}"/>
              </a:ext>
            </a:extLst>
          </p:cNvPr>
          <p:cNvSpPr>
            <a:spLocks noGrp="1"/>
          </p:cNvSpPr>
          <p:nvPr>
            <p:ph idx="1"/>
          </p:nvPr>
        </p:nvSpPr>
        <p:spPr/>
        <p:txBody>
          <a:bodyPr/>
          <a:lstStyle/>
          <a:p>
            <a:endParaRPr lang="en-US" dirty="0"/>
          </a:p>
          <a:p>
            <a:r>
              <a:rPr lang="en-US" sz="3200" dirty="0"/>
              <a:t>All we know of the truth is that the absolute truth, such as it is, is beyond our reach.   </a:t>
            </a:r>
          </a:p>
          <a:p>
            <a:r>
              <a:rPr lang="en-US" sz="3200" dirty="0"/>
              <a:t>In humility alone lies true greatness, and knowledge and wisdom are profitable only in so far as our lives are governed by them.</a:t>
            </a:r>
          </a:p>
          <a:p>
            <a:pPr marL="0" indent="0">
              <a:buNone/>
            </a:pPr>
            <a:r>
              <a:rPr lang="en-US" dirty="0"/>
              <a:t>CUSA</a:t>
            </a:r>
          </a:p>
        </p:txBody>
      </p:sp>
    </p:spTree>
    <p:extLst>
      <p:ext uri="{BB962C8B-B14F-4D97-AF65-F5344CB8AC3E}">
        <p14:creationId xmlns:p14="http://schemas.microsoft.com/office/powerpoint/2010/main" val="653154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9820F-D91A-413C-BA41-383B9F9F5F5F}"/>
              </a:ext>
            </a:extLst>
          </p:cNvPr>
          <p:cNvSpPr>
            <a:spLocks noGrp="1"/>
          </p:cNvSpPr>
          <p:nvPr>
            <p:ph type="title"/>
          </p:nvPr>
        </p:nvSpPr>
        <p:spPr/>
        <p:txBody>
          <a:bodyPr/>
          <a:lstStyle/>
          <a:p>
            <a:r>
              <a:rPr lang="en-US" dirty="0"/>
              <a:t>The power of curiosity in science</a:t>
            </a:r>
          </a:p>
        </p:txBody>
      </p:sp>
      <p:sp>
        <p:nvSpPr>
          <p:cNvPr id="3" name="Content Placeholder 2">
            <a:extLst>
              <a:ext uri="{FF2B5EF4-FFF2-40B4-BE49-F238E27FC236}">
                <a16:creationId xmlns:a16="http://schemas.microsoft.com/office/drawing/2014/main" id="{32C4D14A-7317-4B79-8F2A-1478C9B4C11A}"/>
              </a:ext>
            </a:extLst>
          </p:cNvPr>
          <p:cNvSpPr>
            <a:spLocks noGrp="1"/>
          </p:cNvSpPr>
          <p:nvPr>
            <p:ph idx="1"/>
          </p:nvPr>
        </p:nvSpPr>
        <p:spPr/>
        <p:txBody>
          <a:bodyPr/>
          <a:lstStyle/>
          <a:p>
            <a:r>
              <a:rPr lang="en-US" dirty="0"/>
              <a:t>The testimony of the ages confirms that the motions of the planets are orbicular. It is an immediate presumption of reason, reflected in experience, that their gyrations are perfect circles. For among figures, it is circles, and among bodies, the heavens, that are considered the most perfect. However, when experience is seen to teach something different to those who pay careful attention, namely, that the planets deviate from simple circular paths, it gives rise to a powerful sense of wonder, which at length drives men to look into causes.  KEPLER</a:t>
            </a:r>
          </a:p>
          <a:p>
            <a:r>
              <a:rPr lang="en-US" dirty="0"/>
              <a:t>Even though at this point I had by no means turned my thought to the mutual motions of these stars, yet I was aroused by the question of how Jupiter could be to the east of all the said fixed stars when the day before he had been to the west of two of them. I was afraid, therefore, that perhaps, contrary to the astronomical computations, his motion was direct and that, by his proper motion, he had bypassed those stars. For this reason I waited eagerly for the next night  GALILEO</a:t>
            </a:r>
          </a:p>
        </p:txBody>
      </p:sp>
    </p:spTree>
    <p:extLst>
      <p:ext uri="{BB962C8B-B14F-4D97-AF65-F5344CB8AC3E}">
        <p14:creationId xmlns:p14="http://schemas.microsoft.com/office/powerpoint/2010/main" val="416414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A4971-FA74-4918-BC88-6D906E2789A8}"/>
              </a:ext>
            </a:extLst>
          </p:cNvPr>
          <p:cNvSpPr>
            <a:spLocks noGrp="1"/>
          </p:cNvSpPr>
          <p:nvPr>
            <p:ph type="title"/>
          </p:nvPr>
        </p:nvSpPr>
        <p:spPr/>
        <p:txBody>
          <a:bodyPr/>
          <a:lstStyle/>
          <a:p>
            <a:r>
              <a:rPr lang="en-US" dirty="0"/>
              <a:t>The impact of Descartes</a:t>
            </a:r>
          </a:p>
        </p:txBody>
      </p:sp>
      <p:sp>
        <p:nvSpPr>
          <p:cNvPr id="3" name="Content Placeholder 2">
            <a:extLst>
              <a:ext uri="{FF2B5EF4-FFF2-40B4-BE49-F238E27FC236}">
                <a16:creationId xmlns:a16="http://schemas.microsoft.com/office/drawing/2014/main" id="{2857CAB8-68A6-4B16-AF66-0CC110CB2BA5}"/>
              </a:ext>
            </a:extLst>
          </p:cNvPr>
          <p:cNvSpPr>
            <a:spLocks noGrp="1"/>
          </p:cNvSpPr>
          <p:nvPr>
            <p:ph idx="1"/>
          </p:nvPr>
        </p:nvSpPr>
        <p:spPr/>
        <p:txBody>
          <a:bodyPr/>
          <a:lstStyle/>
          <a:p>
            <a:r>
              <a:rPr lang="en-US" dirty="0"/>
              <a:t>Rather, Descartes’ decision to publish — together with his novel account of what philosophy is all about — represents a fundamentally new understanding of how science and society relate to one another. By going public with a science designed to make us “like masters and possessors of nature,” Descartes inaugurates the politics of the Enlightenment.</a:t>
            </a:r>
          </a:p>
          <a:p>
            <a:r>
              <a:rPr lang="en-US" dirty="0"/>
              <a:t>Man is separate from Nature</a:t>
            </a:r>
          </a:p>
          <a:p>
            <a:r>
              <a:rPr lang="en-US" dirty="0"/>
              <a:t>Now let’s invent the steam engine so that we can have global consumption</a:t>
            </a:r>
          </a:p>
        </p:txBody>
      </p:sp>
    </p:spTree>
    <p:extLst>
      <p:ext uri="{BB962C8B-B14F-4D97-AF65-F5344CB8AC3E}">
        <p14:creationId xmlns:p14="http://schemas.microsoft.com/office/powerpoint/2010/main" val="212287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2818B-E7D1-40B7-A900-D0D55D6F5C23}"/>
              </a:ext>
            </a:extLst>
          </p:cNvPr>
          <p:cNvSpPr>
            <a:spLocks noGrp="1"/>
          </p:cNvSpPr>
          <p:nvPr>
            <p:ph type="title"/>
          </p:nvPr>
        </p:nvSpPr>
        <p:spPr>
          <a:xfrm>
            <a:off x="685801" y="271130"/>
            <a:ext cx="10131425" cy="1456267"/>
          </a:xfrm>
        </p:spPr>
        <p:txBody>
          <a:bodyPr/>
          <a:lstStyle/>
          <a:p>
            <a:r>
              <a:rPr lang="en-US" dirty="0"/>
              <a:t>Unintended consequences</a:t>
            </a:r>
          </a:p>
        </p:txBody>
      </p:sp>
      <p:sp>
        <p:nvSpPr>
          <p:cNvPr id="3" name="Content Placeholder 2">
            <a:extLst>
              <a:ext uri="{FF2B5EF4-FFF2-40B4-BE49-F238E27FC236}">
                <a16:creationId xmlns:a16="http://schemas.microsoft.com/office/drawing/2014/main" id="{5F95B6ED-EFB2-4146-8A43-7CDD32A01546}"/>
              </a:ext>
            </a:extLst>
          </p:cNvPr>
          <p:cNvSpPr>
            <a:spLocks noGrp="1"/>
          </p:cNvSpPr>
          <p:nvPr>
            <p:ph idx="1"/>
          </p:nvPr>
        </p:nvSpPr>
        <p:spPr>
          <a:xfrm>
            <a:off x="685801" y="1419053"/>
            <a:ext cx="10131425" cy="5300724"/>
          </a:xfrm>
        </p:spPr>
        <p:txBody>
          <a:bodyPr/>
          <a:lstStyle/>
          <a:p>
            <a:r>
              <a:rPr lang="en-US" dirty="0"/>
              <a:t>The rise of cultural and moral superiority – it is the duty of the civilized man to uplift the heathen</a:t>
            </a:r>
          </a:p>
          <a:p>
            <a:r>
              <a:rPr lang="en-US" dirty="0"/>
              <a:t>The rise of little e to a scale that allows them to thrust a political ideology on an entire nation:</a:t>
            </a:r>
          </a:p>
          <a:p>
            <a:r>
              <a:rPr lang="en-US" dirty="0"/>
              <a:t>Equality vs Liberty</a:t>
            </a:r>
          </a:p>
          <a:p>
            <a:pPr lvl="1"/>
            <a:r>
              <a:rPr lang="en-US" i="1" dirty="0"/>
              <a:t>We shall find that every effort to realize equality necessitates a sacrifice of liberty</a:t>
            </a:r>
            <a:r>
              <a:rPr lang="en-US" dirty="0"/>
              <a:t>.</a:t>
            </a:r>
          </a:p>
          <a:p>
            <a:pPr lvl="1"/>
            <a:r>
              <a:rPr lang="en-US" i="1" dirty="0"/>
              <a:t>After having thus successively taken each member of the community in its powerful grasp and fashioned him at will,  the supreme power then extends its arm over the whole community. It covers the surface of society with a network of small complicated rules, minute and uniform, through which the most original minds and the most energic characters cannot penetrate, to rise above the crowd. The will of man is not shattered, but softened, bent, and guided; men are seldom forced by it to act, but they are constantly restrained from acting. Such a power does not destroy, but it prevents existence; it does not tyrannize, but it compresses, debilitates, extinguishes, and stupefies a people till each nation is reduced to nothing better than a flock of timid and industrious animals, of which the government is the shepherd.</a:t>
            </a:r>
          </a:p>
          <a:p>
            <a:r>
              <a:rPr lang="en-US" dirty="0"/>
              <a:t>We are all part of the consumption machine as we have been brainwashed to be</a:t>
            </a:r>
          </a:p>
        </p:txBody>
      </p:sp>
    </p:spTree>
    <p:extLst>
      <p:ext uri="{BB962C8B-B14F-4D97-AF65-F5344CB8AC3E}">
        <p14:creationId xmlns:p14="http://schemas.microsoft.com/office/powerpoint/2010/main" val="193908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arn(inVertical)">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90</TotalTime>
  <Words>1532</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Celestial</vt:lpstr>
      <vt:lpstr>Science vs Culture or Science + Culture</vt:lpstr>
      <vt:lpstr>Key Concepts</vt:lpstr>
      <vt:lpstr>What evidence to use to judge Human Behavior?</vt:lpstr>
      <vt:lpstr>Is there an absolute truth</vt:lpstr>
      <vt:lpstr>Without an absolute truth</vt:lpstr>
      <vt:lpstr>All is relative</vt:lpstr>
      <vt:lpstr>The power of curiosity in science</vt:lpstr>
      <vt:lpstr>The impact of Descartes</vt:lpstr>
      <vt:lpstr>Unintended consequences</vt:lpstr>
      <vt:lpstr>Some Prophets</vt:lpstr>
      <vt:lpstr>BIG E or the Planet of the Insane</vt:lpstr>
      <vt:lpstr>Why does science matter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vs Culture or Science + Culture</dc:title>
  <dc:creator>Greg</dc:creator>
  <cp:lastModifiedBy>Greg</cp:lastModifiedBy>
  <cp:revision>8</cp:revision>
  <dcterms:created xsi:type="dcterms:W3CDTF">2018-11-29T02:35:48Z</dcterms:created>
  <dcterms:modified xsi:type="dcterms:W3CDTF">2019-12-05T17:25:05Z</dcterms:modified>
</cp:coreProperties>
</file>