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 id="2147483707" r:id="rId4"/>
    <p:sldMasterId id="2147483725" r:id="rId5"/>
    <p:sldMasterId id="2147483743" r:id="rId6"/>
  </p:sldMasterIdLst>
  <p:sldIdLst>
    <p:sldId id="257" r:id="rId7"/>
    <p:sldId id="258" r:id="rId8"/>
    <p:sldId id="260" r:id="rId9"/>
    <p:sldId id="264" r:id="rId10"/>
    <p:sldId id="265" r:id="rId11"/>
    <p:sldId id="268" r:id="rId12"/>
    <p:sldId id="271" r:id="rId13"/>
    <p:sldId id="272" r:id="rId14"/>
    <p:sldId id="273" r:id="rId15"/>
    <p:sldId id="278" r:id="rId16"/>
    <p:sldId id="274"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340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9FD30-18B3-4E60-A66B-EE45337C33FE}"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3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1816096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1216867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2707840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2894068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373571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3338779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3648145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2468906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4031915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226564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704426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3757821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1814907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4056035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2499FD30-18B3-4E60-A66B-EE45337C33FE}" type="slidenum">
              <a:rPr lang="en-US" smtClean="0"/>
              <a:pPr/>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56242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2100232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3084746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1955519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1082441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2499FD30-18B3-4E60-A66B-EE45337C33FE}" type="slidenum">
              <a:rPr lang="en-US" smtClean="0"/>
              <a:pPr/>
              <a:t>‹#›</a:t>
            </a:fld>
            <a:endParaRPr lang="en-US"/>
          </a:p>
        </p:txBody>
      </p:sp>
    </p:spTree>
    <p:extLst>
      <p:ext uri="{BB962C8B-B14F-4D97-AF65-F5344CB8AC3E}">
        <p14:creationId xmlns:p14="http://schemas.microsoft.com/office/powerpoint/2010/main" val="30679517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1875409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9FD30-18B3-4E60-A66B-EE45337C33FE}"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78879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10178035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6031761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3958685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238460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4157027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3038666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2540286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3050369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33284944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499FD30-18B3-4E60-A66B-EE45337C33FE}"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5148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37640964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3712427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499FD30-18B3-4E60-A66B-EE45337C33FE}"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0749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31688564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42174980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26353118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499FD30-18B3-4E60-A66B-EE45337C33FE}" type="slidenum">
              <a:rPr lang="en-US" smtClean="0"/>
              <a:pPr/>
              <a:t>‹#›</a:t>
            </a:fld>
            <a:endParaRPr lang="en-US"/>
          </a:p>
        </p:txBody>
      </p:sp>
    </p:spTree>
    <p:extLst>
      <p:ext uri="{BB962C8B-B14F-4D97-AF65-F5344CB8AC3E}">
        <p14:creationId xmlns:p14="http://schemas.microsoft.com/office/powerpoint/2010/main" val="18483902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499FD30-18B3-4E60-A66B-EE45337C33FE}" type="slidenum">
              <a:rPr lang="en-US" smtClean="0"/>
              <a:pPr/>
              <a:t>‹#›</a:t>
            </a:fld>
            <a:endParaRPr lang="en-US"/>
          </a:p>
        </p:txBody>
      </p:sp>
    </p:spTree>
    <p:extLst>
      <p:ext uri="{BB962C8B-B14F-4D97-AF65-F5344CB8AC3E}">
        <p14:creationId xmlns:p14="http://schemas.microsoft.com/office/powerpoint/2010/main" val="23168941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499FD30-18B3-4E60-A66B-EE45337C33FE}" type="slidenum">
              <a:rPr lang="en-US" smtClean="0"/>
              <a:pPr/>
              <a:t>‹#›</a:t>
            </a:fld>
            <a:endParaRPr lang="en-US"/>
          </a:p>
        </p:txBody>
      </p:sp>
    </p:spTree>
    <p:extLst>
      <p:ext uri="{BB962C8B-B14F-4D97-AF65-F5344CB8AC3E}">
        <p14:creationId xmlns:p14="http://schemas.microsoft.com/office/powerpoint/2010/main" val="3933366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499FD30-18B3-4E60-A66B-EE45337C33FE}" type="slidenum">
              <a:rPr lang="en-US" smtClean="0"/>
              <a:pPr/>
              <a:t>‹#›</a:t>
            </a:fld>
            <a:endParaRPr lang="en-US"/>
          </a:p>
        </p:txBody>
      </p:sp>
    </p:spTree>
    <p:extLst>
      <p:ext uri="{BB962C8B-B14F-4D97-AF65-F5344CB8AC3E}">
        <p14:creationId xmlns:p14="http://schemas.microsoft.com/office/powerpoint/2010/main" val="36955011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499FD30-18B3-4E60-A66B-EE45337C33FE}" type="slidenum">
              <a:rPr lang="en-US" smtClean="0"/>
              <a:pPr/>
              <a:t>‹#›</a:t>
            </a:fld>
            <a:endParaRPr lang="en-US"/>
          </a:p>
        </p:txBody>
      </p:sp>
    </p:spTree>
    <p:extLst>
      <p:ext uri="{BB962C8B-B14F-4D97-AF65-F5344CB8AC3E}">
        <p14:creationId xmlns:p14="http://schemas.microsoft.com/office/powerpoint/2010/main" val="272317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5677218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499FD30-18B3-4E60-A66B-EE45337C33FE}" type="slidenum">
              <a:rPr lang="en-US" smtClean="0"/>
              <a:pPr/>
              <a:t>‹#›</a:t>
            </a:fld>
            <a:endParaRPr lang="en-US"/>
          </a:p>
        </p:txBody>
      </p:sp>
    </p:spTree>
    <p:extLst>
      <p:ext uri="{BB962C8B-B14F-4D97-AF65-F5344CB8AC3E}">
        <p14:creationId xmlns:p14="http://schemas.microsoft.com/office/powerpoint/2010/main" val="13830125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2499FD30-18B3-4E60-A66B-EE45337C33FE}" type="slidenum">
              <a:rPr lang="en-US" smtClean="0"/>
              <a:pPr/>
              <a:t>‹#›</a:t>
            </a:fld>
            <a:endParaRPr lang="en-US"/>
          </a:p>
        </p:txBody>
      </p:sp>
    </p:spTree>
    <p:extLst>
      <p:ext uri="{BB962C8B-B14F-4D97-AF65-F5344CB8AC3E}">
        <p14:creationId xmlns:p14="http://schemas.microsoft.com/office/powerpoint/2010/main" val="32631412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2499FD30-18B3-4E60-A66B-EE45337C33FE}" type="slidenum">
              <a:rPr lang="en-US" smtClean="0"/>
              <a:pPr/>
              <a:t>‹#›</a:t>
            </a:fld>
            <a:endParaRPr lang="en-US"/>
          </a:p>
        </p:txBody>
      </p:sp>
    </p:spTree>
    <p:extLst>
      <p:ext uri="{BB962C8B-B14F-4D97-AF65-F5344CB8AC3E}">
        <p14:creationId xmlns:p14="http://schemas.microsoft.com/office/powerpoint/2010/main" val="42172776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2499FD30-18B3-4E60-A66B-EE45337C33FE}" type="slidenum">
              <a:rPr lang="en-US" smtClean="0"/>
              <a:pPr/>
              <a:t>‹#›</a:t>
            </a:fld>
            <a:endParaRPr lang="en-US"/>
          </a:p>
        </p:txBody>
      </p:sp>
    </p:spTree>
    <p:extLst>
      <p:ext uri="{BB962C8B-B14F-4D97-AF65-F5344CB8AC3E}">
        <p14:creationId xmlns:p14="http://schemas.microsoft.com/office/powerpoint/2010/main" val="39880084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2499FD30-18B3-4E60-A66B-EE45337C33FE}" type="slidenum">
              <a:rPr lang="en-US" smtClean="0"/>
              <a:pPr/>
              <a:t>‹#›</a:t>
            </a:fld>
            <a:endParaRPr lang="en-US"/>
          </a:p>
        </p:txBody>
      </p:sp>
    </p:spTree>
    <p:extLst>
      <p:ext uri="{BB962C8B-B14F-4D97-AF65-F5344CB8AC3E}">
        <p14:creationId xmlns:p14="http://schemas.microsoft.com/office/powerpoint/2010/main" val="25134687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499FD30-18B3-4E60-A66B-EE45337C33FE}" type="slidenum">
              <a:rPr lang="en-US" smtClean="0"/>
              <a:pPr/>
              <a:t>‹#›</a:t>
            </a:fld>
            <a:endParaRPr lang="en-US"/>
          </a:p>
        </p:txBody>
      </p:sp>
    </p:spTree>
    <p:extLst>
      <p:ext uri="{BB962C8B-B14F-4D97-AF65-F5344CB8AC3E}">
        <p14:creationId xmlns:p14="http://schemas.microsoft.com/office/powerpoint/2010/main" val="7895895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499FD30-18B3-4E60-A66B-EE45337C33FE}" type="slidenum">
              <a:rPr lang="en-US" smtClean="0"/>
              <a:pPr/>
              <a:t>‹#›</a:t>
            </a:fld>
            <a:endParaRPr lang="en-US"/>
          </a:p>
        </p:txBody>
      </p:sp>
    </p:spTree>
    <p:extLst>
      <p:ext uri="{BB962C8B-B14F-4D97-AF65-F5344CB8AC3E}">
        <p14:creationId xmlns:p14="http://schemas.microsoft.com/office/powerpoint/2010/main" val="41920102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499FD30-18B3-4E60-A66B-EE45337C33FE}" type="slidenum">
              <a:rPr lang="en-US" smtClean="0"/>
              <a:pPr/>
              <a:t>‹#›</a:t>
            </a:fld>
            <a:endParaRPr lang="en-US"/>
          </a:p>
        </p:txBody>
      </p:sp>
    </p:spTree>
    <p:extLst>
      <p:ext uri="{BB962C8B-B14F-4D97-AF65-F5344CB8AC3E}">
        <p14:creationId xmlns:p14="http://schemas.microsoft.com/office/powerpoint/2010/main" val="11148718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2499FD30-18B3-4E60-A66B-EE45337C33FE}" type="slidenum">
              <a:rPr lang="en-US" smtClean="0"/>
              <a:pPr/>
              <a:t>‹#›</a:t>
            </a:fld>
            <a:endParaRPr lang="en-US"/>
          </a:p>
        </p:txBody>
      </p:sp>
    </p:spTree>
    <p:extLst>
      <p:ext uri="{BB962C8B-B14F-4D97-AF65-F5344CB8AC3E}">
        <p14:creationId xmlns:p14="http://schemas.microsoft.com/office/powerpoint/2010/main" val="34729845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2499FD30-18B3-4E60-A66B-EE45337C33FE}" type="slidenum">
              <a:rPr lang="en-US" smtClean="0"/>
              <a:pPr/>
              <a:t>‹#›</a:t>
            </a:fld>
            <a:endParaRPr lang="en-US"/>
          </a:p>
        </p:txBody>
      </p:sp>
    </p:spTree>
    <p:extLst>
      <p:ext uri="{BB962C8B-B14F-4D97-AF65-F5344CB8AC3E}">
        <p14:creationId xmlns:p14="http://schemas.microsoft.com/office/powerpoint/2010/main" val="221233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35433035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499FD30-18B3-4E60-A66B-EE45337C33FE}" type="slidenum">
              <a:rPr lang="en-US" smtClean="0"/>
              <a:pPr/>
              <a:t>‹#›</a:t>
            </a:fld>
            <a:endParaRPr lang="en-US"/>
          </a:p>
        </p:txBody>
      </p:sp>
    </p:spTree>
    <p:extLst>
      <p:ext uri="{BB962C8B-B14F-4D97-AF65-F5344CB8AC3E}">
        <p14:creationId xmlns:p14="http://schemas.microsoft.com/office/powerpoint/2010/main" val="3983509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499FD30-18B3-4E60-A66B-EE45337C33FE}" type="slidenum">
              <a:rPr lang="en-US" smtClean="0"/>
              <a:pPr/>
              <a:t>‹#›</a:t>
            </a:fld>
            <a:endParaRPr lang="en-US"/>
          </a:p>
        </p:txBody>
      </p:sp>
    </p:spTree>
    <p:extLst>
      <p:ext uri="{BB962C8B-B14F-4D97-AF65-F5344CB8AC3E}">
        <p14:creationId xmlns:p14="http://schemas.microsoft.com/office/powerpoint/2010/main" val="12494241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35880063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6036954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20062962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19988220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40053280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26804551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17198479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134629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16420021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8964785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25602016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41772000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9FD30-18B3-4E60-A66B-EE45337C33FE}"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540205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28991877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9FD30-18B3-4E60-A66B-EE45337C33FE}"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938181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42880513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30489906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39841988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9555163" cy="6853238"/>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283114" y="1168329"/>
            <a:ext cx="6586124" cy="4537816"/>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59091" y="2055278"/>
            <a:ext cx="6428445" cy="1810636"/>
          </a:xfrm>
        </p:spPr>
        <p:txBody>
          <a:bodyPr bIns="0" anchor="b">
            <a:normAutofit/>
          </a:bodyPr>
          <a:lstStyle>
            <a:lvl1pPr algn="ctr">
              <a:lnSpc>
                <a:spcPct val="80000"/>
              </a:lnSpc>
              <a:defRPr sz="4800" spc="-113">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359091" y="3941492"/>
            <a:ext cx="6428445" cy="1334120"/>
          </a:xfrm>
        </p:spPr>
        <p:txBody>
          <a:bodyPr tIns="0">
            <a:normAutofit/>
          </a:bodyPr>
          <a:lstStyle>
            <a:lvl1pPr marL="0" indent="0" algn="ctr">
              <a:lnSpc>
                <a:spcPct val="100000"/>
              </a:lnSpc>
              <a:buNone/>
              <a:defRPr sz="1800" b="0">
                <a:solidFill>
                  <a:srgbClr val="FFFE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40080" y="320040"/>
            <a:ext cx="2743200" cy="320040"/>
          </a:xfrm>
        </p:spPr>
        <p:txBody>
          <a:bodyPr vert="horz" lIns="91440" tIns="45720" rIns="91440" bIns="45720" rtlCol="0" anchor="ctr"/>
          <a:lstStyle>
            <a:lvl1pPr>
              <a:defRPr lang="en-US"/>
            </a:lvl1p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7808976" y="320040"/>
            <a:ext cx="685800" cy="320040"/>
          </a:xfrm>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26014876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499FD30-18B3-4E60-A66B-EE45337C33FE}" type="slidenum">
              <a:rPr lang="en-US" smtClean="0"/>
              <a:pPr/>
              <a:t>‹#›</a:t>
            </a:fld>
            <a:endParaRPr lang="en-US"/>
          </a:p>
        </p:txBody>
      </p:sp>
    </p:spTree>
    <p:extLst>
      <p:ext uri="{BB962C8B-B14F-4D97-AF65-F5344CB8AC3E}">
        <p14:creationId xmlns:p14="http://schemas.microsoft.com/office/powerpoint/2010/main" val="39362153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5" name="Group 64"/>
          <p:cNvGrpSpPr/>
          <p:nvPr/>
        </p:nvGrpSpPr>
        <p:grpSpPr>
          <a:xfrm>
            <a:off x="-286226" y="0"/>
            <a:ext cx="9421759" cy="68580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640080" y="1699589"/>
            <a:ext cx="3286552" cy="347042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8" cy="246495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7" y="803186"/>
            <a:ext cx="4091410"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18858030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4" name="Group 773"/>
          <p:cNvGrpSpPr/>
          <p:nvPr/>
        </p:nvGrpSpPr>
        <p:grpSpPr>
          <a:xfrm>
            <a:off x="0" y="0"/>
            <a:ext cx="9555163" cy="6853238"/>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403476" y="1158902"/>
            <a:ext cx="4317684" cy="4537816"/>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479148" y="2028827"/>
            <a:ext cx="4162952" cy="1732474"/>
          </a:xfrm>
        </p:spPr>
        <p:txBody>
          <a:bodyPr bIns="0" anchor="b">
            <a:normAutofit/>
          </a:bodyPr>
          <a:lstStyle>
            <a:lvl1pPr algn="ctr">
              <a:defRPr sz="36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79148" y="3843338"/>
            <a:ext cx="4162952" cy="1426097"/>
          </a:xfrm>
        </p:spPr>
        <p:txBody>
          <a:bodyPr tIns="0">
            <a:normAutofit/>
          </a:bodyPr>
          <a:lstStyle>
            <a:lvl1pPr marL="0" indent="0" algn="ctr">
              <a:buNone/>
              <a:defRPr sz="1600">
                <a:solidFill>
                  <a:srgbClr val="FFFE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0080" y="320040"/>
            <a:ext cx="2743200" cy="320040"/>
          </a:xfrm>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7808976" y="320040"/>
            <a:ext cx="685800" cy="320040"/>
          </a:xfrm>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21616955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41" name="Group 40"/>
          <p:cNvGrpSpPr/>
          <p:nvPr/>
        </p:nvGrpSpPr>
        <p:grpSpPr>
          <a:xfrm>
            <a:off x="-286226" y="0"/>
            <a:ext cx="9421759" cy="68580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640080" y="1699589"/>
            <a:ext cx="3286552" cy="347042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068"/>
            <a:ext cx="3122163" cy="245980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423014" y="804029"/>
            <a:ext cx="4091674" cy="2459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20283" y="3585104"/>
            <a:ext cx="4094404" cy="2470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40080" y="320040"/>
            <a:ext cx="2743200" cy="320040"/>
          </a:xfrm>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a:xfrm>
            <a:off x="640080" y="6227064"/>
            <a:ext cx="7854696" cy="320040"/>
          </a:xfrm>
        </p:spPr>
        <p:txBody>
          <a:bodyPr/>
          <a:lstStyle/>
          <a:p>
            <a:endParaRPr lang="en-US"/>
          </a:p>
        </p:txBody>
      </p:sp>
      <p:sp>
        <p:nvSpPr>
          <p:cNvPr id="7" name="Slide Number Placeholder 6"/>
          <p:cNvSpPr>
            <a:spLocks noGrp="1"/>
          </p:cNvSpPr>
          <p:nvPr>
            <p:ph type="sldNum" sz="quarter" idx="12"/>
          </p:nvPr>
        </p:nvSpPr>
        <p:spPr>
          <a:xfrm>
            <a:off x="7808976" y="320040"/>
            <a:ext cx="685800" cy="320040"/>
          </a:xfrm>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18006052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8" name="Group 37"/>
          <p:cNvGrpSpPr/>
          <p:nvPr/>
        </p:nvGrpSpPr>
        <p:grpSpPr>
          <a:xfrm>
            <a:off x="-286226" y="0"/>
            <a:ext cx="9421759" cy="68580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40080" y="1699589"/>
            <a:ext cx="3286552" cy="347042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848"/>
            <a:ext cx="3122163" cy="245902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706612" y="802200"/>
            <a:ext cx="3805123"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06636" y="1487999"/>
            <a:ext cx="3804674" cy="1775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5010" y="3585518"/>
            <a:ext cx="3819675"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95010" y="4270332"/>
            <a:ext cx="3819675" cy="1785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40080" y="320040"/>
            <a:ext cx="2743200" cy="320040"/>
          </a:xfrm>
        </p:spPr>
        <p:txBody>
          <a:bodyPr/>
          <a:lstStyle/>
          <a:p>
            <a:fld id="{F18185E6-16A2-4AFB-8C65-72B38EFA8063}" type="datetimeFigureOut">
              <a:rPr lang="en-US" smtClean="0"/>
              <a:pPr/>
              <a:t>11/20/2019</a:t>
            </a:fld>
            <a:endParaRPr lang="en-US"/>
          </a:p>
        </p:txBody>
      </p:sp>
      <p:sp>
        <p:nvSpPr>
          <p:cNvPr id="8" name="Footer Placeholder 7"/>
          <p:cNvSpPr>
            <a:spLocks noGrp="1"/>
          </p:cNvSpPr>
          <p:nvPr>
            <p:ph type="ftr" sz="quarter" idx="11"/>
          </p:nvPr>
        </p:nvSpPr>
        <p:spPr>
          <a:xfrm>
            <a:off x="640080" y="6227064"/>
            <a:ext cx="7854696" cy="320040"/>
          </a:xfrm>
        </p:spPr>
        <p:txBody>
          <a:bodyPr/>
          <a:lstStyle/>
          <a:p>
            <a:endParaRPr lang="en-US"/>
          </a:p>
        </p:txBody>
      </p:sp>
      <p:sp>
        <p:nvSpPr>
          <p:cNvPr id="9" name="Slide Number Placeholder 8"/>
          <p:cNvSpPr>
            <a:spLocks noGrp="1"/>
          </p:cNvSpPr>
          <p:nvPr>
            <p:ph type="sldNum" sz="quarter" idx="12"/>
          </p:nvPr>
        </p:nvSpPr>
        <p:spPr>
          <a:xfrm>
            <a:off x="7808976" y="320040"/>
            <a:ext cx="685800" cy="320040"/>
          </a:xfrm>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16189400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6" name="Group 75"/>
          <p:cNvGrpSpPr/>
          <p:nvPr/>
        </p:nvGrpSpPr>
        <p:grpSpPr>
          <a:xfrm>
            <a:off x="-286226" y="0"/>
            <a:ext cx="9421759" cy="68580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640080" y="1699589"/>
            <a:ext cx="3286552" cy="347042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246495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4" name="Footer Placeholder 3"/>
          <p:cNvSpPr>
            <a:spLocks noGrp="1"/>
          </p:cNvSpPr>
          <p:nvPr>
            <p:ph type="ftr" sz="quarter" idx="11"/>
          </p:nvPr>
        </p:nvSpPr>
        <p:spPr>
          <a:xfrm>
            <a:off x="640080" y="6227064"/>
            <a:ext cx="7854696" cy="320040"/>
          </a:xfrm>
        </p:spPr>
        <p:txBody>
          <a:bodyPr/>
          <a:lstStyle/>
          <a:p>
            <a:endParaRPr lang="en-US"/>
          </a:p>
        </p:txBody>
      </p:sp>
      <p:sp>
        <p:nvSpPr>
          <p:cNvPr id="5" name="Slide Number Placeholder 4"/>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29336468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320040"/>
            <a:ext cx="2743200" cy="320040"/>
          </a:xfrm>
        </p:spPr>
        <p:txBody>
          <a:bodyPr/>
          <a:lstStyle/>
          <a:p>
            <a:fld id="{F18185E6-16A2-4AFB-8C65-72B38EFA8063}" type="datetimeFigureOut">
              <a:rPr lang="en-US" smtClean="0"/>
              <a:pPr/>
              <a:t>11/20/2019</a:t>
            </a:fld>
            <a:endParaRPr lang="en-US"/>
          </a:p>
        </p:txBody>
      </p:sp>
      <p:sp>
        <p:nvSpPr>
          <p:cNvPr id="3" name="Footer Placeholder 2"/>
          <p:cNvSpPr>
            <a:spLocks noGrp="1"/>
          </p:cNvSpPr>
          <p:nvPr>
            <p:ph type="ftr" sz="quarter" idx="11"/>
          </p:nvPr>
        </p:nvSpPr>
        <p:spPr>
          <a:xfrm>
            <a:off x="640080" y="6227064"/>
            <a:ext cx="7854696" cy="320040"/>
          </a:xfrm>
        </p:spPr>
        <p:txBody>
          <a:bodyPr/>
          <a:lstStyle/>
          <a:p>
            <a:endParaRPr lang="en-US"/>
          </a:p>
        </p:txBody>
      </p:sp>
      <p:sp>
        <p:nvSpPr>
          <p:cNvPr id="4" name="Slide Number Placeholder 3"/>
          <p:cNvSpPr>
            <a:spLocks noGrp="1"/>
          </p:cNvSpPr>
          <p:nvPr>
            <p:ph type="sldNum" sz="quarter" idx="12"/>
          </p:nvPr>
        </p:nvSpPr>
        <p:spPr>
          <a:xfrm>
            <a:off x="7808976" y="320040"/>
            <a:ext cx="685800" cy="320040"/>
          </a:xfrm>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32840945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7" name="Group 86"/>
          <p:cNvGrpSpPr/>
          <p:nvPr/>
        </p:nvGrpSpPr>
        <p:grpSpPr>
          <a:xfrm>
            <a:off x="-286226" y="0"/>
            <a:ext cx="9421759" cy="68580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640080" y="1699589"/>
            <a:ext cx="3286552" cy="347042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1225399"/>
          </a:xfrm>
        </p:spPr>
        <p:txBody>
          <a:bodyPr bIns="0" anchor="b">
            <a:noAutofit/>
          </a:bodyPr>
          <a:lstStyle>
            <a:lvl1pPr algn="ctr">
              <a:defRPr sz="28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6" y="801390"/>
            <a:ext cx="4095643" cy="524949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5554" y="3575324"/>
            <a:ext cx="3112047" cy="1239552"/>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16481027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29" name="Group 428"/>
          <p:cNvGrpSpPr/>
          <p:nvPr/>
        </p:nvGrpSpPr>
        <p:grpSpPr>
          <a:xfrm>
            <a:off x="0" y="0"/>
            <a:ext cx="9555163" cy="6853238"/>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644463" y="1698332"/>
            <a:ext cx="4357752" cy="3470420"/>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4676" y="0"/>
            <a:ext cx="3489324"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723585" y="2336402"/>
            <a:ext cx="4197666" cy="1265539"/>
          </a:xfrm>
        </p:spPr>
        <p:txBody>
          <a:bodyPr bIns="0" anchor="b">
            <a:normAutofit/>
          </a:bodyPr>
          <a:lstStyle>
            <a:lvl1pPr>
              <a:defRPr sz="32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722314" y="3601941"/>
            <a:ext cx="4199254" cy="1214535"/>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40080" y="320040"/>
            <a:ext cx="2743200" cy="320040"/>
          </a:xfrm>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a:xfrm>
            <a:off x="640080" y="6227064"/>
            <a:ext cx="4358641" cy="320040"/>
          </a:xfrm>
        </p:spPr>
        <p:txBody>
          <a:bodyPr/>
          <a:lstStyle/>
          <a:p>
            <a:endParaRPr lang="en-US"/>
          </a:p>
        </p:txBody>
      </p:sp>
      <p:sp>
        <p:nvSpPr>
          <p:cNvPr id="7" name="Slide Number Placeholder 6"/>
          <p:cNvSpPr>
            <a:spLocks noGrp="1"/>
          </p:cNvSpPr>
          <p:nvPr>
            <p:ph type="sldNum" sz="quarter" idx="12"/>
          </p:nvPr>
        </p:nvSpPr>
        <p:spPr>
          <a:xfrm>
            <a:off x="4315463" y="320040"/>
            <a:ext cx="685800" cy="320040"/>
          </a:xfrm>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28098649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85" name="Group 84"/>
          <p:cNvGrpSpPr/>
          <p:nvPr/>
        </p:nvGrpSpPr>
        <p:grpSpPr>
          <a:xfrm>
            <a:off x="-286226" y="0"/>
            <a:ext cx="9421759" cy="68580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640080" y="1699589"/>
            <a:ext cx="3286552" cy="347042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3786" y="2349926"/>
            <a:ext cx="3113815" cy="2472774"/>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415686" y="794719"/>
            <a:ext cx="4095643"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12831681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1" name="Group 50"/>
          <p:cNvGrpSpPr/>
          <p:nvPr/>
        </p:nvGrpSpPr>
        <p:grpSpPr>
          <a:xfrm flipH="1">
            <a:off x="0" y="0"/>
            <a:ext cx="9421759" cy="68580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5228134" y="1699589"/>
            <a:ext cx="3286552" cy="347042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313609" y="2349924"/>
            <a:ext cx="3112047" cy="2464951"/>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43258" y="802808"/>
            <a:ext cx="4118291" cy="52548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0080" y="320040"/>
            <a:ext cx="2743200" cy="320040"/>
          </a:xfrm>
        </p:spPr>
        <p:txBody>
          <a:bodyPr/>
          <a:lstStyle/>
          <a:p>
            <a:fld id="{F18185E6-16A2-4AFB-8C65-72B38EFA8063}" type="datetimeFigureOut">
              <a:rPr lang="en-US" smtClean="0"/>
              <a:pPr/>
              <a:t>11/20/2019</a:t>
            </a:fld>
            <a:endParaRPr lang="en-US"/>
          </a:p>
        </p:txBody>
      </p:sp>
      <p:sp>
        <p:nvSpPr>
          <p:cNvPr id="5" name="Footer Placeholder 4"/>
          <p:cNvSpPr>
            <a:spLocks noGrp="1"/>
          </p:cNvSpPr>
          <p:nvPr>
            <p:ph type="ftr" sz="quarter" idx="11"/>
          </p:nvPr>
        </p:nvSpPr>
        <p:spPr>
          <a:xfrm>
            <a:off x="640080" y="6227064"/>
            <a:ext cx="7854696" cy="320040"/>
          </a:xfrm>
        </p:spPr>
        <p:txBody>
          <a:bodyPr/>
          <a:lstStyle/>
          <a:p>
            <a:endParaRPr lang="en-US"/>
          </a:p>
        </p:txBody>
      </p:sp>
      <p:sp>
        <p:nvSpPr>
          <p:cNvPr id="6" name="Slide Number Placeholder 5"/>
          <p:cNvSpPr>
            <a:spLocks noGrp="1"/>
          </p:cNvSpPr>
          <p:nvPr>
            <p:ph type="sldNum" sz="quarter" idx="12"/>
          </p:nvPr>
        </p:nvSpPr>
        <p:spPr>
          <a:xfrm>
            <a:off x="7808976" y="320040"/>
            <a:ext cx="685800" cy="320040"/>
          </a:xfrm>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3898361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8185E6-16A2-4AFB-8C65-72B38EFA8063}" type="datetimeFigureOut">
              <a:rPr lang="en-US" smtClean="0"/>
              <a:pPr/>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9FD30-18B3-4E60-A66B-EE45337C33FE}" type="slidenum">
              <a:rPr lang="en-US" smtClean="0"/>
              <a:pPr/>
              <a:t>‹#›</a:t>
            </a:fld>
            <a:endParaRPr lang="en-US"/>
          </a:p>
        </p:txBody>
      </p:sp>
    </p:spTree>
    <p:extLst>
      <p:ext uri="{BB962C8B-B14F-4D97-AF65-F5344CB8AC3E}">
        <p14:creationId xmlns:p14="http://schemas.microsoft.com/office/powerpoint/2010/main" val="424224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5.jpe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5.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6.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18185E6-16A2-4AFB-8C65-72B38EFA8063}" type="datetimeFigureOut">
              <a:rPr lang="en-US" smtClean="0"/>
              <a:pPr/>
              <a:t>11/20/2019</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499FD30-18B3-4E60-A66B-EE45337C33FE}"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128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18185E6-16A2-4AFB-8C65-72B38EFA8063}" type="datetimeFigureOut">
              <a:rPr lang="en-US" smtClean="0"/>
              <a:pPr/>
              <a:t>11/20/2019</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2499FD30-18B3-4E60-A66B-EE45337C33FE}" type="slidenum">
              <a:rPr lang="en-US" smtClean="0"/>
              <a:pPr/>
              <a:t>‹#›</a:t>
            </a:fld>
            <a:endParaRPr lang="en-US"/>
          </a:p>
        </p:txBody>
      </p:sp>
    </p:spTree>
    <p:extLst>
      <p:ext uri="{BB962C8B-B14F-4D97-AF65-F5344CB8AC3E}">
        <p14:creationId xmlns:p14="http://schemas.microsoft.com/office/powerpoint/2010/main" val="139423635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F18185E6-16A2-4AFB-8C65-72B38EFA8063}" type="datetimeFigureOut">
              <a:rPr lang="en-US" smtClean="0"/>
              <a:pPr/>
              <a:t>11/20/2019</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2499FD30-18B3-4E60-A66B-EE45337C33FE}" type="slidenum">
              <a:rPr lang="en-US" smtClean="0"/>
              <a:pPr/>
              <a:t>‹#›</a:t>
            </a:fld>
            <a:endParaRPr lang="en-US"/>
          </a:p>
        </p:txBody>
      </p:sp>
    </p:spTree>
    <p:extLst>
      <p:ext uri="{BB962C8B-B14F-4D97-AF65-F5344CB8AC3E}">
        <p14:creationId xmlns:p14="http://schemas.microsoft.com/office/powerpoint/2010/main" val="202526023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F18185E6-16A2-4AFB-8C65-72B38EFA8063}" type="datetimeFigureOut">
              <a:rPr lang="en-US" smtClean="0"/>
              <a:pPr/>
              <a:t>11/20/2019</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2499FD30-18B3-4E60-A66B-EE45337C33FE}" type="slidenum">
              <a:rPr lang="en-US" smtClean="0"/>
              <a:pPr/>
              <a:t>‹#›</a:t>
            </a:fld>
            <a:endParaRPr lang="en-US"/>
          </a:p>
        </p:txBody>
      </p:sp>
    </p:spTree>
    <p:extLst>
      <p:ext uri="{BB962C8B-B14F-4D97-AF65-F5344CB8AC3E}">
        <p14:creationId xmlns:p14="http://schemas.microsoft.com/office/powerpoint/2010/main" val="244199071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18185E6-16A2-4AFB-8C65-72B38EFA8063}" type="datetimeFigureOut">
              <a:rPr lang="en-US" smtClean="0"/>
              <a:pPr/>
              <a:t>11/20/2019</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2499FD30-18B3-4E60-A66B-EE45337C33FE}" type="slidenum">
              <a:rPr lang="en-US" smtClean="0"/>
              <a:pPr/>
              <a:t>‹#›</a:t>
            </a:fld>
            <a:endParaRPr lang="en-US"/>
          </a:p>
        </p:txBody>
      </p:sp>
    </p:spTree>
    <p:extLst>
      <p:ext uri="{BB962C8B-B14F-4D97-AF65-F5344CB8AC3E}">
        <p14:creationId xmlns:p14="http://schemas.microsoft.com/office/powerpoint/2010/main" val="3841727806"/>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5554" y="2349925"/>
            <a:ext cx="3112047" cy="2464952"/>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15687" y="794719"/>
            <a:ext cx="4079089"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0080" y="320040"/>
            <a:ext cx="27432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F18185E6-16A2-4AFB-8C65-72B38EFA8063}" type="datetimeFigureOut">
              <a:rPr lang="en-US" smtClean="0"/>
              <a:pPr/>
              <a:t>11/20/2019</a:t>
            </a:fld>
            <a:endParaRPr lang="en-US"/>
          </a:p>
        </p:txBody>
      </p:sp>
      <p:sp>
        <p:nvSpPr>
          <p:cNvPr id="5" name="Footer Placeholder 4"/>
          <p:cNvSpPr>
            <a:spLocks noGrp="1"/>
          </p:cNvSpPr>
          <p:nvPr>
            <p:ph type="ftr" sz="quarter" idx="3"/>
          </p:nvPr>
        </p:nvSpPr>
        <p:spPr>
          <a:xfrm>
            <a:off x="640080" y="6227064"/>
            <a:ext cx="7854696"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08976" y="320040"/>
            <a:ext cx="6858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2499FD30-18B3-4E60-A66B-EE45337C33FE}" type="slidenum">
              <a:rPr lang="en-US" smtClean="0"/>
              <a:pPr/>
              <a:t>‹#›</a:t>
            </a:fld>
            <a:endParaRPr lang="en-US"/>
          </a:p>
        </p:txBody>
      </p:sp>
    </p:spTree>
    <p:extLst>
      <p:ext uri="{BB962C8B-B14F-4D97-AF65-F5344CB8AC3E}">
        <p14:creationId xmlns:p14="http://schemas.microsoft.com/office/powerpoint/2010/main" val="69383429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defTabSz="685800" rtl="0" eaLnBrk="1" latinLnBrk="0" hangingPunct="1">
        <a:lnSpc>
          <a:spcPct val="85000"/>
        </a:lnSpc>
        <a:spcBef>
          <a:spcPct val="0"/>
        </a:spcBef>
        <a:buNone/>
        <a:defRPr sz="32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SIR ISAAC NEWTON</a:t>
            </a:r>
            <a:br>
              <a:rPr lang="en-US" dirty="0"/>
            </a:br>
            <a:r>
              <a:rPr lang="en-US" dirty="0"/>
              <a:t>1643-1727</a:t>
            </a:r>
          </a:p>
        </p:txBody>
      </p:sp>
      <p:sp>
        <p:nvSpPr>
          <p:cNvPr id="3" name="Content Placeholder 2"/>
          <p:cNvSpPr>
            <a:spLocks noGrp="1"/>
          </p:cNvSpPr>
          <p:nvPr>
            <p:ph sz="half" idx="1"/>
          </p:nvPr>
        </p:nvSpPr>
        <p:spPr/>
        <p:txBody>
          <a:bodyPr>
            <a:normAutofit lnSpcReduction="10000"/>
          </a:bodyPr>
          <a:lstStyle/>
          <a:p>
            <a:r>
              <a:rPr lang="en-US" dirty="0"/>
              <a:t>BORN THREE MONTHS AFTER HIS FATHER DIED IN A SMALL ENGLISH TOWN THE YEAR GALILEO DIED</a:t>
            </a:r>
          </a:p>
          <a:p>
            <a:r>
              <a:rPr lang="en-US" dirty="0"/>
              <a:t>HIS MOTHER REMARRIED BUT HE WAS RAISED BY HIS MATERNAL GRANDMOTHER</a:t>
            </a:r>
          </a:p>
          <a:p>
            <a:r>
              <a:rPr lang="en-US" dirty="0"/>
              <a:t>HIS MOTHER WANTED TO MAKE A FARMER OUT OF HIM WHEN HIS STEPFATHER DIED BUT HENRY STOKES, MASTER AT THE KING’S SCHOOL GRANTHAM, PERSUADED HER TO SEND HIM BACK TO SCHOOL.</a:t>
            </a:r>
          </a:p>
          <a:p>
            <a:pPr>
              <a:buNone/>
            </a:pPr>
            <a:endParaRPr lang="en-US" dirty="0"/>
          </a:p>
          <a:p>
            <a:endParaRPr lang="en-US" dirty="0"/>
          </a:p>
          <a:p>
            <a:endParaRPr lang="en-US" dirty="0"/>
          </a:p>
          <a:p>
            <a:endParaRPr lang="en-US" dirty="0"/>
          </a:p>
        </p:txBody>
      </p:sp>
      <p:pic>
        <p:nvPicPr>
          <p:cNvPr id="3074" name="Picture 2"/>
          <p:cNvPicPr>
            <a:picLocks noGrp="1" noChangeAspect="1" noChangeArrowheads="1"/>
          </p:cNvPicPr>
          <p:nvPr>
            <p:ph sz="half" idx="2"/>
          </p:nvPr>
        </p:nvPicPr>
        <p:blipFill>
          <a:blip r:embed="rId2" cstate="print"/>
          <a:stretch>
            <a:fillRect/>
          </a:stretch>
        </p:blipFill>
        <p:spPr bwMode="auto">
          <a:xfrm>
            <a:off x="5050655" y="1846263"/>
            <a:ext cx="2928889" cy="40227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NEWTONIAN TELESCOPE</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18548" y="2505074"/>
            <a:ext cx="8788387" cy="267652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TIDES</a:t>
            </a:r>
          </a:p>
        </p:txBody>
      </p:sp>
      <p:sp>
        <p:nvSpPr>
          <p:cNvPr id="7" name="Content Placeholder 6"/>
          <p:cNvSpPr>
            <a:spLocks noGrp="1"/>
          </p:cNvSpPr>
          <p:nvPr>
            <p:ph sz="half" idx="1"/>
          </p:nvPr>
        </p:nvSpPr>
        <p:spPr/>
        <p:txBody>
          <a:bodyPr>
            <a:normAutofit fontScale="92500" lnSpcReduction="20000"/>
          </a:bodyPr>
          <a:lstStyle/>
          <a:p>
            <a:r>
              <a:rPr lang="en-US" dirty="0"/>
              <a:t>THE TIDE FORCE IS A DIFFERENTIAL FORCE</a:t>
            </a:r>
          </a:p>
          <a:p>
            <a:r>
              <a:rPr lang="en-US" dirty="0"/>
              <a:t>F</a:t>
            </a:r>
            <a:r>
              <a:rPr lang="en-US" baseline="-25000" dirty="0"/>
              <a:t>T </a:t>
            </a:r>
            <a:r>
              <a:rPr lang="en-US" dirty="0"/>
              <a:t>= const/r</a:t>
            </a:r>
            <a:r>
              <a:rPr lang="en-US" baseline="30000" dirty="0"/>
              <a:t>3</a:t>
            </a:r>
            <a:endParaRPr lang="en-US" dirty="0"/>
          </a:p>
          <a:p>
            <a:r>
              <a:rPr lang="en-US" dirty="0"/>
              <a:t>THEREFORE: THE MOON RAISES GREATER TIDES ON THE EARTH THAN THE SUN DOES BY ALMOST A FACTOR OF 2.</a:t>
            </a:r>
          </a:p>
          <a:p>
            <a:r>
              <a:rPr lang="en-US" dirty="0"/>
              <a:t>THERE ARE 2 HIGH TIDES AND 2 LOW TIDES PER DAY.</a:t>
            </a:r>
          </a:p>
          <a:p>
            <a:endParaRPr lang="en-US" dirty="0"/>
          </a:p>
        </p:txBody>
      </p:sp>
      <p:pic>
        <p:nvPicPr>
          <p:cNvPr id="2051" name="Picture 3"/>
          <p:cNvPicPr>
            <a:picLocks noGrp="1" noChangeAspect="1" noChangeArrowheads="1"/>
          </p:cNvPicPr>
          <p:nvPr>
            <p:ph sz="half" idx="2"/>
          </p:nvPr>
        </p:nvPicPr>
        <p:blipFill>
          <a:blip r:embed="rId2" cstate="print"/>
          <a:stretch>
            <a:fillRect/>
          </a:stretch>
        </p:blipFill>
        <p:spPr bwMode="auto">
          <a:xfrm>
            <a:off x="4613671" y="3584575"/>
            <a:ext cx="3707607" cy="247173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TIDES</a:t>
            </a:r>
          </a:p>
        </p:txBody>
      </p:sp>
      <p:sp>
        <p:nvSpPr>
          <p:cNvPr id="6" name="Content Placeholder 5"/>
          <p:cNvSpPr>
            <a:spLocks noGrp="1"/>
          </p:cNvSpPr>
          <p:nvPr>
            <p:ph idx="1"/>
          </p:nvPr>
        </p:nvSpPr>
        <p:spPr>
          <a:xfrm>
            <a:off x="457200" y="1371600"/>
            <a:ext cx="8229600" cy="5105400"/>
          </a:xfrm>
        </p:spPr>
        <p:txBody>
          <a:bodyPr>
            <a:normAutofit/>
          </a:bodyPr>
          <a:lstStyle/>
          <a:p>
            <a:pPr marL="0" indent="0">
              <a:buNone/>
            </a:pPr>
            <a:endParaRPr lang="en-US" dirty="0"/>
          </a:p>
          <a:p>
            <a:r>
              <a:rPr lang="en-US" dirty="0"/>
              <a:t>THE FRICTION CAUSED BY THE TIDAL MOTION SLOWS THE EARTH’S ROTATIONAL RATE DOWN BY ABOUT 1.5 MSEC/CENTURY</a:t>
            </a:r>
          </a:p>
          <a:p>
            <a:r>
              <a:rPr lang="en-US" dirty="0"/>
              <a:t>CONSERVATION OF ANGULAR MOMENTUM CAUSES A SHIFT IN ANGULAR MOMENTUM TO THE MOON</a:t>
            </a:r>
          </a:p>
          <a:p>
            <a:r>
              <a:rPr lang="en-US" dirty="0"/>
              <a:t>THE MOON IS MOVING AWAY FROM THE EARTH AND THE LENGTH OF THE MONTH IS INCREASING</a:t>
            </a:r>
          </a:p>
          <a:p>
            <a:r>
              <a:rPr lang="en-US" dirty="0"/>
              <a:t>IN THE FAR FUTURE THE EARTH’S ROTATION WILL SLOW TO 47 DAYS, THE MONTH WILL LAST 47 DAYS AND THE EARTH AND MOON WILL KEEP THE SAME FACE TOWARD EACH OTHER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ISAAC NEWTON</a:t>
            </a:r>
          </a:p>
        </p:txBody>
      </p:sp>
      <p:sp>
        <p:nvSpPr>
          <p:cNvPr id="6" name="Content Placeholder 5"/>
          <p:cNvSpPr>
            <a:spLocks noGrp="1"/>
          </p:cNvSpPr>
          <p:nvPr>
            <p:ph idx="1"/>
          </p:nvPr>
        </p:nvSpPr>
        <p:spPr/>
        <p:txBody>
          <a:bodyPr>
            <a:normAutofit fontScale="92500" lnSpcReduction="20000"/>
          </a:bodyPr>
          <a:lstStyle/>
          <a:p>
            <a:r>
              <a:rPr lang="en-US" dirty="0"/>
              <a:t>AT AGE 18 HE ENTERED TRINITY COLLEGE, CAMBRIDGE AS A SIZAR.</a:t>
            </a:r>
          </a:p>
          <a:p>
            <a:r>
              <a:rPr lang="en-US" dirty="0"/>
              <a:t>A SIZAR WAS KIND OF A “WORK-STUDY” ASSISTANTSHIP FOR TALENTED STUDENTS FROM POOR FAMILIES.  THEY PAID NO TUITION BUT HAD TO PERFORM MENIAL, SOMETIMES DEMEANING TASKS AND WERE CONSIDERED SUBORDINATE TO TUITION PAYING STUDENTS.</a:t>
            </a:r>
          </a:p>
          <a:p>
            <a:r>
              <a:rPr lang="en-US" dirty="0"/>
              <a:t>WHILE ARISTOTILEAN PHILOSOPY WAS EMPHASIZED THERE HE PREFERRED TO STUDY DESCARTE.</a:t>
            </a:r>
          </a:p>
          <a:p>
            <a:r>
              <a:rPr lang="en-US" dirty="0"/>
              <a:t>HE ALSO IMMERSED HIMSELF IN THE STUDY OF COPERNICUS, GALILEO AND KEPLER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ISAAC NEWTON</a:t>
            </a:r>
          </a:p>
        </p:txBody>
      </p:sp>
      <p:sp>
        <p:nvSpPr>
          <p:cNvPr id="5" name="Content Placeholder 4"/>
          <p:cNvSpPr>
            <a:spLocks noGrp="1"/>
          </p:cNvSpPr>
          <p:nvPr>
            <p:ph idx="1"/>
          </p:nvPr>
        </p:nvSpPr>
        <p:spPr>
          <a:xfrm>
            <a:off x="457200" y="1447800"/>
            <a:ext cx="8229600" cy="5105400"/>
          </a:xfrm>
        </p:spPr>
        <p:txBody>
          <a:bodyPr>
            <a:normAutofit fontScale="92500" lnSpcReduction="20000"/>
          </a:bodyPr>
          <a:lstStyle/>
          <a:p>
            <a:r>
              <a:rPr lang="en-US" dirty="0"/>
              <a:t>HE GRADUATED AT AGE 22 AND, BEFORE HE COULD EMBARK ON HIS GRADUATE STUDIES THE GREAT PLAGUE (THE BUBONIC PLAGUE) HIT IN 1665.  IT KILLED OVER 100,000 PEOPLE, OVER 20% OF LONDON’S POPULATION.</a:t>
            </a:r>
          </a:p>
          <a:p>
            <a:r>
              <a:rPr lang="en-US" dirty="0"/>
              <a:t>HE SPENT THE NEXT TWO YEARS AT HOME WHERE HE DEVELOPED HIS BASIC THEORIES ON CALCULUS, OPTICS, HIS LAWS OF PHYSICS AND HIS LAW OF UNIVERSAL GRAVITATION.</a:t>
            </a:r>
          </a:p>
          <a:p>
            <a:r>
              <a:rPr lang="en-US" dirty="0"/>
              <a:t>HE DEVELOPED CALCULUS (FLUXIONS AND INVERSE FLUXIONS) TO SOLVE ONE OF THE PROBLEMS HE FACED IN DEVELOPING HIS LAW OF UNIVERSAL GRAVITATION.</a:t>
            </a:r>
          </a:p>
          <a:p>
            <a:r>
              <a:rPr lang="en-US" dirty="0"/>
              <a:t>HE CALLED THIS PERIOD, "the prime of my age for invention"</a:t>
            </a:r>
          </a:p>
          <a:p>
            <a:r>
              <a:rPr lang="en-US" dirty="0"/>
              <a:t>DURING THAT TIME HE WROTE A LARGE PART OF WHAT BECAME </a:t>
            </a:r>
            <a:r>
              <a:rPr lang="en-US" i="1" dirty="0" err="1"/>
              <a:t>Philosophiae</a:t>
            </a:r>
            <a:r>
              <a:rPr lang="en-US" i="1" dirty="0"/>
              <a:t> </a:t>
            </a:r>
            <a:r>
              <a:rPr lang="en-US" i="1" dirty="0" err="1"/>
              <a:t>Naturalis</a:t>
            </a:r>
            <a:r>
              <a:rPr lang="en-US" i="1" dirty="0"/>
              <a:t> Principia </a:t>
            </a:r>
            <a:r>
              <a:rPr lang="en-US" i="1" dirty="0" err="1"/>
              <a:t>Mathematica</a:t>
            </a:r>
            <a:r>
              <a:rPr lang="en-US" dirty="0"/>
              <a:t> OR WHAT WE NOW SIMPLY CALL “THE PRINCIPIA”</a:t>
            </a:r>
          </a:p>
          <a:p>
            <a:r>
              <a:rPr lang="en-US" dirty="0"/>
              <a:t>HOWEVER IT WASN’T PUBLISHED UNTIL TWENTY YEARS LATER IN 1687 AT THE INSISTANCE AND GENEROUS SUPPORT OF EDMOND HALLEY.</a:t>
            </a:r>
          </a:p>
          <a:p>
            <a:r>
              <a:rPr lang="en-US" dirty="0"/>
              <a:t>ALSO, BY THE MID-60’S HE HAD ALSO INDEPENDENTLY DERIVED THE EXPRESSION: F=mv</a:t>
            </a:r>
            <a:r>
              <a:rPr lang="en-US" baseline="30000" dirty="0"/>
              <a:t>2</a:t>
            </a:r>
            <a:r>
              <a:rPr lang="en-US" dirty="0"/>
              <a:t>/r FOR THE CENTRIPITAL FORCE THAT HUYGENS HAD DERIVED independently</a:t>
            </a:r>
          </a:p>
          <a:p>
            <a:endParaRPr lang="en-US" dirty="0"/>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ISAAC NEWTON</a:t>
            </a:r>
          </a:p>
        </p:txBody>
      </p:sp>
      <p:sp>
        <p:nvSpPr>
          <p:cNvPr id="3" name="Content Placeholder 2"/>
          <p:cNvSpPr>
            <a:spLocks noGrp="1"/>
          </p:cNvSpPr>
          <p:nvPr>
            <p:ph idx="1"/>
          </p:nvPr>
        </p:nvSpPr>
        <p:spPr/>
        <p:txBody>
          <a:bodyPr>
            <a:normAutofit fontScale="92500" lnSpcReduction="10000"/>
          </a:bodyPr>
          <a:lstStyle/>
          <a:p>
            <a:r>
              <a:rPr lang="en-US" dirty="0"/>
              <a:t>ONE PROBLEM HE HAD TO OVERCOME:  HE COULDN’T SEE HOW THE GRAVITATIONAL FORCE WOULD NOT BE SHIELDED BY INTERVENING MATTER.</a:t>
            </a:r>
          </a:p>
          <a:p>
            <a:r>
              <a:rPr lang="en-US" dirty="0"/>
              <a:t>WHEN HE DID REALIZE THAT THE INTERVENING MATTER DID NOT SHIELD THE GRAVITATIONAL FORCE HE STATED “THE ATTRACTION LAW MUST BE IMPOSED BY GOD”. </a:t>
            </a:r>
          </a:p>
          <a:p>
            <a:r>
              <a:rPr lang="en-US" dirty="0"/>
              <a:t>ANOTHER PROBLEM: HOW DO YOU CALCULATE THE GRAVITATIONAL FORCE BETWEEN THE MILLIONS AND MILLIONS OF MASSES THAT MAKE UP THE MOON AND THE EARTH?</a:t>
            </a:r>
          </a:p>
          <a:p>
            <a:r>
              <a:rPr lang="en-US" dirty="0"/>
              <a:t>FOR THIS HE INVENTED CALCULUS AND PROVED THAT, IF THE MASSES WERE UNIFORM AND SPHERICAL THAT ONE COULD ASSUME THAT ALL OF THEIR MASS WAS AT THEIR CENTERS AND TREAT THEM AS POINTS.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ISAAC NEWTON</a:t>
            </a:r>
          </a:p>
        </p:txBody>
      </p:sp>
      <p:sp>
        <p:nvSpPr>
          <p:cNvPr id="3" name="Content Placeholder 2"/>
          <p:cNvSpPr>
            <a:spLocks noGrp="1"/>
          </p:cNvSpPr>
          <p:nvPr>
            <p:ph idx="1"/>
          </p:nvPr>
        </p:nvSpPr>
        <p:spPr/>
        <p:txBody>
          <a:bodyPr>
            <a:normAutofit/>
          </a:bodyPr>
          <a:lstStyle/>
          <a:p>
            <a:r>
              <a:rPr lang="en-US" dirty="0"/>
              <a:t>HALLEY HAD DISCUSSED THE DYNAMICS OF PLANETARY ORBITS WITH HOOKE.</a:t>
            </a:r>
          </a:p>
          <a:p>
            <a:r>
              <a:rPr lang="en-US" dirty="0"/>
              <a:t>HALLEY WAS FLABBERGASTED WHEN HE ASKED NEWTON ABOUT THE SHAPE OF A PLANET’S ORBIT AND NEWTON REPLIED IMMEDIATELY THAT IT WAS AN ELLIPSE.</a:t>
            </a:r>
          </a:p>
          <a:p>
            <a:r>
              <a:rPr lang="en-US" dirty="0"/>
              <a:t>This was used to successfully predict the return of Halley’s comet (1682) in 75 years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SUCCESSES OF NEWTON’S LAWS</a:t>
            </a:r>
          </a:p>
        </p:txBody>
      </p:sp>
      <p:sp>
        <p:nvSpPr>
          <p:cNvPr id="3" name="Content Placeholder 2"/>
          <p:cNvSpPr>
            <a:spLocks noGrp="1"/>
          </p:cNvSpPr>
          <p:nvPr>
            <p:ph idx="1"/>
          </p:nvPr>
        </p:nvSpPr>
        <p:spPr/>
        <p:txBody>
          <a:bodyPr/>
          <a:lstStyle/>
          <a:p>
            <a:r>
              <a:rPr lang="en-US" dirty="0"/>
              <a:t>THE MOON’S ORBIT WAS CORRECTLY DESCRIBED</a:t>
            </a:r>
          </a:p>
          <a:p>
            <a:r>
              <a:rPr lang="en-US" dirty="0"/>
              <a:t>THE TIDES WERE EXPLAINED</a:t>
            </a:r>
          </a:p>
          <a:p>
            <a:r>
              <a:rPr lang="en-US" dirty="0"/>
              <a:t>THE EARTH’S BULGE WAS CORRECTLY PREDICTED – oblate spheroid</a:t>
            </a:r>
          </a:p>
          <a:p>
            <a:r>
              <a:rPr lang="en-US" dirty="0"/>
              <a:t>PRECESSION OF THE EQUINOXES (CAUSED BY THE MOON’S ATTRACTION ON THE EARTH’S EQUATORIAL BULGE)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IMPACT OF THE PRINCIPIA</a:t>
            </a:r>
          </a:p>
        </p:txBody>
      </p:sp>
      <p:sp>
        <p:nvSpPr>
          <p:cNvPr id="3" name="Content Placeholder 2"/>
          <p:cNvSpPr>
            <a:spLocks noGrp="1"/>
          </p:cNvSpPr>
          <p:nvPr>
            <p:ph idx="1"/>
          </p:nvPr>
        </p:nvSpPr>
        <p:spPr/>
        <p:txBody>
          <a:bodyPr>
            <a:normAutofit fontScale="92500" lnSpcReduction="20000"/>
          </a:bodyPr>
          <a:lstStyle/>
          <a:p>
            <a:r>
              <a:rPr lang="en-US" dirty="0"/>
              <a:t>IT WAS MATHEMATICALLY VERY CHALLENGING, PERHAPS IN SOME RESPECT, DUE TO NEWTON’S DISLIKE FOR HOOKE WITH WHOM HE WAS FEUDING SO HE WROTE IT AT SUCH A HIGH LEVEL THAT HOOKE COULD NOT UNDERSTAND IT. </a:t>
            </a:r>
          </a:p>
          <a:p>
            <a:r>
              <a:rPr lang="en-US" dirty="0"/>
              <a:t>IN FACT, THE LEVEL OF THE MATHEMATICS IN IT WERE SO CHALLENGING THAT FEW COULD UNDERSTAND IT, SO IT FAILED TO GAIN MUCH TRACTION.</a:t>
            </a:r>
          </a:p>
          <a:p>
            <a:r>
              <a:rPr lang="en-US" dirty="0"/>
              <a:t>ALEXANDER POPE WROTE: “NATURE AND NATURE’S LAWS LAY HID IN NIGHT.  GOD SAID, ‘LET NEWTON BE’, AND ALL WAS LIGHT”.</a:t>
            </a:r>
          </a:p>
          <a:p>
            <a:r>
              <a:rPr lang="en-US" dirty="0"/>
              <a:t>MICHAEL HART, AN OXFORD FELLOW IN POLITICS, RANKS NEWTON 2</a:t>
            </a:r>
            <a:r>
              <a:rPr lang="en-US" baseline="30000" dirty="0"/>
              <a:t>ND</a:t>
            </a:r>
            <a:r>
              <a:rPr lang="en-US" dirty="0"/>
              <a:t> ONLY TO MOHAMMED AS THE MOST INFLUENTIAL PERSON IN HISTORY.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ACCOLADES</a:t>
            </a:r>
          </a:p>
        </p:txBody>
      </p:sp>
      <p:sp>
        <p:nvSpPr>
          <p:cNvPr id="3" name="Content Placeholder 2"/>
          <p:cNvSpPr>
            <a:spLocks noGrp="1"/>
          </p:cNvSpPr>
          <p:nvPr>
            <p:ph idx="1"/>
          </p:nvPr>
        </p:nvSpPr>
        <p:spPr/>
        <p:txBody>
          <a:bodyPr>
            <a:normAutofit/>
          </a:bodyPr>
          <a:lstStyle/>
          <a:p>
            <a:r>
              <a:rPr lang="en-US" dirty="0"/>
              <a:t>French mathematician Joseph-Louis Lagrange often said that Newton was the greatest genius who ever lived, and once added that Newton was also "the most fortunate, for we cannot find more than once a system of the world to establish.”</a:t>
            </a:r>
          </a:p>
          <a:p>
            <a:r>
              <a:rPr lang="en-US" dirty="0"/>
              <a:t>NEWTON, IN A LETTER TO HOOKE SAID, “If I have seen further it is by standing on the shoulders of Giants”.  </a:t>
            </a:r>
          </a:p>
          <a:p>
            <a:r>
              <a:rPr lang="en-US" dirty="0"/>
              <a:t>SOME SAY THIS WAS A STAB AT HOOKE WHO WAS RATHER STOOPED, OTHERS SAY IT WAS AN HONEST SENTIMENT.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NEWTON’S OTHER CONTRIBUTIONS</a:t>
            </a:r>
          </a:p>
        </p:txBody>
      </p:sp>
      <p:sp>
        <p:nvSpPr>
          <p:cNvPr id="3" name="Content Placeholder 2"/>
          <p:cNvSpPr>
            <a:spLocks noGrp="1"/>
          </p:cNvSpPr>
          <p:nvPr>
            <p:ph idx="1"/>
          </p:nvPr>
        </p:nvSpPr>
        <p:spPr/>
        <p:txBody>
          <a:bodyPr/>
          <a:lstStyle/>
          <a:p>
            <a:r>
              <a:rPr lang="en-US" dirty="0"/>
              <a:t>DEVELOPED THE NEWTONIAN TELESCOPE</a:t>
            </a:r>
          </a:p>
          <a:p>
            <a:r>
              <a:rPr lang="en-US" dirty="0"/>
              <a:t>WROTE A LARGE VOLUME ON OPTICS – STATED THAT WHITE LIGHT WAS SIMPLY A MIX OF ALL COLORS</a:t>
            </a:r>
          </a:p>
          <a:p>
            <a:r>
              <a:rPr lang="en-US" dirty="0"/>
              <a:t>DESCRIBED THE PHENOMENON KNOWN AS CHROMATIC ABERRATION</a:t>
            </a:r>
          </a:p>
          <a:p>
            <a:r>
              <a:rPr lang="en-US" dirty="0"/>
              <a:t>POSITED (INCORRECTLY) THE EXISTENCE OF  A SUPERLUMINIFEROUS EITHER </a:t>
            </a:r>
          </a:p>
        </p:txBody>
      </p:sp>
    </p:spTree>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6.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otalTime>1236</TotalTime>
  <Words>915</Words>
  <Application>Microsoft Office PowerPoint</Application>
  <PresentationFormat>On-screen Show (4:3)</PresentationFormat>
  <Paragraphs>59</Paragraphs>
  <Slides>12</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12</vt:i4>
      </vt:variant>
    </vt:vector>
  </HeadingPairs>
  <TitlesOfParts>
    <vt:vector size="26" baseType="lpstr">
      <vt:lpstr>Arial</vt:lpstr>
      <vt:lpstr>Calibri</vt:lpstr>
      <vt:lpstr>Calibri Light</vt:lpstr>
      <vt:lpstr>Century Gothic</vt:lpstr>
      <vt:lpstr>Rockwell</vt:lpstr>
      <vt:lpstr>Trebuchet MS</vt:lpstr>
      <vt:lpstr>Wingdings</vt:lpstr>
      <vt:lpstr>Wingdings 3</vt:lpstr>
      <vt:lpstr>Retrospect</vt:lpstr>
      <vt:lpstr>Berlin</vt:lpstr>
      <vt:lpstr>Wisp</vt:lpstr>
      <vt:lpstr>Ion Boardroom</vt:lpstr>
      <vt:lpstr>Slice</vt:lpstr>
      <vt:lpstr>Atlas</vt:lpstr>
      <vt:lpstr>SIR ISAAC NEWTON 1643-1727</vt:lpstr>
      <vt:lpstr>ISAAC NEWTON</vt:lpstr>
      <vt:lpstr>ISAAC NEWTON</vt:lpstr>
      <vt:lpstr>ISAAC NEWTON</vt:lpstr>
      <vt:lpstr>ISAAC NEWTON</vt:lpstr>
      <vt:lpstr>THE SUCCESSES OF NEWTON’S LAWS</vt:lpstr>
      <vt:lpstr>THE IMPACT OF THE PRINCIPIA</vt:lpstr>
      <vt:lpstr>MORE ACCOLADES</vt:lpstr>
      <vt:lpstr>NEWTON’S OTHER CONTRIBUTIONS</vt:lpstr>
      <vt:lpstr>NEWTONIAN TELESCOPE</vt:lpstr>
      <vt:lpstr>TIDES</vt:lpstr>
      <vt:lpstr>TIDES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SIR ISAAC NEWTON 1643-1727</dc:title>
  <dc:creator>lebo</dc:creator>
  <cp:lastModifiedBy>Big Moo</cp:lastModifiedBy>
  <cp:revision>124</cp:revision>
  <dcterms:created xsi:type="dcterms:W3CDTF">2011-09-19T17:26:16Z</dcterms:created>
  <dcterms:modified xsi:type="dcterms:W3CDTF">2019-11-20T19:55:25Z</dcterms:modified>
</cp:coreProperties>
</file>